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0" r:id="rId3"/>
    <p:sldId id="267" r:id="rId4"/>
    <p:sldId id="268" r:id="rId5"/>
    <p:sldId id="269" r:id="rId6"/>
    <p:sldId id="282" r:id="rId7"/>
    <p:sldId id="258" r:id="rId8"/>
    <p:sldId id="264" r:id="rId9"/>
    <p:sldId id="265" r:id="rId10"/>
    <p:sldId id="272" r:id="rId11"/>
    <p:sldId id="271" r:id="rId12"/>
    <p:sldId id="266" r:id="rId13"/>
    <p:sldId id="273" r:id="rId14"/>
    <p:sldId id="274" r:id="rId15"/>
    <p:sldId id="275" r:id="rId16"/>
    <p:sldId id="277" r:id="rId17"/>
    <p:sldId id="278" r:id="rId18"/>
    <p:sldId id="279" r:id="rId19"/>
    <p:sldId id="281" r:id="rId20"/>
    <p:sldId id="26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2" d="100"/>
          <a:sy n="102" d="100"/>
        </p:scale>
        <p:origin x="-336"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E95DDCA1-85B3-4828-B146-2C5ABD485367}" type="datetimeFigureOut">
              <a:rPr lang="en-US" smtClean="0">
                <a:solidFill>
                  <a:srgbClr val="F5F5F5"/>
                </a:solidFill>
              </a:rPr>
              <a:pPr/>
              <a:t>1/14/16</a:t>
            </a:fld>
            <a:endParaRPr lang="en-US" dirty="0">
              <a:solidFill>
                <a:srgbClr val="F5F5F5"/>
              </a:solidFill>
            </a:endParaRPr>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solidFill>
                <a:srgbClr val="F5F5F5"/>
              </a:solidFill>
            </a:endParaRPr>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10862261-7476-48F2-8CDE-0F093D29B5C8}" type="slidenum">
              <a:rPr lang="en-US" smtClean="0">
                <a:solidFill>
                  <a:srgbClr val="1D1A1D"/>
                </a:solidFill>
              </a:rPr>
              <a:pPr/>
              <a:t>‹#›</a:t>
            </a:fld>
            <a:endParaRPr lang="en-US" dirty="0">
              <a:solidFill>
                <a:srgbClr val="1D1A1D"/>
              </a:solidFill>
            </a:endParaRPr>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866086"/>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xmlns="">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767070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6536187" y="6315949"/>
            <a:ext cx="3814856" cy="365125"/>
          </a:xfrm>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5607592"/>
            <a:ext cx="407988" cy="365125"/>
          </a:xfrm>
        </p:spPr>
        <p:txBody>
          <a:bodyPr/>
          <a:lstStyle/>
          <a:p>
            <a:fld id="{10862261-7476-48F2-8CDE-0F093D29B5C8}" type="slidenum">
              <a:rPr lang="en-US" smtClean="0">
                <a:solidFill>
                  <a:srgbClr val="F5F5F5"/>
                </a:solidFill>
              </a:rPr>
              <a:pPr/>
              <a:t>‹#›</a:t>
            </a:fld>
            <a:endParaRPr lang="en-US" dirty="0">
              <a:solidFill>
                <a:srgbClr val="F5F5F5"/>
              </a:solidFill>
            </a:endParaRPr>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268361"/>
      </p:ext>
    </p:extLst>
  </p:cSld>
  <p:clrMapOvr>
    <a:masterClrMapping/>
  </p:clrMapOvr>
  <p:extLst mod="1">
    <p:ext uri="{DCECCB84-F9BA-43D5-87BE-67443E8EF086}">
      <p15:sldGuideLst xmlns:p15="http://schemas.microsoft.com/office/powerpoint/2012/main" xmlns="">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30870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0862261-7476-48F2-8CDE-0F093D29B5C8}" type="slidenum">
              <a:rPr lang="en-US" smtClean="0">
                <a:solidFill>
                  <a:srgbClr val="F5F5F5"/>
                </a:solidFill>
              </a:rPr>
              <a:pPr/>
              <a:t>‹#›</a:t>
            </a:fld>
            <a:endParaRPr lang="en-US" dirty="0">
              <a:solidFill>
                <a:srgbClr val="F5F5F5"/>
              </a:solidFill>
            </a:endParaRPr>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363807"/>
      </p:ext>
    </p:extLst>
  </p:cSld>
  <p:clrMapOvr>
    <a:masterClrMapping/>
  </p:clrMapOvr>
  <p:extLst mod="1">
    <p:ext uri="{DCECCB84-F9BA-43D5-87BE-67443E8EF086}">
      <p15:sldGuideLst xmlns:p15="http://schemas.microsoft.com/office/powerpoint/2012/main" xmlns="">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130256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32483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621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324143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478355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10862261-7476-48F2-8CDE-0F093D29B5C8}" type="slidenum">
              <a:rPr lang="en-US" smtClean="0">
                <a:solidFill>
                  <a:srgbClr val="F5F5F5"/>
                </a:solidFill>
              </a:rPr>
              <a:pPr/>
              <a:t>‹#›</a:t>
            </a:fld>
            <a:endParaRPr lang="en-US" dirty="0">
              <a:solidFill>
                <a:srgbClr val="F5F5F5"/>
              </a:solidFill>
            </a:endParaRPr>
          </a:p>
        </p:txBody>
      </p:sp>
    </p:spTree>
    <p:extLst>
      <p:ext uri="{BB962C8B-B14F-4D97-AF65-F5344CB8AC3E}">
        <p14:creationId xmlns:p14="http://schemas.microsoft.com/office/powerpoint/2010/main" val="15150743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E95DDCA1-85B3-4828-B146-2C5ABD485367}" type="datetimeFigureOut">
              <a:rPr lang="en-US" smtClean="0">
                <a:solidFill>
                  <a:prstClr val="black">
                    <a:lumMod val="85000"/>
                    <a:lumOff val="15000"/>
                  </a:prstClr>
                </a:solidFill>
              </a:rPr>
              <a:pPr/>
              <a:t>1/14/16</a:t>
            </a:fld>
            <a:endParaRPr lang="en-US" dirty="0">
              <a:solidFill>
                <a:prstClr val="black">
                  <a:lumMod val="85000"/>
                  <a:lumOff val="15000"/>
                </a:prstClr>
              </a:solidFill>
            </a:endParaRPr>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solidFill>
                <a:prstClr val="black">
                  <a:lumMod val="85000"/>
                  <a:lumOff val="15000"/>
                </a:prstClr>
              </a:solidFill>
            </a:endParaRPr>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0862261-7476-48F2-8CDE-0F093D29B5C8}" type="slidenum">
              <a:rPr lang="en-US" smtClean="0">
                <a:solidFill>
                  <a:srgbClr val="F5F5F5"/>
                </a:solidFill>
              </a:rPr>
              <a:pPr/>
              <a:t>‹#›</a:t>
            </a:fld>
            <a:endParaRPr lang="en-US" dirty="0">
              <a:solidFill>
                <a:srgbClr val="F5F5F5"/>
              </a:solidFill>
            </a:endParaRPr>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423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283464"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283464"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283464"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83464"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83464"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283464"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bleplayer.github.io/ableplayer/" TargetMode="External"/><Relationship Id="rId3"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ccconfer.org/" TargetMode="External"/><Relationship Id="rId3"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s.sfsu.edu/video-captions-improve-comprehension-professor-find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 Id="rId3"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bertopettarin.it/blog/2015/05/21/a-practical-introduction-to-the-aeneas-package.html" TargetMode="External"/><Relationship Id="rId3"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Creating</a:t>
            </a:r>
            <a:br>
              <a:rPr lang="en-US" dirty="0" smtClean="0">
                <a:solidFill>
                  <a:schemeClr val="tx1"/>
                </a:solidFill>
              </a:rPr>
            </a:br>
            <a:r>
              <a:rPr lang="en-US" dirty="0" smtClean="0">
                <a:solidFill>
                  <a:schemeClr val="tx1"/>
                </a:solidFill>
              </a:rPr>
              <a:t>Accessible</a:t>
            </a:r>
            <a:br>
              <a:rPr lang="en-US" dirty="0" smtClean="0">
                <a:solidFill>
                  <a:schemeClr val="tx1"/>
                </a:solidFill>
              </a:rPr>
            </a:br>
            <a:r>
              <a:rPr lang="en-US" dirty="0" smtClean="0">
                <a:solidFill>
                  <a:schemeClr val="tx1"/>
                </a:solidFill>
              </a:rPr>
              <a:t>Media</a:t>
            </a:r>
            <a:endParaRPr lang="en-US" dirty="0">
              <a:solidFill>
                <a:schemeClr val="tx1"/>
              </a:solidFill>
            </a:endParaRPr>
          </a:p>
        </p:txBody>
      </p:sp>
      <p:sp>
        <p:nvSpPr>
          <p:cNvPr id="3" name="Subtitle 2"/>
          <p:cNvSpPr>
            <a:spLocks noGrp="1"/>
          </p:cNvSpPr>
          <p:nvPr>
            <p:ph type="subTitle" idx="1"/>
          </p:nvPr>
        </p:nvSpPr>
        <p:spPr/>
        <p:txBody>
          <a:bodyPr>
            <a:normAutofit fontScale="70000" lnSpcReduction="20000"/>
          </a:bodyPr>
          <a:lstStyle/>
          <a:p>
            <a:r>
              <a:rPr lang="en-US" dirty="0" smtClean="0"/>
              <a:t>Joseph Polizzotto</a:t>
            </a:r>
          </a:p>
          <a:p>
            <a:r>
              <a:rPr lang="en-US" dirty="0" smtClean="0"/>
              <a:t>Faculty Reports</a:t>
            </a:r>
          </a:p>
          <a:p>
            <a:r>
              <a:rPr lang="en-US" dirty="0" smtClean="0"/>
              <a:t>Winter 2016</a:t>
            </a:r>
            <a:endParaRPr lang="en-US" dirty="0"/>
          </a:p>
        </p:txBody>
      </p:sp>
    </p:spTree>
    <p:extLst>
      <p:ext uri="{BB962C8B-B14F-4D97-AF65-F5344CB8AC3E}">
        <p14:creationId xmlns:p14="http://schemas.microsoft.com/office/powerpoint/2010/main" val="114369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Input type #1: </a:t>
            </a:r>
            <a:r>
              <a:rPr lang="en-US" sz="4400" dirty="0" smtClean="0"/>
              <a:t>Plain</a:t>
            </a:r>
            <a:br>
              <a:rPr lang="en-US" sz="4400" dirty="0" smtClean="0"/>
            </a:br>
            <a:r>
              <a:rPr lang="en-US" sz="4400" dirty="0" smtClean="0"/>
              <a:t/>
            </a:r>
            <a:br>
              <a:rPr lang="en-US" sz="4400" dirty="0" smtClean="0"/>
            </a:br>
            <a:r>
              <a:rPr lang="en-US" sz="4400" dirty="0"/>
              <a:t>T</a:t>
            </a:r>
            <a:r>
              <a:rPr lang="en-US" sz="4400" dirty="0" smtClean="0"/>
              <a:t>ext fragments are on separate lines</a:t>
            </a:r>
            <a:r>
              <a:rPr lang="en-US" dirty="0" smtClean="0"/>
              <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lstStyle/>
          <a:p>
            <a:pPr marL="0" indent="0" algn="ctr">
              <a:buNone/>
            </a:pPr>
            <a:r>
              <a:rPr lang="en-US" dirty="0" smtClean="0">
                <a:solidFill>
                  <a:prstClr val="black">
                    <a:lumMod val="85000"/>
                    <a:lumOff val="15000"/>
                  </a:prstClr>
                </a:solidFill>
              </a:rPr>
              <a:t>Plain Format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pic>
        <p:nvPicPr>
          <p:cNvPr id="7" name="Picture 6"/>
          <p:cNvPicPr>
            <a:picLocks noChangeAspect="1"/>
          </p:cNvPicPr>
          <p:nvPr/>
        </p:nvPicPr>
        <p:blipFill>
          <a:blip r:embed="rId3"/>
          <a:stretch>
            <a:fillRect/>
          </a:stretch>
        </p:blipFill>
        <p:spPr>
          <a:xfrm>
            <a:off x="5560160" y="1341456"/>
            <a:ext cx="5403048" cy="3924640"/>
          </a:xfrm>
          <a:prstGeom prst="rect">
            <a:avLst/>
          </a:prstGeom>
        </p:spPr>
      </p:pic>
    </p:spTree>
    <p:extLst>
      <p:ext uri="{BB962C8B-B14F-4D97-AF65-F5344CB8AC3E}">
        <p14:creationId xmlns:p14="http://schemas.microsoft.com/office/powerpoint/2010/main" val="1517683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Input type #2: </a:t>
            </a:r>
            <a:r>
              <a:rPr lang="en-US" sz="4400" dirty="0" smtClean="0"/>
              <a:t>Subtitles</a:t>
            </a:r>
            <a:br>
              <a:rPr lang="en-US" sz="4400" dirty="0" smtClean="0"/>
            </a:br>
            <a:r>
              <a:rPr lang="en-US" sz="4400" dirty="0" smtClean="0"/>
              <a:t/>
            </a:r>
            <a:br>
              <a:rPr lang="en-US" sz="4400" dirty="0" smtClean="0"/>
            </a:br>
            <a:r>
              <a:rPr lang="en-US" sz="4400" dirty="0" smtClean="0"/>
              <a:t>Text fragments are separated by blanks</a:t>
            </a:r>
            <a:r>
              <a:rPr lang="en-US" dirty="0" smtClean="0"/>
              <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lstStyle/>
          <a:p>
            <a:pPr marL="0" indent="0" algn="ctr">
              <a:buNone/>
            </a:pPr>
            <a:r>
              <a:rPr lang="en-US" dirty="0" smtClean="0">
                <a:solidFill>
                  <a:prstClr val="black">
                    <a:lumMod val="85000"/>
                    <a:lumOff val="15000"/>
                  </a:prstClr>
                </a:solidFill>
              </a:rPr>
              <a:t>Subtitles Format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pic>
        <p:nvPicPr>
          <p:cNvPr id="5" name="Picture 4"/>
          <p:cNvPicPr>
            <a:picLocks noChangeAspect="1"/>
          </p:cNvPicPr>
          <p:nvPr/>
        </p:nvPicPr>
        <p:blipFill>
          <a:blip r:embed="rId3"/>
          <a:stretch>
            <a:fillRect/>
          </a:stretch>
        </p:blipFill>
        <p:spPr>
          <a:xfrm>
            <a:off x="5722402" y="995376"/>
            <a:ext cx="5014395" cy="5052498"/>
          </a:xfrm>
          <a:prstGeom prst="rect">
            <a:avLst/>
          </a:prstGeom>
        </p:spPr>
      </p:pic>
    </p:spTree>
    <p:extLst>
      <p:ext uri="{BB962C8B-B14F-4D97-AF65-F5344CB8AC3E}">
        <p14:creationId xmlns:p14="http://schemas.microsoft.com/office/powerpoint/2010/main" val="2993736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Input type</a:t>
            </a:r>
            <a:br>
              <a:rPr lang="en-US" dirty="0" smtClean="0"/>
            </a:br>
            <a:r>
              <a:rPr lang="en-US" dirty="0" smtClean="0"/>
              <a:t>#3: </a:t>
            </a:r>
            <a:r>
              <a:rPr lang="en-US" sz="4400" dirty="0" smtClean="0"/>
              <a:t>Parsed</a:t>
            </a:r>
            <a:br>
              <a:rPr lang="en-US" sz="4400" dirty="0" smtClean="0"/>
            </a:br>
            <a:r>
              <a:rPr lang="en-US" sz="4400" dirty="0" smtClean="0"/>
              <a:t/>
            </a:r>
            <a:br>
              <a:rPr lang="en-US" sz="4400" dirty="0" smtClean="0"/>
            </a:br>
            <a:r>
              <a:rPr lang="en-US" sz="4400" dirty="0" smtClean="0"/>
              <a:t>Each text fragment has an ID</a:t>
            </a:r>
            <a:r>
              <a:rPr lang="en-US" dirty="0" smtClean="0"/>
              <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lstStyle/>
          <a:p>
            <a:pPr marL="0" indent="0" algn="ctr">
              <a:buNone/>
            </a:pPr>
            <a:r>
              <a:rPr lang="en-US" dirty="0" smtClean="0">
                <a:solidFill>
                  <a:prstClr val="black">
                    <a:lumMod val="85000"/>
                    <a:lumOff val="15000"/>
                  </a:prstClr>
                </a:solidFill>
              </a:rPr>
              <a:t>Parsed Format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pic>
        <p:nvPicPr>
          <p:cNvPr id="4" name="Picture 3"/>
          <p:cNvPicPr>
            <a:picLocks noChangeAspect="1"/>
          </p:cNvPicPr>
          <p:nvPr/>
        </p:nvPicPr>
        <p:blipFill>
          <a:blip r:embed="rId3"/>
          <a:stretch>
            <a:fillRect/>
          </a:stretch>
        </p:blipFill>
        <p:spPr>
          <a:xfrm>
            <a:off x="5060934" y="1082006"/>
            <a:ext cx="6523285" cy="4610500"/>
          </a:xfrm>
          <a:prstGeom prst="rect">
            <a:avLst/>
          </a:prstGeom>
        </p:spPr>
      </p:pic>
    </p:spTree>
    <p:extLst>
      <p:ext uri="{BB962C8B-B14F-4D97-AF65-F5344CB8AC3E}">
        <p14:creationId xmlns:p14="http://schemas.microsoft.com/office/powerpoint/2010/main" val="10933950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
            </a:r>
            <a:br>
              <a:rPr lang="en-US" dirty="0" smtClean="0"/>
            </a:br>
            <a:r>
              <a:rPr lang="en-US" dirty="0" smtClean="0"/>
              <a:t>Web app </a:t>
            </a:r>
            <a:br>
              <a:rPr lang="en-US" dirty="0" smtClean="0"/>
            </a:br>
            <a:r>
              <a:rPr lang="en-US" dirty="0" smtClean="0"/>
              <a:t>or command-line</a:t>
            </a:r>
            <a:r>
              <a:rPr lang="en-US" sz="4400" dirty="0" smtClean="0"/>
              <a:t/>
            </a:r>
            <a:br>
              <a:rPr lang="en-US" sz="4400" dirty="0" smtClean="0"/>
            </a:br>
            <a:r>
              <a:rPr lang="en-US" sz="4400" dirty="0" smtClean="0"/>
              <a:t/>
            </a:r>
            <a:br>
              <a:rPr lang="en-US" sz="4400" dirty="0" smtClean="0"/>
            </a:br>
            <a:r>
              <a:rPr lang="en-US" dirty="0" smtClean="0"/>
              <a:t/>
            </a:r>
            <a:br>
              <a:rPr lang="en-US" dirty="0" smtClean="0"/>
            </a:br>
            <a:endParaRPr lang="en-US" dirty="0"/>
          </a:p>
        </p:txBody>
      </p:sp>
      <p:pic>
        <p:nvPicPr>
          <p:cNvPr id="5" name="Content Placeholder 4"/>
          <p:cNvPicPr>
            <a:picLocks noGrp="1" noChangeAspect="1"/>
          </p:cNvPicPr>
          <p:nvPr>
            <p:ph idx="1"/>
          </p:nvPr>
        </p:nvPicPr>
        <p:blipFill>
          <a:blip r:embed="rId2"/>
          <a:stretch>
            <a:fillRect/>
          </a:stretch>
        </p:blipFill>
        <p:spPr>
          <a:xfrm>
            <a:off x="5510462" y="1169401"/>
            <a:ext cx="4347411" cy="252927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
        <p:nvSpPr>
          <p:cNvPr id="7" name="TextBox 6"/>
          <p:cNvSpPr txBox="1"/>
          <p:nvPr/>
        </p:nvSpPr>
        <p:spPr>
          <a:xfrm>
            <a:off x="6729664" y="696160"/>
            <a:ext cx="2258952" cy="369332"/>
          </a:xfrm>
          <a:prstGeom prst="rect">
            <a:avLst/>
          </a:prstGeom>
          <a:noFill/>
        </p:spPr>
        <p:txBody>
          <a:bodyPr wrap="none" rtlCol="0">
            <a:spAutoFit/>
          </a:bodyPr>
          <a:lstStyle/>
          <a:p>
            <a:r>
              <a:rPr lang="en-US" dirty="0" smtClean="0"/>
              <a:t>Aeneas Web Interface</a:t>
            </a:r>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3804" y="4146884"/>
            <a:ext cx="6057650" cy="2008020"/>
          </a:xfrm>
          <a:prstGeom prst="rect">
            <a:avLst/>
          </a:prstGeom>
        </p:spPr>
      </p:pic>
      <p:sp>
        <p:nvSpPr>
          <p:cNvPr id="8" name="TextBox 7"/>
          <p:cNvSpPr txBox="1"/>
          <p:nvPr/>
        </p:nvSpPr>
        <p:spPr>
          <a:xfrm>
            <a:off x="6863269" y="3770137"/>
            <a:ext cx="1641796" cy="369332"/>
          </a:xfrm>
          <a:prstGeom prst="rect">
            <a:avLst/>
          </a:prstGeom>
          <a:noFill/>
        </p:spPr>
        <p:txBody>
          <a:bodyPr wrap="none" rtlCol="0">
            <a:spAutoFit/>
          </a:bodyPr>
          <a:lstStyle/>
          <a:p>
            <a:r>
              <a:rPr lang="en-US" dirty="0" smtClean="0"/>
              <a:t>Command Line</a:t>
            </a:r>
            <a:endParaRPr lang="en-US" dirty="0"/>
          </a:p>
        </p:txBody>
      </p:sp>
    </p:spTree>
    <p:extLst>
      <p:ext uri="{BB962C8B-B14F-4D97-AF65-F5344CB8AC3E}">
        <p14:creationId xmlns:p14="http://schemas.microsoft.com/office/powerpoint/2010/main" val="33165241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
            </a:r>
            <a:br>
              <a:rPr lang="en-US" dirty="0" smtClean="0"/>
            </a:br>
            <a:r>
              <a:rPr lang="en-US" dirty="0" smtClean="0"/>
              <a:t>useful</a:t>
            </a:r>
            <a:br>
              <a:rPr lang="en-US" dirty="0" smtClean="0"/>
            </a:br>
            <a:r>
              <a:rPr lang="en-US" dirty="0" smtClean="0"/>
              <a:t>features and </a:t>
            </a:r>
            <a:r>
              <a:rPr lang="en-US" dirty="0"/>
              <a:t>p</a:t>
            </a:r>
            <a:r>
              <a:rPr lang="en-US" dirty="0" smtClean="0"/>
              <a:t>arameters</a:t>
            </a:r>
            <a:r>
              <a:rPr lang="en-US" sz="4400" dirty="0" smtClean="0"/>
              <a:t/>
            </a:r>
            <a:br>
              <a:rPr lang="en-US" sz="4400" dirty="0" smtClean="0"/>
            </a:br>
            <a:r>
              <a:rPr lang="en-US" sz="4400" dirty="0" smtClean="0"/>
              <a:t/>
            </a:r>
            <a:br>
              <a:rPr lang="en-US" sz="4400" dirty="0" smtClean="0"/>
            </a:br>
            <a:r>
              <a:rPr lang="en-US" dirty="0" smtClean="0"/>
              <a:t/>
            </a:r>
            <a:br>
              <a:rPr lang="en-US" dirty="0" smtClean="0"/>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
        <p:nvSpPr>
          <p:cNvPr id="4" name="Content Placeholder 3"/>
          <p:cNvSpPr>
            <a:spLocks noGrp="1"/>
          </p:cNvSpPr>
          <p:nvPr>
            <p:ph idx="1"/>
          </p:nvPr>
        </p:nvSpPr>
        <p:spPr/>
        <p:txBody>
          <a:bodyPr/>
          <a:lstStyle/>
          <a:p>
            <a:r>
              <a:rPr lang="en-US" dirty="0" smtClean="0"/>
              <a:t>Convert syncmaps into other supported formats (e.g., SRT</a:t>
            </a:r>
            <a:r>
              <a:rPr lang="en-US" dirty="0" smtClean="0">
                <a:sym typeface="Wingdings" panose="05000000000000000000" pitchFamily="2" charset="2"/>
              </a:rPr>
              <a:t> VTT etc.)</a:t>
            </a:r>
          </a:p>
          <a:p>
            <a:pPr lvl="1"/>
            <a:r>
              <a:rPr lang="en-US" dirty="0" smtClean="0">
                <a:sym typeface="Wingdings" panose="05000000000000000000" pitchFamily="2" charset="2"/>
              </a:rPr>
              <a:t>Useful for quick conversion</a:t>
            </a:r>
          </a:p>
          <a:p>
            <a:pPr lvl="1"/>
            <a:endParaRPr lang="en-US" dirty="0" smtClean="0">
              <a:sym typeface="Wingdings" panose="05000000000000000000" pitchFamily="2" charset="2"/>
            </a:endParaRPr>
          </a:p>
          <a:p>
            <a:r>
              <a:rPr lang="en-US" dirty="0" smtClean="0">
                <a:sym typeface="Wingdings" panose="05000000000000000000" pitchFamily="2" charset="2"/>
              </a:rPr>
              <a:t>Download audio from YouTube video</a:t>
            </a:r>
          </a:p>
          <a:p>
            <a:pPr lvl="1"/>
            <a:r>
              <a:rPr lang="en-US" dirty="0" smtClean="0">
                <a:sym typeface="Wingdings" panose="05000000000000000000" pitchFamily="2" charset="2"/>
              </a:rPr>
              <a:t>Good when you no longer have raw files</a:t>
            </a:r>
          </a:p>
          <a:p>
            <a:pPr lvl="1"/>
            <a:r>
              <a:rPr lang="en-US" dirty="0" smtClean="0">
                <a:sym typeface="Wingdings" panose="05000000000000000000" pitchFamily="2" charset="2"/>
              </a:rPr>
              <a:t>Can be used for videos you do not own too </a:t>
            </a:r>
          </a:p>
          <a:p>
            <a:pPr lvl="1"/>
            <a:endParaRPr lang="en-US" dirty="0" smtClean="0">
              <a:sym typeface="Wingdings" panose="05000000000000000000" pitchFamily="2" charset="2"/>
            </a:endParaRPr>
          </a:p>
          <a:p>
            <a:r>
              <a:rPr lang="en-US" dirty="0" smtClean="0">
                <a:sym typeface="Wingdings" panose="05000000000000000000" pitchFamily="2" charset="2"/>
              </a:rPr>
              <a:t>Ignore audio at beginning (head) and end (tail) of audio input file</a:t>
            </a:r>
          </a:p>
          <a:p>
            <a:pPr lvl="1"/>
            <a:r>
              <a:rPr lang="en-US" dirty="0" smtClean="0">
                <a:sym typeface="Wingdings" panose="05000000000000000000" pitchFamily="2" charset="2"/>
              </a:rPr>
              <a:t>Helpful when video has bumper music </a:t>
            </a:r>
          </a:p>
          <a:p>
            <a:endParaRPr lang="en-US" dirty="0">
              <a:sym typeface="Wingdings" panose="05000000000000000000" pitchFamily="2" charset="2"/>
            </a:endParaRPr>
          </a:p>
          <a:p>
            <a:pPr marL="0" indent="0">
              <a:buNone/>
            </a:pPr>
            <a:endParaRPr lang="en-US" dirty="0" smtClean="0">
              <a:sym typeface="Wingdings" panose="05000000000000000000" pitchFamily="2" charset="2"/>
            </a:endParaRPr>
          </a:p>
        </p:txBody>
      </p:sp>
    </p:spTree>
    <p:extLst>
      <p:ext uri="{BB962C8B-B14F-4D97-AF65-F5344CB8AC3E}">
        <p14:creationId xmlns:p14="http://schemas.microsoft.com/office/powerpoint/2010/main" val="14449970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fontScale="90000"/>
          </a:bodyPr>
          <a:lstStyle/>
          <a:p>
            <a:r>
              <a:rPr lang="en-US" dirty="0" smtClean="0"/>
              <a:t/>
            </a:r>
            <a:br>
              <a:rPr lang="en-US" dirty="0" smtClean="0"/>
            </a:br>
            <a:r>
              <a:rPr lang="en-US" dirty="0" smtClean="0"/>
              <a:t>Aeneas:		</a:t>
            </a:r>
            <a:br>
              <a:rPr lang="en-US" dirty="0" smtClean="0"/>
            </a:br>
            <a:r>
              <a:rPr lang="en-US" dirty="0" smtClean="0"/>
              <a:t/>
            </a:r>
            <a:br>
              <a:rPr lang="en-US" dirty="0" smtClean="0"/>
            </a:br>
            <a:r>
              <a:rPr lang="en-US" dirty="0" smtClean="0"/>
              <a:t>finetuneas</a:t>
            </a:r>
            <a:br>
              <a:rPr lang="en-US" dirty="0" smtClean="0"/>
            </a:br>
            <a:r>
              <a:rPr lang="en-US" u="sng" dirty="0" smtClean="0"/>
              <a:t>check-up</a:t>
            </a:r>
            <a:r>
              <a:rPr lang="en-US" dirty="0" smtClean="0"/>
              <a:t/>
            </a:r>
            <a:br>
              <a:rPr lang="en-US" dirty="0" smtClean="0"/>
            </a:br>
            <a:r>
              <a:rPr lang="en-US" dirty="0" smtClean="0"/>
              <a:t>tool</a:t>
            </a:r>
            <a:r>
              <a:rPr lang="en-US" sz="4400" dirty="0" smtClean="0"/>
              <a:t/>
            </a:r>
            <a:br>
              <a:rPr lang="en-US" sz="4400" dirty="0" smtClean="0"/>
            </a:br>
            <a:r>
              <a:rPr lang="en-US" sz="4400" dirty="0" smtClean="0"/>
              <a:t/>
            </a:r>
            <a:br>
              <a:rPr lang="en-US" sz="4400" dirty="0" smtClean="0"/>
            </a:br>
            <a:r>
              <a:rPr lang="en-US" dirty="0" smtClean="0"/>
              <a:t/>
            </a:r>
            <a:br>
              <a:rPr lang="en-US" dirty="0" smtClean="0"/>
            </a:b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
        <p:nvSpPr>
          <p:cNvPr id="4" name="Content Placeholder 3"/>
          <p:cNvSpPr>
            <a:spLocks noGrp="1"/>
          </p:cNvSpPr>
          <p:nvPr>
            <p:ph idx="1"/>
          </p:nvPr>
        </p:nvSpPr>
        <p:spPr/>
        <p:txBody>
          <a:bodyPr/>
          <a:lstStyle/>
          <a:p>
            <a:endParaRPr lang="en-US" dirty="0">
              <a:sym typeface="Wingdings" panose="05000000000000000000" pitchFamily="2" charset="2"/>
            </a:endParaRPr>
          </a:p>
          <a:p>
            <a:pPr marL="0" indent="0">
              <a:buNone/>
            </a:pPr>
            <a:endParaRPr lang="en-US" dirty="0" smtClean="0">
              <a:sym typeface="Wingdings" panose="05000000000000000000" pitchFamily="2" charset="2"/>
            </a:endParaRPr>
          </a:p>
        </p:txBody>
      </p:sp>
      <p:pic>
        <p:nvPicPr>
          <p:cNvPr id="5" name="Picture 4"/>
          <p:cNvPicPr>
            <a:picLocks noChangeAspect="1"/>
          </p:cNvPicPr>
          <p:nvPr/>
        </p:nvPicPr>
        <p:blipFill>
          <a:blip r:embed="rId3"/>
          <a:stretch>
            <a:fillRect/>
          </a:stretch>
        </p:blipFill>
        <p:spPr>
          <a:xfrm>
            <a:off x="4900862" y="1200523"/>
            <a:ext cx="6953333" cy="3756356"/>
          </a:xfrm>
          <a:prstGeom prst="rect">
            <a:avLst/>
          </a:prstGeom>
        </p:spPr>
      </p:pic>
    </p:spTree>
    <p:extLst>
      <p:ext uri="{BB962C8B-B14F-4D97-AF65-F5344CB8AC3E}">
        <p14:creationId xmlns:p14="http://schemas.microsoft.com/office/powerpoint/2010/main" val="17373239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Players:</a:t>
            </a:r>
            <a:br>
              <a:rPr lang="en-US" dirty="0" smtClean="0"/>
            </a:br>
            <a:r>
              <a:rPr lang="en-US" dirty="0"/>
              <a:t/>
            </a:r>
            <a:br>
              <a:rPr lang="en-US" dirty="0"/>
            </a:br>
            <a:r>
              <a:rPr lang="en-US" dirty="0" smtClean="0"/>
              <a:t>Selecting the </a:t>
            </a:r>
            <a:r>
              <a:rPr lang="en-US" u="sng" dirty="0" smtClean="0"/>
              <a:t>best</a:t>
            </a:r>
            <a:r>
              <a:rPr lang="en-US" dirty="0" smtClean="0"/>
              <a:t> player</a:t>
            </a:r>
            <a:endParaRPr lang="en-US" dirty="0"/>
          </a:p>
        </p:txBody>
      </p:sp>
      <p:sp>
        <p:nvSpPr>
          <p:cNvPr id="3" name="Content Placeholder 2"/>
          <p:cNvSpPr>
            <a:spLocks noGrp="1"/>
          </p:cNvSpPr>
          <p:nvPr>
            <p:ph idx="1"/>
          </p:nvPr>
        </p:nvSpPr>
        <p:spPr/>
        <p:txBody>
          <a:bodyPr/>
          <a:lstStyle/>
          <a:p>
            <a:r>
              <a:rPr lang="en-US" dirty="0" smtClean="0"/>
              <a:t>Not all video players are accessible to individuals with disabilities. The reasons may be the following:</a:t>
            </a:r>
          </a:p>
          <a:p>
            <a:endParaRPr lang="en-US" dirty="0" smtClean="0"/>
          </a:p>
          <a:p>
            <a:pPr lvl="2"/>
            <a:r>
              <a:rPr lang="en-US" dirty="0" smtClean="0"/>
              <a:t>No </a:t>
            </a:r>
            <a:r>
              <a:rPr lang="en-US" dirty="0"/>
              <a:t>k</a:t>
            </a:r>
            <a:r>
              <a:rPr lang="en-US" dirty="0" smtClean="0"/>
              <a:t>eyboard navigability</a:t>
            </a:r>
          </a:p>
          <a:p>
            <a:pPr lvl="2"/>
            <a:r>
              <a:rPr lang="en-US" dirty="0" smtClean="0"/>
              <a:t>No support for captions</a:t>
            </a:r>
          </a:p>
          <a:p>
            <a:pPr lvl="2"/>
            <a:r>
              <a:rPr lang="en-US" dirty="0" smtClean="0"/>
              <a:t>Unclear where keyboard focus resides</a:t>
            </a:r>
          </a:p>
          <a:p>
            <a:pPr lvl="2"/>
            <a:r>
              <a:rPr lang="en-US" dirty="0" smtClean="0"/>
              <a:t>No support for caption tracks</a:t>
            </a:r>
          </a:p>
          <a:p>
            <a:pPr lvl="2"/>
            <a:r>
              <a:rPr lang="en-US" dirty="0" smtClean="0"/>
              <a:t>No shortcut keys for easy stop/pause/play controls</a:t>
            </a:r>
          </a:p>
          <a:p>
            <a:pPr lvl="2"/>
            <a:r>
              <a:rPr lang="en-US" dirty="0" smtClean="0"/>
              <a:t>No possibility to speed up or slow down the video</a:t>
            </a:r>
          </a:p>
          <a:p>
            <a:pPr lvl="2"/>
            <a:endParaRPr lang="en-US" dirty="0"/>
          </a:p>
          <a:p>
            <a:pPr marL="0" indent="0">
              <a:buNone/>
            </a:pPr>
            <a:r>
              <a:rPr lang="en-US" dirty="0" smtClean="0"/>
              <a:t>N.B. Making sure videos are captioned is </a:t>
            </a:r>
            <a:r>
              <a:rPr lang="en-US" i="1" dirty="0" smtClean="0"/>
              <a:t>not the only consideration </a:t>
            </a:r>
            <a:r>
              <a:rPr lang="en-US" dirty="0" smtClean="0"/>
              <a:t>we must make when adopting course materials or when posting our videos online.</a:t>
            </a:r>
          </a:p>
          <a:p>
            <a:pPr lvl="2"/>
            <a:endParaRPr lang="en-US" dirty="0"/>
          </a:p>
        </p:txBody>
      </p:sp>
      <p:pic>
        <p:nvPicPr>
          <p:cNvPr id="5" name="Picture 4"/>
          <p:cNvPicPr>
            <a:picLocks noChangeAspect="1"/>
          </p:cNvPicPr>
          <p:nvPr/>
        </p:nvPicPr>
        <p:blipFill>
          <a:blip r:embed="rId2"/>
          <a:stretch>
            <a:fillRect/>
          </a:stretch>
        </p:blipFill>
        <p:spPr>
          <a:xfrm>
            <a:off x="598610" y="705852"/>
            <a:ext cx="1307140" cy="1307140"/>
          </a:xfrm>
          <a:prstGeom prst="rect">
            <a:avLst/>
          </a:prstGeom>
        </p:spPr>
      </p:pic>
    </p:spTree>
    <p:extLst>
      <p:ext uri="{BB962C8B-B14F-4D97-AF65-F5344CB8AC3E}">
        <p14:creationId xmlns:p14="http://schemas.microsoft.com/office/powerpoint/2010/main" val="224310556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Able</a:t>
            </a:r>
            <a:br>
              <a:rPr lang="en-US" dirty="0" smtClean="0"/>
            </a:br>
            <a:r>
              <a:rPr lang="en-US" dirty="0" smtClean="0"/>
              <a:t>Player:</a:t>
            </a:r>
            <a:br>
              <a:rPr lang="en-US" dirty="0" smtClean="0"/>
            </a:br>
            <a:r>
              <a:rPr lang="en-US" dirty="0"/>
              <a:t/>
            </a:r>
            <a:br>
              <a:rPr lang="en-US" dirty="0"/>
            </a:br>
            <a:r>
              <a:rPr lang="en-US" dirty="0"/>
              <a:t>A fully </a:t>
            </a:r>
            <a:r>
              <a:rPr lang="en-US" u="sng" dirty="0"/>
              <a:t>accessible</a:t>
            </a:r>
            <a:r>
              <a:rPr lang="en-US" dirty="0"/>
              <a:t> video player</a:t>
            </a:r>
          </a:p>
        </p:txBody>
      </p:sp>
      <p:sp>
        <p:nvSpPr>
          <p:cNvPr id="3" name="Content Placeholder 2"/>
          <p:cNvSpPr>
            <a:spLocks noGrp="1"/>
          </p:cNvSpPr>
          <p:nvPr>
            <p:ph idx="1"/>
          </p:nvPr>
        </p:nvSpPr>
        <p:spPr/>
        <p:txBody>
          <a:bodyPr>
            <a:normAutofit lnSpcReduction="10000"/>
          </a:bodyPr>
          <a:lstStyle/>
          <a:p>
            <a:r>
              <a:rPr lang="en-US" dirty="0" smtClean="0"/>
              <a:t>Able Player</a:t>
            </a:r>
            <a:r>
              <a:rPr lang="en-US" baseline="30000" dirty="0" smtClean="0"/>
              <a:t>3</a:t>
            </a:r>
            <a:r>
              <a:rPr lang="en-US" dirty="0" smtClean="0"/>
              <a:t> </a:t>
            </a:r>
            <a:r>
              <a:rPr lang="en-US" dirty="0"/>
              <a:t>has a number of features that make watching videos </a:t>
            </a:r>
            <a:r>
              <a:rPr lang="en-US" i="1" dirty="0"/>
              <a:t>easier</a:t>
            </a:r>
            <a:r>
              <a:rPr lang="en-US" dirty="0"/>
              <a:t> and </a:t>
            </a:r>
            <a:r>
              <a:rPr lang="en-US" dirty="0" smtClean="0"/>
              <a:t>more </a:t>
            </a:r>
            <a:r>
              <a:rPr lang="en-US" i="1" dirty="0" smtClean="0"/>
              <a:t>learner-focused:</a:t>
            </a:r>
            <a:endParaRPr lang="en-US" i="1" dirty="0"/>
          </a:p>
          <a:p>
            <a:pPr lvl="1"/>
            <a:r>
              <a:rPr lang="en-US" dirty="0"/>
              <a:t>Keyboard through </a:t>
            </a:r>
            <a:r>
              <a:rPr lang="en-US" u="sng" dirty="0"/>
              <a:t>all</a:t>
            </a:r>
            <a:r>
              <a:rPr lang="en-US" dirty="0"/>
              <a:t> major control elements</a:t>
            </a:r>
          </a:p>
          <a:p>
            <a:pPr lvl="1"/>
            <a:r>
              <a:rPr lang="en-US" dirty="0"/>
              <a:t>Access Play/ Stop/ Pause/ Forward/Backward controls through use of </a:t>
            </a:r>
            <a:r>
              <a:rPr lang="en-US" u="sng" dirty="0"/>
              <a:t>shortcuts</a:t>
            </a:r>
          </a:p>
          <a:p>
            <a:pPr lvl="1"/>
            <a:r>
              <a:rPr lang="en-US" dirty="0"/>
              <a:t>Support for </a:t>
            </a:r>
            <a:r>
              <a:rPr lang="en-US" u="sng" dirty="0"/>
              <a:t>interactive transcripts </a:t>
            </a:r>
            <a:r>
              <a:rPr lang="en-US" dirty="0"/>
              <a:t>that can ease navigation to specific part of video</a:t>
            </a:r>
          </a:p>
          <a:p>
            <a:pPr lvl="1"/>
            <a:r>
              <a:rPr lang="en-US" dirty="0"/>
              <a:t>Support for </a:t>
            </a:r>
            <a:r>
              <a:rPr lang="en-US" u="sng" dirty="0" smtClean="0"/>
              <a:t>videos with audio description </a:t>
            </a:r>
            <a:r>
              <a:rPr lang="en-US" dirty="0" smtClean="0"/>
              <a:t>and </a:t>
            </a:r>
            <a:r>
              <a:rPr lang="en-US" u="sng" dirty="0" smtClean="0"/>
              <a:t>text-based audio descriptions</a:t>
            </a:r>
            <a:r>
              <a:rPr lang="en-US" dirty="0" smtClean="0"/>
              <a:t> (screen reader will play description)</a:t>
            </a:r>
            <a:endParaRPr lang="en-US" u="sng" dirty="0" smtClean="0"/>
          </a:p>
          <a:p>
            <a:pPr lvl="1"/>
            <a:r>
              <a:rPr lang="en-US" dirty="0" smtClean="0"/>
              <a:t>Can play YouTube videos</a:t>
            </a:r>
          </a:p>
          <a:p>
            <a:pPr lvl="1"/>
            <a:r>
              <a:rPr lang="en-US" u="sng" dirty="0" smtClean="0"/>
              <a:t>High-contrast</a:t>
            </a:r>
            <a:r>
              <a:rPr lang="en-US" dirty="0" smtClean="0"/>
              <a:t> player controls</a:t>
            </a:r>
          </a:p>
          <a:p>
            <a:pPr lvl="1"/>
            <a:r>
              <a:rPr lang="en-US" u="sng" dirty="0" smtClean="0"/>
              <a:t>Can play audio tracks</a:t>
            </a:r>
            <a:r>
              <a:rPr lang="en-US" dirty="0" smtClean="0"/>
              <a:t> (MP3, OGG etc.) alongside the audio track</a:t>
            </a:r>
          </a:p>
          <a:p>
            <a:pPr marL="0" lvl="1" indent="0">
              <a:buNone/>
            </a:pPr>
            <a:endParaRPr lang="en-US" dirty="0" smtClean="0"/>
          </a:p>
          <a:p>
            <a:pPr marL="0" lvl="1" indent="0">
              <a:buNone/>
            </a:pPr>
            <a:r>
              <a:rPr lang="en-US" sz="1400" dirty="0" smtClean="0"/>
              <a:t>3. For more information and examples, see </a:t>
            </a:r>
            <a:r>
              <a:rPr lang="en-US" sz="1400" dirty="0" smtClean="0">
                <a:hlinkClick r:id="rId2"/>
              </a:rPr>
              <a:t>the Able Player website</a:t>
            </a:r>
            <a:endParaRPr lang="en-US" sz="1400" dirty="0"/>
          </a:p>
        </p:txBody>
      </p:sp>
      <p:pic>
        <p:nvPicPr>
          <p:cNvPr id="5" name="Picture 4"/>
          <p:cNvPicPr>
            <a:picLocks noChangeAspect="1"/>
          </p:cNvPicPr>
          <p:nvPr/>
        </p:nvPicPr>
        <p:blipFill>
          <a:blip r:embed="rId3"/>
          <a:stretch>
            <a:fillRect/>
          </a:stretch>
        </p:blipFill>
        <p:spPr>
          <a:xfrm>
            <a:off x="598610" y="705852"/>
            <a:ext cx="1307140" cy="1307140"/>
          </a:xfrm>
          <a:prstGeom prst="rect">
            <a:avLst/>
          </a:prstGeom>
        </p:spPr>
      </p:pic>
    </p:spTree>
    <p:extLst>
      <p:ext uri="{BB962C8B-B14F-4D97-AF65-F5344CB8AC3E}">
        <p14:creationId xmlns:p14="http://schemas.microsoft.com/office/powerpoint/2010/main" val="32700878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Able</a:t>
            </a:r>
            <a:br>
              <a:rPr lang="en-US" dirty="0" smtClean="0"/>
            </a:br>
            <a:r>
              <a:rPr lang="en-US" dirty="0" smtClean="0"/>
              <a:t>Player:</a:t>
            </a:r>
            <a:br>
              <a:rPr lang="en-US" dirty="0" smtClean="0"/>
            </a:br>
            <a:r>
              <a:rPr lang="en-US" dirty="0"/>
              <a:t/>
            </a:r>
            <a:br>
              <a:rPr lang="en-US" dirty="0"/>
            </a:br>
            <a:r>
              <a:rPr lang="en-US" dirty="0" smtClean="0"/>
              <a:t>A fully </a:t>
            </a:r>
            <a:r>
              <a:rPr lang="en-US" u="sng" dirty="0" smtClean="0"/>
              <a:t>accessible</a:t>
            </a:r>
            <a:r>
              <a:rPr lang="en-US" dirty="0" smtClean="0"/>
              <a:t> video player(2)</a:t>
            </a:r>
            <a:endParaRPr lang="en-US" dirty="0"/>
          </a:p>
        </p:txBody>
      </p:sp>
      <p:sp>
        <p:nvSpPr>
          <p:cNvPr id="3" name="Content Placeholder 2"/>
          <p:cNvSpPr>
            <a:spLocks noGrp="1"/>
          </p:cNvSpPr>
          <p:nvPr>
            <p:ph idx="1"/>
          </p:nvPr>
        </p:nvSpPr>
        <p:spPr/>
        <p:txBody>
          <a:bodyPr>
            <a:normAutofit/>
          </a:bodyPr>
          <a:lstStyle/>
          <a:p>
            <a:pPr marL="0" lvl="1" indent="0">
              <a:buNone/>
            </a:pPr>
            <a:endParaRPr lang="en-US" dirty="0" smtClean="0"/>
          </a:p>
          <a:p>
            <a:pPr marL="0" lvl="1" indent="0">
              <a:buNone/>
            </a:pPr>
            <a:endParaRPr lang="en-US" dirty="0"/>
          </a:p>
          <a:p>
            <a:pPr marL="0" lvl="1" indent="0">
              <a:buNone/>
            </a:pPr>
            <a:endParaRPr lang="en-US" dirty="0" smtClean="0"/>
          </a:p>
          <a:p>
            <a:pPr marL="0" lvl="1" indent="0">
              <a:buNone/>
            </a:pPr>
            <a:endParaRPr lang="en-US" dirty="0"/>
          </a:p>
          <a:p>
            <a:pPr marL="0" lvl="1" indent="0">
              <a:buNone/>
            </a:pPr>
            <a:endParaRPr lang="en-US" dirty="0"/>
          </a:p>
        </p:txBody>
      </p:sp>
      <p:pic>
        <p:nvPicPr>
          <p:cNvPr id="5" name="Picture 4"/>
          <p:cNvPicPr>
            <a:picLocks noChangeAspect="1"/>
          </p:cNvPicPr>
          <p:nvPr/>
        </p:nvPicPr>
        <p:blipFill>
          <a:blip r:embed="rId2"/>
          <a:stretch>
            <a:fillRect/>
          </a:stretch>
        </p:blipFill>
        <p:spPr>
          <a:xfrm>
            <a:off x="598610" y="705852"/>
            <a:ext cx="1307140" cy="1307140"/>
          </a:xfrm>
          <a:prstGeom prst="rect">
            <a:avLst/>
          </a:prstGeom>
        </p:spPr>
      </p:pic>
      <p:pic>
        <p:nvPicPr>
          <p:cNvPr id="4" name="Picture 3"/>
          <p:cNvPicPr>
            <a:picLocks noChangeAspect="1"/>
          </p:cNvPicPr>
          <p:nvPr/>
        </p:nvPicPr>
        <p:blipFill>
          <a:blip r:embed="rId3"/>
          <a:stretch>
            <a:fillRect/>
          </a:stretch>
        </p:blipFill>
        <p:spPr>
          <a:xfrm>
            <a:off x="4897371" y="2638926"/>
            <a:ext cx="6252693" cy="1449544"/>
          </a:xfrm>
          <a:prstGeom prst="rect">
            <a:avLst/>
          </a:prstGeom>
        </p:spPr>
      </p:pic>
    </p:spTree>
    <p:extLst>
      <p:ext uri="{BB962C8B-B14F-4D97-AF65-F5344CB8AC3E}">
        <p14:creationId xmlns:p14="http://schemas.microsoft.com/office/powerpoint/2010/main" val="33082590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85000"/>
                    <a:lumOff val="15000"/>
                  </a:prstClr>
                </a:solidFill>
              </a:rPr>
              <a:t>Webinar</a:t>
            </a:r>
            <a:br>
              <a:rPr lang="en-US" sz="4400" dirty="0">
                <a:solidFill>
                  <a:prstClr val="black">
                    <a:lumMod val="85000"/>
                    <a:lumOff val="15000"/>
                  </a:prstClr>
                </a:solidFill>
              </a:rPr>
            </a:br>
            <a:r>
              <a:rPr lang="en-US" sz="4400" dirty="0">
                <a:solidFill>
                  <a:prstClr val="black">
                    <a:lumMod val="85000"/>
                    <a:lumOff val="15000"/>
                  </a:prstClr>
                </a:solidFill>
              </a:rPr>
              <a:t>Opportunity:</a:t>
            </a:r>
            <a:br>
              <a:rPr lang="en-US" sz="4400" dirty="0">
                <a:solidFill>
                  <a:prstClr val="black">
                    <a:lumMod val="85000"/>
                    <a:lumOff val="15000"/>
                  </a:prstClr>
                </a:solidFill>
              </a:rPr>
            </a:br>
            <a:r>
              <a:rPr lang="en-US" sz="4400" dirty="0">
                <a:solidFill>
                  <a:prstClr val="black">
                    <a:lumMod val="85000"/>
                    <a:lumOff val="15000"/>
                  </a:prstClr>
                </a:solidFill>
              </a:rPr>
              <a:t/>
            </a:r>
            <a:br>
              <a:rPr lang="en-US" sz="4400" dirty="0">
                <a:solidFill>
                  <a:prstClr val="black">
                    <a:lumMod val="85000"/>
                    <a:lumOff val="15000"/>
                  </a:prstClr>
                </a:solidFill>
              </a:rPr>
            </a:br>
            <a:r>
              <a:rPr lang="en-US" sz="4400" dirty="0">
                <a:solidFill>
                  <a:prstClr val="black">
                    <a:lumMod val="85000"/>
                    <a:lumOff val="15000"/>
                  </a:prstClr>
                </a:solidFill>
              </a:rPr>
              <a:t>Pearson’s </a:t>
            </a:r>
            <a:br>
              <a:rPr lang="en-US" sz="4400" dirty="0">
                <a:solidFill>
                  <a:prstClr val="black">
                    <a:lumMod val="85000"/>
                    <a:lumOff val="15000"/>
                  </a:prstClr>
                </a:solidFill>
              </a:rPr>
            </a:br>
            <a:r>
              <a:rPr lang="en-US" sz="4400" dirty="0" smtClean="0">
                <a:solidFill>
                  <a:prstClr val="black">
                    <a:lumMod val="85000"/>
                    <a:lumOff val="15000"/>
                  </a:prstClr>
                </a:solidFill>
              </a:rPr>
              <a:t>My Math </a:t>
            </a:r>
            <a:r>
              <a:rPr lang="en-US" sz="4400" dirty="0">
                <a:solidFill>
                  <a:prstClr val="black">
                    <a:lumMod val="85000"/>
                    <a:lumOff val="15000"/>
                  </a:prstClr>
                </a:solidFill>
              </a:rPr>
              <a:t>Lab</a:t>
            </a:r>
            <a:br>
              <a:rPr lang="en-US" sz="4400" dirty="0">
                <a:solidFill>
                  <a:prstClr val="black">
                    <a:lumMod val="85000"/>
                    <a:lumOff val="15000"/>
                  </a:prstClr>
                </a:solidFill>
              </a:rPr>
            </a:br>
            <a:r>
              <a:rPr lang="en-US" sz="4400" dirty="0">
                <a:solidFill>
                  <a:prstClr val="black">
                    <a:lumMod val="85000"/>
                    <a:lumOff val="15000"/>
                  </a:prstClr>
                </a:solidFill>
              </a:rPr>
              <a:t>&amp;</a:t>
            </a:r>
            <a:br>
              <a:rPr lang="en-US" sz="4400" dirty="0">
                <a:solidFill>
                  <a:prstClr val="black">
                    <a:lumMod val="85000"/>
                    <a:lumOff val="15000"/>
                  </a:prstClr>
                </a:solidFill>
              </a:rPr>
            </a:br>
            <a:r>
              <a:rPr lang="en-US" sz="4400" dirty="0">
                <a:solidFill>
                  <a:prstClr val="black">
                    <a:lumMod val="85000"/>
                    <a:lumOff val="15000"/>
                  </a:prstClr>
                </a:solidFill>
              </a:rPr>
              <a:t>Accessibility</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b="1" u="sng" dirty="0" smtClean="0"/>
              <a:t>Attention STEM Faculty:</a:t>
            </a:r>
          </a:p>
          <a:p>
            <a:pPr marL="0" indent="0">
              <a:buNone/>
            </a:pPr>
            <a:r>
              <a:rPr lang="en-US" dirty="0" smtClean="0"/>
              <a:t>Come and learn about the latest effort by Pearson to improve the accessibility of MyMathLab</a:t>
            </a:r>
          </a:p>
          <a:p>
            <a:endParaRPr lang="en-US" dirty="0"/>
          </a:p>
          <a:p>
            <a:r>
              <a:rPr lang="en-US" b="1" dirty="0" smtClean="0"/>
              <a:t>When: </a:t>
            </a:r>
            <a:r>
              <a:rPr lang="en-US" dirty="0" smtClean="0"/>
              <a:t>Friday, January 22</a:t>
            </a:r>
          </a:p>
          <a:p>
            <a:r>
              <a:rPr lang="en-US" b="1" dirty="0" smtClean="0"/>
              <a:t>Time</a:t>
            </a:r>
            <a:r>
              <a:rPr lang="en-US" dirty="0" smtClean="0"/>
              <a:t>: 12:00 -1:00 PM</a:t>
            </a:r>
          </a:p>
          <a:p>
            <a:r>
              <a:rPr lang="en-US" b="1" dirty="0" smtClean="0"/>
              <a:t>Who</a:t>
            </a:r>
            <a:r>
              <a:rPr lang="en-US" dirty="0" smtClean="0"/>
              <a:t>: Jonathan Thurston, Senior Project Manager of Accessibility (Pearson), and Hei-Jung Kim, Senior Product Manager (Pearson)-- sponsored by the </a:t>
            </a:r>
            <a:r>
              <a:rPr lang="en-US" i="1" dirty="0" smtClean="0"/>
              <a:t>CAPED Access Technology Interest Group</a:t>
            </a:r>
          </a:p>
          <a:p>
            <a:r>
              <a:rPr lang="en-US" b="1" dirty="0" smtClean="0"/>
              <a:t>Where</a:t>
            </a:r>
            <a:r>
              <a:rPr lang="en-US" dirty="0" smtClean="0"/>
              <a:t>: CCC Confer </a:t>
            </a:r>
          </a:p>
          <a:p>
            <a:r>
              <a:rPr lang="en-US" b="1" dirty="0" smtClean="0"/>
              <a:t>How</a:t>
            </a:r>
            <a:r>
              <a:rPr lang="en-US" dirty="0" smtClean="0"/>
              <a:t>: </a:t>
            </a:r>
            <a:r>
              <a:rPr lang="en-US" dirty="0" smtClean="0">
                <a:hlinkClick r:id="rId2"/>
              </a:rPr>
              <a:t>www.cccconfer.org</a:t>
            </a:r>
            <a:r>
              <a:rPr lang="en-US" dirty="0"/>
              <a:t> (free to all attendees</a:t>
            </a:r>
            <a:r>
              <a:rPr lang="en-US" dirty="0" smtClean="0"/>
              <a:t>)</a:t>
            </a:r>
          </a:p>
          <a:p>
            <a:endParaRPr lang="en-US" dirty="0"/>
          </a:p>
          <a:p>
            <a:pPr marL="0" indent="0" algn="ctr">
              <a:buNone/>
            </a:pPr>
            <a:r>
              <a:rPr lang="en-US" dirty="0" smtClean="0"/>
              <a:t>*The video will be archived for later viewing</a:t>
            </a:r>
          </a:p>
          <a:p>
            <a:endParaRPr lang="en-US" dirty="0"/>
          </a:p>
        </p:txBody>
      </p:sp>
      <p:pic>
        <p:nvPicPr>
          <p:cNvPr id="4" name="Picture 3"/>
          <p:cNvPicPr>
            <a:picLocks noChangeAspect="1"/>
          </p:cNvPicPr>
          <p:nvPr/>
        </p:nvPicPr>
        <p:blipFill>
          <a:blip r:embed="rId3"/>
          <a:stretch>
            <a:fillRect/>
          </a:stretch>
        </p:blipFill>
        <p:spPr>
          <a:xfrm>
            <a:off x="469986" y="276686"/>
            <a:ext cx="1097375" cy="914479"/>
          </a:xfrm>
          <a:prstGeom prst="rect">
            <a:avLst/>
          </a:prstGeom>
        </p:spPr>
      </p:pic>
    </p:spTree>
    <p:extLst>
      <p:ext uri="{BB962C8B-B14F-4D97-AF65-F5344CB8AC3E}">
        <p14:creationId xmlns:p14="http://schemas.microsoft.com/office/powerpoint/2010/main" val="18225286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Delivering Content- Rich Media:</a:t>
            </a:r>
            <a:br>
              <a:rPr lang="en-US" dirty="0" smtClean="0"/>
            </a:br>
            <a:r>
              <a:rPr lang="en-US" dirty="0"/>
              <a:t/>
            </a:r>
            <a:br>
              <a:rPr lang="en-US" dirty="0"/>
            </a:br>
            <a:r>
              <a:rPr lang="en-US" dirty="0" smtClean="0"/>
              <a:t>benefits </a:t>
            </a:r>
            <a:r>
              <a:rPr lang="en-US" u="sng" dirty="0" smtClean="0"/>
              <a:t>all</a:t>
            </a:r>
            <a:r>
              <a:rPr lang="en-US" dirty="0" smtClean="0"/>
              <a:t> students</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a:t>
            </a:r>
            <a:r>
              <a:rPr lang="en-US" dirty="0"/>
              <a:t>We're living in an age where our students are so distracted by technology that they sometimes forget where they should focus their attention when engaged with technology or media," he said. "Turning on captions seems to enable students to focus on specific information</a:t>
            </a:r>
            <a:r>
              <a:rPr lang="en-US" dirty="0" smtClean="0"/>
              <a:t>.“</a:t>
            </a:r>
            <a:r>
              <a:rPr lang="en-US" baseline="30000" dirty="0" smtClean="0"/>
              <a:t>1</a:t>
            </a:r>
            <a:r>
              <a:rPr lang="en-US" dirty="0" smtClean="0"/>
              <a:t>	</a:t>
            </a:r>
          </a:p>
          <a:p>
            <a:pPr marL="0" indent="0">
              <a:buNone/>
            </a:pPr>
            <a:r>
              <a:rPr lang="en-US" dirty="0" smtClean="0"/>
              <a:t>	</a:t>
            </a:r>
          </a:p>
          <a:p>
            <a:pPr marL="0" indent="0">
              <a:buNone/>
            </a:pPr>
            <a:r>
              <a:rPr lang="en-US" dirty="0" smtClean="0"/>
              <a:t>Robert Keith Collins-- Assistant Professor of American Indian Studies, San Francisco State University</a:t>
            </a:r>
          </a:p>
          <a:p>
            <a:pPr marL="0" indent="0">
              <a:buNone/>
            </a:pPr>
            <a:endParaRPr lang="en-US" dirty="0"/>
          </a:p>
          <a:p>
            <a:pPr marL="0" indent="0">
              <a:buNone/>
            </a:pPr>
            <a:r>
              <a:rPr lang="en-US" sz="1400" dirty="0" smtClean="0"/>
              <a:t>1. Source:</a:t>
            </a:r>
            <a:r>
              <a:rPr lang="en-US" sz="1400" dirty="0" smtClean="0">
                <a:solidFill>
                  <a:schemeClr val="tx1"/>
                </a:solidFill>
              </a:rPr>
              <a:t> </a:t>
            </a:r>
            <a:r>
              <a:rPr lang="en-US" sz="1400" dirty="0" smtClean="0">
                <a:solidFill>
                  <a:schemeClr val="tx1"/>
                </a:solidFill>
                <a:hlinkClick r:id="rId2"/>
              </a:rPr>
              <a:t>SF State University Study on Use of Captioned Media</a:t>
            </a:r>
            <a:endParaRPr lang="en-US" sz="1400" dirty="0" smtClean="0">
              <a:solidFill>
                <a:schemeClr val="tx1"/>
              </a:solidFill>
            </a:endParaRPr>
          </a:p>
        </p:txBody>
      </p:sp>
    </p:spTree>
    <p:extLst>
      <p:ext uri="{BB962C8B-B14F-4D97-AF65-F5344CB8AC3E}">
        <p14:creationId xmlns:p14="http://schemas.microsoft.com/office/powerpoint/2010/main" val="187132261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ctr">
              <a:buNone/>
            </a:pPr>
            <a:endParaRPr lang="en-US" dirty="0"/>
          </a:p>
          <a:p>
            <a:pPr marL="0" indent="0" algn="ctr">
              <a:buNone/>
            </a:pPr>
            <a:endParaRPr lang="en-US" dirty="0"/>
          </a:p>
        </p:txBody>
      </p:sp>
      <p:pic>
        <p:nvPicPr>
          <p:cNvPr id="4" name="Picture 3"/>
          <p:cNvPicPr>
            <a:picLocks noChangeAspect="1"/>
          </p:cNvPicPr>
          <p:nvPr/>
        </p:nvPicPr>
        <p:blipFill>
          <a:blip r:embed="rId2"/>
          <a:stretch>
            <a:fillRect/>
          </a:stretch>
        </p:blipFill>
        <p:spPr>
          <a:xfrm>
            <a:off x="5181600" y="464466"/>
            <a:ext cx="6131894" cy="5645389"/>
          </a:xfrm>
          <a:prstGeom prst="rect">
            <a:avLst/>
          </a:prstGeom>
        </p:spPr>
      </p:pic>
      <p:pic>
        <p:nvPicPr>
          <p:cNvPr id="5" name="Picture 4"/>
          <p:cNvPicPr>
            <a:picLocks noChangeAspect="1"/>
          </p:cNvPicPr>
          <p:nvPr/>
        </p:nvPicPr>
        <p:blipFill>
          <a:blip r:embed="rId3"/>
          <a:stretch>
            <a:fillRect/>
          </a:stretch>
        </p:blipFill>
        <p:spPr>
          <a:xfrm>
            <a:off x="762000" y="3179095"/>
            <a:ext cx="3733333" cy="1076190"/>
          </a:xfrm>
          <a:prstGeom prst="rect">
            <a:avLst/>
          </a:prstGeom>
        </p:spPr>
      </p:pic>
    </p:spTree>
    <p:extLst>
      <p:ext uri="{BB962C8B-B14F-4D97-AF65-F5344CB8AC3E}">
        <p14:creationId xmlns:p14="http://schemas.microsoft.com/office/powerpoint/2010/main" val="12438007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Syncmaps:</a:t>
            </a:r>
            <a:br>
              <a:rPr lang="en-US" dirty="0" smtClean="0"/>
            </a:br>
            <a:r>
              <a:rPr lang="en-US" dirty="0" smtClean="0"/>
              <a:t/>
            </a:r>
            <a:br>
              <a:rPr lang="en-US" dirty="0" smtClean="0"/>
            </a:br>
            <a:r>
              <a:rPr lang="en-US" sz="4000" dirty="0" smtClean="0"/>
              <a:t>declare </a:t>
            </a:r>
            <a:r>
              <a:rPr lang="en-US" sz="4000" u="sng" dirty="0" smtClean="0"/>
              <a:t>time relationships</a:t>
            </a:r>
            <a:r>
              <a:rPr lang="en-US" sz="4000" dirty="0" smtClean="0"/>
              <a:t> between text files and media files</a:t>
            </a:r>
            <a:endParaRPr lang="en-US" sz="4000" dirty="0"/>
          </a:p>
        </p:txBody>
      </p:sp>
      <p:pic>
        <p:nvPicPr>
          <p:cNvPr id="8" name="Content Placeholder 7"/>
          <p:cNvPicPr>
            <a:picLocks noGrp="1" noChangeAspect="1"/>
          </p:cNvPicPr>
          <p:nvPr>
            <p:ph idx="1"/>
          </p:nvPr>
        </p:nvPicPr>
        <p:blipFill>
          <a:blip r:embed="rId2"/>
          <a:stretch>
            <a:fillRect/>
          </a:stretch>
        </p:blipFill>
        <p:spPr>
          <a:xfrm>
            <a:off x="5200778" y="399883"/>
            <a:ext cx="5600444" cy="5656263"/>
          </a:xfrm>
          <a:prstGeom prst="rect">
            <a:avLst/>
          </a:prstGeom>
        </p:spPr>
      </p:pic>
    </p:spTree>
    <p:extLst>
      <p:ext uri="{BB962C8B-B14F-4D97-AF65-F5344CB8AC3E}">
        <p14:creationId xmlns:p14="http://schemas.microsoft.com/office/powerpoint/2010/main" val="92303594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Syncmap</a:t>
            </a:r>
            <a:r>
              <a:rPr lang="en-US" dirty="0"/>
              <a:t/>
            </a:r>
            <a:br>
              <a:rPr lang="en-US" dirty="0"/>
            </a:br>
            <a:r>
              <a:rPr lang="en-US" dirty="0" smtClean="0"/>
              <a:t>formats:</a:t>
            </a:r>
            <a:br>
              <a:rPr lang="en-US" dirty="0" smtClean="0"/>
            </a:br>
            <a:r>
              <a:rPr lang="en-US" dirty="0"/>
              <a:t/>
            </a:r>
            <a:br>
              <a:rPr lang="en-US" dirty="0"/>
            </a:br>
            <a:r>
              <a:rPr lang="en-US" dirty="0" smtClean="0"/>
              <a:t>used for </a:t>
            </a:r>
            <a:r>
              <a:rPr lang="en-US" u="sng" dirty="0" smtClean="0"/>
              <a:t>captioned videos </a:t>
            </a:r>
            <a:r>
              <a:rPr lang="en-US" dirty="0" smtClean="0"/>
              <a:t>and </a:t>
            </a:r>
            <a:r>
              <a:rPr lang="en-US" u="sng" dirty="0" smtClean="0"/>
              <a:t>digital talking books</a:t>
            </a:r>
            <a:endParaRPr lang="en-US" u="sng" dirty="0"/>
          </a:p>
        </p:txBody>
      </p:sp>
      <p:pic>
        <p:nvPicPr>
          <p:cNvPr id="36" name="Picture 35"/>
          <p:cNvPicPr>
            <a:picLocks noChangeAspect="1"/>
          </p:cNvPicPr>
          <p:nvPr/>
        </p:nvPicPr>
        <p:blipFill>
          <a:blip r:embed="rId2"/>
          <a:stretch>
            <a:fillRect/>
          </a:stretch>
        </p:blipFill>
        <p:spPr>
          <a:xfrm>
            <a:off x="5940449" y="5431958"/>
            <a:ext cx="646151" cy="646151"/>
          </a:xfrm>
          <a:prstGeom prst="rect">
            <a:avLst/>
          </a:prstGeom>
        </p:spPr>
      </p:pic>
      <p:sp>
        <p:nvSpPr>
          <p:cNvPr id="3" name="Content Placeholder 2"/>
          <p:cNvSpPr>
            <a:spLocks noGrp="1"/>
          </p:cNvSpPr>
          <p:nvPr>
            <p:ph idx="1"/>
          </p:nvPr>
        </p:nvSpPr>
        <p:spPr>
          <a:xfrm>
            <a:off x="6978316" y="569066"/>
            <a:ext cx="4451682" cy="5655156"/>
          </a:xfrm>
        </p:spPr>
        <p:txBody>
          <a:bodyPr>
            <a:normAutofit lnSpcReduction="10000"/>
          </a:bodyPr>
          <a:lstStyle/>
          <a:p>
            <a:pPr marL="0" indent="0" algn="ctr">
              <a:buNone/>
            </a:pPr>
            <a:r>
              <a:rPr lang="en-US" b="1" u="sng" dirty="0" smtClean="0"/>
              <a:t>Syncmaps used for Captioned Videos:</a:t>
            </a:r>
          </a:p>
          <a:p>
            <a:pPr marL="0" indent="0">
              <a:buNone/>
            </a:pPr>
            <a:endParaRPr lang="en-US" dirty="0" smtClean="0"/>
          </a:p>
          <a:p>
            <a:pPr marL="0" indent="0">
              <a:buNone/>
            </a:pPr>
            <a:r>
              <a:rPr lang="en-US" dirty="0" smtClean="0"/>
              <a:t>.SRT= SubRip Text </a:t>
            </a:r>
          </a:p>
          <a:p>
            <a:pPr marL="0" indent="0">
              <a:buNone/>
            </a:pPr>
            <a:endParaRPr lang="en-US" dirty="0" smtClean="0"/>
          </a:p>
          <a:p>
            <a:pPr marL="0" indent="0">
              <a:buNone/>
            </a:pPr>
            <a:r>
              <a:rPr lang="en-US" dirty="0" smtClean="0"/>
              <a:t>.VTT=Web Video Text Tracks (WebVTT)</a:t>
            </a:r>
          </a:p>
          <a:p>
            <a:pPr marL="0" indent="0">
              <a:buNone/>
            </a:pPr>
            <a:endParaRPr lang="en-US" dirty="0" smtClean="0"/>
          </a:p>
          <a:p>
            <a:pPr marL="0" indent="0">
              <a:buNone/>
            </a:pPr>
            <a:r>
              <a:rPr lang="en-US" dirty="0" smtClean="0"/>
              <a:t>.JSON= JavaScript Object Notation (pronounced </a:t>
            </a:r>
            <a:r>
              <a:rPr lang="en-US" i="1" dirty="0" smtClean="0"/>
              <a:t>Jason</a:t>
            </a:r>
            <a:r>
              <a:rPr lang="en-US" dirty="0" smtClean="0"/>
              <a:t>)</a:t>
            </a:r>
          </a:p>
          <a:p>
            <a:pPr marL="0" indent="0">
              <a:buNone/>
            </a:pPr>
            <a:endParaRPr lang="en-US" dirty="0"/>
          </a:p>
          <a:p>
            <a:pPr marL="0" indent="0" algn="ctr">
              <a:buNone/>
            </a:pPr>
            <a:r>
              <a:rPr lang="en-US" b="1" u="sng" dirty="0" smtClean="0"/>
              <a:t>Syncmaps used in Digital Talking Books:</a:t>
            </a:r>
          </a:p>
          <a:p>
            <a:pPr marL="0" indent="0">
              <a:buNone/>
            </a:pPr>
            <a:endParaRPr lang="en-US" dirty="0" smtClean="0"/>
          </a:p>
          <a:p>
            <a:pPr marL="0" indent="0">
              <a:buNone/>
            </a:pPr>
            <a:r>
              <a:rPr lang="en-US" dirty="0" smtClean="0"/>
              <a:t>.SMIL= Synchronized Multimedia Integration Language</a:t>
            </a:r>
          </a:p>
          <a:p>
            <a:pPr marL="0" indent="0">
              <a:buNone/>
            </a:pPr>
            <a:endParaRPr lang="en-US" dirty="0"/>
          </a:p>
          <a:p>
            <a:pPr marL="0" indent="0">
              <a:buNone/>
            </a:pPr>
            <a:endParaRPr lang="en-US" dirty="0"/>
          </a:p>
        </p:txBody>
      </p:sp>
      <p:pic>
        <p:nvPicPr>
          <p:cNvPr id="4" name="Picture 3"/>
          <p:cNvPicPr>
            <a:picLocks noChangeAspect="1"/>
          </p:cNvPicPr>
          <p:nvPr/>
        </p:nvPicPr>
        <p:blipFill>
          <a:blip r:embed="rId3"/>
          <a:stretch>
            <a:fillRect/>
          </a:stretch>
        </p:blipFill>
        <p:spPr>
          <a:xfrm>
            <a:off x="5536727" y="3121798"/>
            <a:ext cx="1152580" cy="549692"/>
          </a:xfrm>
          <a:prstGeom prst="rect">
            <a:avLst/>
          </a:prstGeom>
        </p:spPr>
      </p:pic>
      <p:pic>
        <p:nvPicPr>
          <p:cNvPr id="5" name="Picture 4"/>
          <p:cNvPicPr>
            <a:picLocks noChangeAspect="1"/>
          </p:cNvPicPr>
          <p:nvPr/>
        </p:nvPicPr>
        <p:blipFill>
          <a:blip r:embed="rId4"/>
          <a:stretch>
            <a:fillRect/>
          </a:stretch>
        </p:blipFill>
        <p:spPr>
          <a:xfrm>
            <a:off x="5836175" y="2155953"/>
            <a:ext cx="646151" cy="646151"/>
          </a:xfrm>
          <a:prstGeom prst="rect">
            <a:avLst/>
          </a:prstGeom>
        </p:spPr>
      </p:pic>
      <p:pic>
        <p:nvPicPr>
          <p:cNvPr id="6" name="Picture 5"/>
          <p:cNvPicPr>
            <a:picLocks noChangeAspect="1"/>
          </p:cNvPicPr>
          <p:nvPr/>
        </p:nvPicPr>
        <p:blipFill>
          <a:blip r:embed="rId5"/>
          <a:stretch>
            <a:fillRect/>
          </a:stretch>
        </p:blipFill>
        <p:spPr>
          <a:xfrm>
            <a:off x="5836175" y="1068476"/>
            <a:ext cx="767783" cy="767783"/>
          </a:xfrm>
          <a:prstGeom prst="rect">
            <a:avLst/>
          </a:prstGeom>
        </p:spPr>
      </p:pic>
    </p:spTree>
    <p:extLst>
      <p:ext uri="{BB962C8B-B14F-4D97-AF65-F5344CB8AC3E}">
        <p14:creationId xmlns:p14="http://schemas.microsoft.com/office/powerpoint/2010/main" val="10921638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Syncmap</a:t>
            </a:r>
            <a:br>
              <a:rPr lang="en-US" dirty="0" smtClean="0"/>
            </a:br>
            <a:r>
              <a:rPr lang="en-US" dirty="0" smtClean="0"/>
              <a:t>Creation Tools:</a:t>
            </a:r>
            <a:br>
              <a:rPr lang="en-US" dirty="0" smtClean="0"/>
            </a:br>
            <a:r>
              <a:rPr lang="en-US" dirty="0"/>
              <a:t/>
            </a:r>
            <a:br>
              <a:rPr lang="en-US" dirty="0"/>
            </a:br>
            <a:r>
              <a:rPr lang="en-US" dirty="0" smtClean="0"/>
              <a:t>YouTube &amp; </a:t>
            </a:r>
            <a:br>
              <a:rPr lang="en-US" dirty="0" smtClean="0"/>
            </a:br>
            <a:r>
              <a:rPr lang="en-US" dirty="0" smtClean="0"/>
              <a:t>Camtasia</a:t>
            </a:r>
            <a:endParaRPr lang="en-US" dirty="0"/>
          </a:p>
        </p:txBody>
      </p:sp>
      <p:pic>
        <p:nvPicPr>
          <p:cNvPr id="6" name="Picture 5"/>
          <p:cNvPicPr>
            <a:picLocks noChangeAspect="1"/>
          </p:cNvPicPr>
          <p:nvPr/>
        </p:nvPicPr>
        <p:blipFill>
          <a:blip r:embed="rId2"/>
          <a:stretch>
            <a:fillRect/>
          </a:stretch>
        </p:blipFill>
        <p:spPr>
          <a:xfrm>
            <a:off x="5835982" y="3761874"/>
            <a:ext cx="4297954" cy="2691648"/>
          </a:xfrm>
          <a:prstGeom prst="rect">
            <a:avLst/>
          </a:prstGeom>
        </p:spPr>
      </p:pic>
      <p:pic>
        <p:nvPicPr>
          <p:cNvPr id="5" name="Content Placeholder 4"/>
          <p:cNvPicPr>
            <a:picLocks noGrp="1" noChangeAspect="1"/>
          </p:cNvPicPr>
          <p:nvPr>
            <p:ph idx="1"/>
          </p:nvPr>
        </p:nvPicPr>
        <p:blipFill>
          <a:blip r:embed="rId3"/>
          <a:stretch>
            <a:fillRect/>
          </a:stretch>
        </p:blipFill>
        <p:spPr>
          <a:xfrm>
            <a:off x="5321461" y="559678"/>
            <a:ext cx="4868622" cy="3011115"/>
          </a:xfrm>
          <a:prstGeom prst="rect">
            <a:avLst/>
          </a:prstGeom>
        </p:spPr>
      </p:pic>
    </p:spTree>
    <p:extLst>
      <p:ext uri="{BB962C8B-B14F-4D97-AF65-F5344CB8AC3E}">
        <p14:creationId xmlns:p14="http://schemas.microsoft.com/office/powerpoint/2010/main" val="41253814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Syncmap</a:t>
            </a:r>
            <a:br>
              <a:rPr lang="en-US" dirty="0" smtClean="0"/>
            </a:br>
            <a:r>
              <a:rPr lang="en-US" dirty="0" smtClean="0"/>
              <a:t>Creation Tools:</a:t>
            </a:r>
            <a:br>
              <a:rPr lang="en-US" dirty="0" smtClean="0"/>
            </a:br>
            <a:r>
              <a:rPr lang="en-US" dirty="0"/>
              <a:t/>
            </a:r>
            <a:br>
              <a:rPr lang="en-US" dirty="0"/>
            </a:br>
            <a:r>
              <a:rPr lang="en-US" dirty="0" smtClean="0"/>
              <a:t>YouTube &amp; </a:t>
            </a:r>
            <a:br>
              <a:rPr lang="en-US" dirty="0" smtClean="0"/>
            </a:br>
            <a:r>
              <a:rPr lang="en-US" dirty="0" smtClean="0"/>
              <a:t>Camtasia (2)</a:t>
            </a:r>
            <a:endParaRPr lang="en-US" dirty="0"/>
          </a:p>
        </p:txBody>
      </p:sp>
      <p:sp>
        <p:nvSpPr>
          <p:cNvPr id="3" name="Content Placeholder 2"/>
          <p:cNvSpPr>
            <a:spLocks noGrp="1"/>
          </p:cNvSpPr>
          <p:nvPr>
            <p:ph idx="1"/>
          </p:nvPr>
        </p:nvSpPr>
        <p:spPr/>
        <p:txBody>
          <a:bodyPr/>
          <a:lstStyle/>
          <a:p>
            <a:r>
              <a:rPr lang="en-US" b="1" dirty="0" smtClean="0"/>
              <a:t>YouTube</a:t>
            </a:r>
            <a:r>
              <a:rPr lang="en-US" dirty="0" smtClean="0"/>
              <a:t> automatically creates syncmaps using automated speech recognition (ASR) </a:t>
            </a:r>
          </a:p>
          <a:p>
            <a:pPr lvl="1"/>
            <a:r>
              <a:rPr lang="en-US" dirty="0" smtClean="0"/>
              <a:t>Caption blocks may be too short or too long</a:t>
            </a:r>
          </a:p>
          <a:p>
            <a:pPr lvl="1"/>
            <a:r>
              <a:rPr lang="en-US" dirty="0" smtClean="0"/>
              <a:t>Timings may not be very accurate</a:t>
            </a:r>
          </a:p>
          <a:p>
            <a:pPr lvl="1"/>
            <a:r>
              <a:rPr lang="en-US" dirty="0" smtClean="0"/>
              <a:t>Notoriously inaccurate but you can leverage it for a down and dirty transcript</a:t>
            </a:r>
          </a:p>
          <a:p>
            <a:pPr lvl="1"/>
            <a:r>
              <a:rPr lang="en-US" dirty="0" smtClean="0"/>
              <a:t>Alternatively, upload your transcript and get a better syncmap– (still requires careful editing)</a:t>
            </a:r>
          </a:p>
          <a:p>
            <a:r>
              <a:rPr lang="en-US" b="1" dirty="0" smtClean="0"/>
              <a:t>Camtasia</a:t>
            </a:r>
            <a:r>
              <a:rPr lang="en-US" dirty="0" smtClean="0"/>
              <a:t> creates syncmaps using ASR as well</a:t>
            </a:r>
          </a:p>
          <a:p>
            <a:pPr lvl="1"/>
            <a:r>
              <a:rPr lang="en-US" dirty="0" smtClean="0"/>
              <a:t>Strongly recommended that you train Camtasia to recognize your voice</a:t>
            </a:r>
          </a:p>
          <a:p>
            <a:pPr lvl="1"/>
            <a:r>
              <a:rPr lang="en-US" dirty="0" smtClean="0"/>
              <a:t>Will work well when there is only one speaker in the video</a:t>
            </a:r>
          </a:p>
          <a:p>
            <a:pPr lvl="1"/>
            <a:r>
              <a:rPr lang="en-US" dirty="0" smtClean="0"/>
              <a:t>Requires careful editing!</a:t>
            </a:r>
          </a:p>
          <a:p>
            <a:pPr lvl="1"/>
            <a:endParaRPr lang="en-US" dirty="0"/>
          </a:p>
        </p:txBody>
      </p:sp>
    </p:spTree>
    <p:extLst>
      <p:ext uri="{BB962C8B-B14F-4D97-AF65-F5344CB8AC3E}">
        <p14:creationId xmlns:p14="http://schemas.microsoft.com/office/powerpoint/2010/main" val="26523784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a:bodyPr>
          <a:lstStyle/>
          <a:p>
            <a:r>
              <a:rPr lang="en-US" dirty="0" smtClean="0"/>
              <a:t/>
            </a:r>
            <a:br>
              <a:rPr lang="en-US" dirty="0" smtClean="0"/>
            </a:br>
            <a:r>
              <a:rPr lang="en-US" dirty="0" smtClean="0"/>
              <a:t>Aeneas:		</a:t>
            </a:r>
            <a:br>
              <a:rPr lang="en-US" dirty="0" smtClean="0"/>
            </a:br>
            <a:r>
              <a:rPr lang="en-US" dirty="0" smtClean="0"/>
              <a:t>A </a:t>
            </a:r>
            <a:r>
              <a:rPr lang="en-US" u="sng" dirty="0" smtClean="0"/>
              <a:t>faster way </a:t>
            </a:r>
            <a:r>
              <a:rPr lang="en-US" dirty="0" smtClean="0"/>
              <a:t>to produce syncmaps</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normAutofit fontScale="92500" lnSpcReduction="10000"/>
          </a:bodyPr>
          <a:lstStyle/>
          <a:p>
            <a:r>
              <a:rPr lang="en-US" dirty="0" smtClean="0"/>
              <a:t>Aeneas</a:t>
            </a:r>
            <a:r>
              <a:rPr lang="en-US" baseline="30000" dirty="0" smtClean="0"/>
              <a:t>2</a:t>
            </a:r>
            <a:r>
              <a:rPr lang="en-US" dirty="0" smtClean="0"/>
              <a:t> is a python library that syncs text files and audio/video tracks through</a:t>
            </a:r>
            <a:r>
              <a:rPr lang="en-US" i="1" dirty="0" smtClean="0"/>
              <a:t> forced-alignment</a:t>
            </a:r>
          </a:p>
          <a:p>
            <a:endParaRPr lang="en-US" i="1" dirty="0" smtClean="0"/>
          </a:p>
          <a:p>
            <a:r>
              <a:rPr lang="en-US" dirty="0" smtClean="0"/>
              <a:t>Can output to common formats: SRT, VTT, JSON, SMIL</a:t>
            </a:r>
          </a:p>
          <a:p>
            <a:endParaRPr lang="en-US" dirty="0" smtClean="0"/>
          </a:p>
          <a:p>
            <a:r>
              <a:rPr lang="en-US" dirty="0" smtClean="0"/>
              <a:t>Makes adjustments to spurious text and extraneous background noise</a:t>
            </a:r>
          </a:p>
          <a:p>
            <a:endParaRPr lang="en-US" dirty="0" smtClean="0"/>
          </a:p>
          <a:p>
            <a:r>
              <a:rPr lang="en-US" dirty="0" smtClean="0"/>
              <a:t>Aeneas Web App facilitates process for users who are unfamiliar with command line interface</a:t>
            </a:r>
          </a:p>
          <a:p>
            <a:endParaRPr lang="en-US" dirty="0"/>
          </a:p>
          <a:p>
            <a:r>
              <a:rPr lang="en-US" dirty="0" smtClean="0"/>
              <a:t>Also performs </a:t>
            </a:r>
            <a:r>
              <a:rPr lang="en-US" dirty="0"/>
              <a:t>b</a:t>
            </a:r>
            <a:r>
              <a:rPr lang="en-US" dirty="0" smtClean="0"/>
              <a:t>atch processing on multiple text + audio pairs</a:t>
            </a:r>
          </a:p>
          <a:p>
            <a:pPr marL="0" indent="0">
              <a:buNone/>
            </a:pPr>
            <a:endParaRPr lang="en-US" dirty="0" smtClean="0"/>
          </a:p>
          <a:p>
            <a:pPr marL="0" indent="0">
              <a:buNone/>
            </a:pPr>
            <a:r>
              <a:rPr lang="en-US" sz="1400" dirty="0" smtClean="0"/>
              <a:t>2. For more information, see </a:t>
            </a:r>
            <a:r>
              <a:rPr lang="en-US" sz="1400" dirty="0" smtClean="0">
                <a:hlinkClick r:id="rId2"/>
              </a:rPr>
              <a:t>Practical Introduction to Aeneas</a:t>
            </a:r>
            <a:endParaRPr lang="en-US" sz="1400"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Tree>
    <p:extLst>
      <p:ext uri="{BB962C8B-B14F-4D97-AF65-F5344CB8AC3E}">
        <p14:creationId xmlns:p14="http://schemas.microsoft.com/office/powerpoint/2010/main" val="255408504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a:bodyPr>
          <a:lstStyle/>
          <a:p>
            <a:r>
              <a:rPr lang="en-US" dirty="0" smtClean="0"/>
              <a:t/>
            </a:r>
            <a:br>
              <a:rPr lang="en-US" dirty="0" smtClean="0"/>
            </a:br>
            <a:r>
              <a:rPr lang="en-US" dirty="0" smtClean="0"/>
              <a:t>Aeneas:		</a:t>
            </a:r>
            <a:br>
              <a:rPr lang="en-US" dirty="0" smtClean="0"/>
            </a:br>
            <a:r>
              <a:rPr lang="en-US" dirty="0">
                <a:solidFill>
                  <a:prstClr val="black">
                    <a:lumMod val="85000"/>
                    <a:lumOff val="15000"/>
                  </a:prstClr>
                </a:solidFill>
              </a:rPr>
              <a:t>Why is it useful?</a:t>
            </a:r>
            <a:r>
              <a:rPr lang="en-US" dirty="0" smtClean="0"/>
              <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lstStyle/>
          <a:p>
            <a:pPr lvl="0"/>
            <a:r>
              <a:rPr lang="en-US" dirty="0">
                <a:solidFill>
                  <a:prstClr val="black">
                    <a:lumMod val="85000"/>
                    <a:lumOff val="15000"/>
                  </a:prstClr>
                </a:solidFill>
              </a:rPr>
              <a:t>Captioning videos often is a laborious process!</a:t>
            </a:r>
          </a:p>
          <a:p>
            <a:pPr lvl="0"/>
            <a:endParaRPr lang="en-US" dirty="0">
              <a:solidFill>
                <a:prstClr val="black">
                  <a:lumMod val="85000"/>
                  <a:lumOff val="15000"/>
                </a:prstClr>
              </a:solidFill>
            </a:endParaRPr>
          </a:p>
          <a:p>
            <a:pPr lvl="0"/>
            <a:r>
              <a:rPr lang="en-US" dirty="0">
                <a:solidFill>
                  <a:prstClr val="black">
                    <a:lumMod val="85000"/>
                    <a:lumOff val="15000"/>
                  </a:prstClr>
                </a:solidFill>
              </a:rPr>
              <a:t>Captioning videos is expensive.</a:t>
            </a:r>
          </a:p>
          <a:p>
            <a:pPr lvl="0"/>
            <a:endParaRPr lang="en-US" dirty="0">
              <a:solidFill>
                <a:prstClr val="black">
                  <a:lumMod val="85000"/>
                  <a:lumOff val="15000"/>
                </a:prstClr>
              </a:solidFill>
            </a:endParaRPr>
          </a:p>
          <a:p>
            <a:pPr lvl="0"/>
            <a:r>
              <a:rPr lang="en-US" dirty="0">
                <a:solidFill>
                  <a:prstClr val="black">
                    <a:lumMod val="85000"/>
                    <a:lumOff val="15000"/>
                  </a:prstClr>
                </a:solidFill>
              </a:rPr>
              <a:t>Not all videos that we would like to caption qualify for the DECT grant; hence, the necessity for an </a:t>
            </a:r>
            <a:r>
              <a:rPr lang="en-US" i="1" dirty="0">
                <a:solidFill>
                  <a:prstClr val="black">
                    <a:lumMod val="85000"/>
                    <a:lumOff val="15000"/>
                  </a:prstClr>
                </a:solidFill>
              </a:rPr>
              <a:t>efficient</a:t>
            </a:r>
            <a:r>
              <a:rPr lang="en-US" dirty="0">
                <a:solidFill>
                  <a:prstClr val="black">
                    <a:lumMod val="85000"/>
                    <a:lumOff val="15000"/>
                  </a:prstClr>
                </a:solidFill>
              </a:rPr>
              <a:t> in-house captioning workflow. </a:t>
            </a:r>
            <a:endParaRPr lang="en-US" dirty="0" smtClean="0">
              <a:solidFill>
                <a:prstClr val="black">
                  <a:lumMod val="85000"/>
                  <a:lumOff val="15000"/>
                </a:prstClr>
              </a:solidFill>
            </a:endParaRPr>
          </a:p>
          <a:p>
            <a:pPr lvl="0"/>
            <a:endParaRPr lang="en-US" dirty="0">
              <a:solidFill>
                <a:prstClr val="black">
                  <a:lumMod val="85000"/>
                  <a:lumOff val="15000"/>
                </a:prstClr>
              </a:solidFill>
            </a:endParaRPr>
          </a:p>
          <a:p>
            <a:pPr lvl="3"/>
            <a:r>
              <a:rPr lang="en-US" dirty="0">
                <a:solidFill>
                  <a:prstClr val="black">
                    <a:lumMod val="85000"/>
                    <a:lumOff val="15000"/>
                  </a:prstClr>
                </a:solidFill>
              </a:rPr>
              <a:t>Videos for department or faculty webpages</a:t>
            </a:r>
          </a:p>
          <a:p>
            <a:pPr lvl="3"/>
            <a:r>
              <a:rPr lang="en-US" dirty="0">
                <a:solidFill>
                  <a:prstClr val="black">
                    <a:lumMod val="85000"/>
                    <a:lumOff val="15000"/>
                  </a:prstClr>
                </a:solidFill>
              </a:rPr>
              <a:t>Videos we have received permission to caption but we are not the copyright owners</a:t>
            </a:r>
          </a:p>
          <a:p>
            <a:pPr lvl="3"/>
            <a:r>
              <a:rPr lang="en-US" dirty="0">
                <a:solidFill>
                  <a:prstClr val="black">
                    <a:lumMod val="85000"/>
                    <a:lumOff val="15000"/>
                  </a:prstClr>
                </a:solidFill>
              </a:rPr>
              <a:t>YouTube videos we post to AMARA</a:t>
            </a:r>
          </a:p>
          <a:p>
            <a:pPr lvl="4"/>
            <a:endParaRPr lang="en-US" dirty="0">
              <a:solidFill>
                <a:prstClr val="black">
                  <a:lumMod val="85000"/>
                  <a:lumOff val="15000"/>
                </a:prstClr>
              </a:solidFill>
            </a:endParaRPr>
          </a:p>
          <a:p>
            <a:pPr lvl="4"/>
            <a:r>
              <a:rPr lang="en-US" sz="2000" i="0" dirty="0">
                <a:solidFill>
                  <a:prstClr val="black">
                    <a:lumMod val="85000"/>
                    <a:lumOff val="15000"/>
                  </a:prstClr>
                </a:solidFill>
              </a:rPr>
              <a:t>Aeneas is </a:t>
            </a:r>
            <a:r>
              <a:rPr lang="en-US" sz="2000" dirty="0">
                <a:solidFill>
                  <a:prstClr val="black">
                    <a:lumMod val="85000"/>
                    <a:lumOff val="15000"/>
                  </a:prstClr>
                </a:solidFill>
              </a:rPr>
              <a:t>fast</a:t>
            </a:r>
            <a:r>
              <a:rPr lang="en-US" sz="2000" i="0" dirty="0">
                <a:solidFill>
                  <a:prstClr val="black">
                    <a:lumMod val="85000"/>
                    <a:lumOff val="15000"/>
                  </a:prstClr>
                </a:solidFill>
              </a:rPr>
              <a:t>, </a:t>
            </a:r>
            <a:r>
              <a:rPr lang="en-US" sz="2000" dirty="0">
                <a:solidFill>
                  <a:prstClr val="black">
                    <a:lumMod val="85000"/>
                    <a:lumOff val="15000"/>
                  </a:prstClr>
                </a:solidFill>
              </a:rPr>
              <a:t>accurate</a:t>
            </a:r>
            <a:r>
              <a:rPr lang="en-US" sz="2000" i="0" dirty="0">
                <a:solidFill>
                  <a:prstClr val="black">
                    <a:lumMod val="85000"/>
                    <a:lumOff val="15000"/>
                  </a:prstClr>
                </a:solidFill>
              </a:rPr>
              <a:t>, and </a:t>
            </a:r>
            <a:r>
              <a:rPr lang="en-US" sz="2000" dirty="0">
                <a:solidFill>
                  <a:prstClr val="black">
                    <a:lumMod val="85000"/>
                    <a:lumOff val="15000"/>
                  </a:prstClr>
                </a:solidFill>
              </a:rPr>
              <a:t>free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Tree>
    <p:extLst>
      <p:ext uri="{BB962C8B-B14F-4D97-AF65-F5344CB8AC3E}">
        <p14:creationId xmlns:p14="http://schemas.microsoft.com/office/powerpoint/2010/main" val="15952342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3833906" cy="5488196"/>
          </a:xfrm>
        </p:spPr>
        <p:txBody>
          <a:bodyPr>
            <a:normAutofit/>
          </a:bodyPr>
          <a:lstStyle/>
          <a:p>
            <a:r>
              <a:rPr lang="en-US" dirty="0" smtClean="0"/>
              <a:t/>
            </a:r>
            <a:br>
              <a:rPr lang="en-US" dirty="0" smtClean="0"/>
            </a:br>
            <a:r>
              <a:rPr lang="en-US" dirty="0" smtClean="0"/>
              <a:t>Aeneas:		</a:t>
            </a:r>
            <a:br>
              <a:rPr lang="en-US" dirty="0" smtClean="0"/>
            </a:br>
            <a:r>
              <a:rPr lang="en-US" dirty="0" smtClean="0">
                <a:solidFill>
                  <a:prstClr val="black">
                    <a:lumMod val="85000"/>
                    <a:lumOff val="15000"/>
                  </a:prstClr>
                </a:solidFill>
              </a:rPr>
              <a:t>How does it work?</a:t>
            </a:r>
            <a:r>
              <a:rPr lang="en-US" dirty="0" smtClean="0"/>
              <a:t/>
            </a:r>
            <a:br>
              <a:rPr lang="en-US" dirty="0" smtClean="0"/>
            </a:br>
            <a:endParaRPr lang="en-US" dirty="0"/>
          </a:p>
        </p:txBody>
      </p:sp>
      <p:sp>
        <p:nvSpPr>
          <p:cNvPr id="3" name="Content Placeholder 2"/>
          <p:cNvSpPr>
            <a:spLocks noGrp="1"/>
          </p:cNvSpPr>
          <p:nvPr>
            <p:ph idx="1"/>
          </p:nvPr>
        </p:nvSpPr>
        <p:spPr>
          <a:xfrm>
            <a:off x="5198378" y="559678"/>
            <a:ext cx="6248398" cy="5655156"/>
          </a:xfrm>
        </p:spPr>
        <p:txBody>
          <a:bodyPr>
            <a:normAutofit/>
          </a:bodyPr>
          <a:lstStyle/>
          <a:p>
            <a:pPr lvl="0"/>
            <a:r>
              <a:rPr lang="en-US" dirty="0" smtClean="0">
                <a:solidFill>
                  <a:prstClr val="black">
                    <a:lumMod val="85000"/>
                    <a:lumOff val="15000"/>
                  </a:prstClr>
                </a:solidFill>
              </a:rPr>
              <a:t>Aeneas requires that you have a 1) a text file (TXT or XHTML in UTF-8 format) of your transcript and 2) an video/audio file (MP4, MP3, WAV, OGG, AAC)</a:t>
            </a:r>
          </a:p>
          <a:p>
            <a:pPr lvl="0"/>
            <a:r>
              <a:rPr lang="en-US" sz="2000" dirty="0" smtClean="0">
                <a:solidFill>
                  <a:prstClr val="black">
                    <a:lumMod val="85000"/>
                    <a:lumOff val="15000"/>
                  </a:prstClr>
                </a:solidFill>
              </a:rPr>
              <a:t>Aeneas requires that you specify these parameters:</a:t>
            </a:r>
          </a:p>
          <a:p>
            <a:pPr lvl="1"/>
            <a:r>
              <a:rPr lang="en-US" sz="1800" dirty="0" smtClean="0">
                <a:solidFill>
                  <a:prstClr val="black">
                    <a:lumMod val="85000"/>
                    <a:lumOff val="15000"/>
                  </a:prstClr>
                </a:solidFill>
              </a:rPr>
              <a:t>The formats of the input files (e.g., plain, subtitles, parsed)</a:t>
            </a:r>
          </a:p>
          <a:p>
            <a:pPr lvl="1"/>
            <a:r>
              <a:rPr lang="en-US" dirty="0" smtClean="0">
                <a:solidFill>
                  <a:prstClr val="black">
                    <a:lumMod val="85000"/>
                    <a:lumOff val="15000"/>
                  </a:prstClr>
                </a:solidFill>
              </a:rPr>
              <a:t>The language of the text</a:t>
            </a:r>
          </a:p>
          <a:p>
            <a:pPr lvl="1"/>
            <a:r>
              <a:rPr lang="en-US" sz="1800" dirty="0" smtClean="0">
                <a:solidFill>
                  <a:prstClr val="black">
                    <a:lumMod val="85000"/>
                    <a:lumOff val="15000"/>
                  </a:prstClr>
                </a:solidFill>
              </a:rPr>
              <a:t>The format that you wish to output (SRT, VTT, JSON, SMIL)</a:t>
            </a:r>
          </a:p>
          <a:p>
            <a:pPr lvl="1"/>
            <a:r>
              <a:rPr lang="en-US" dirty="0" smtClean="0">
                <a:solidFill>
                  <a:prstClr val="black">
                    <a:lumMod val="85000"/>
                    <a:lumOff val="15000"/>
                  </a:prstClr>
                </a:solidFill>
              </a:rPr>
              <a:t>The name of your output file</a:t>
            </a:r>
            <a:endParaRPr lang="en-US" sz="2000" dirty="0" smtClean="0">
              <a:solidFill>
                <a:prstClr val="black">
                  <a:lumMod val="85000"/>
                  <a:lumOff val="15000"/>
                </a:prstClr>
              </a:solidFill>
            </a:endParaRPr>
          </a:p>
          <a:p>
            <a:r>
              <a:rPr lang="en-US" dirty="0" smtClean="0">
                <a:solidFill>
                  <a:prstClr val="black">
                    <a:lumMod val="85000"/>
                    <a:lumOff val="15000"/>
                  </a:prstClr>
                </a:solidFill>
              </a:rPr>
              <a:t>For captioning purposes, your input text file could be in either a PLAIN, SUBTITLES, or PARSED format</a:t>
            </a:r>
          </a:p>
          <a:p>
            <a:pPr lvl="1"/>
            <a:r>
              <a:rPr lang="en-US" sz="1400" dirty="0" smtClean="0">
                <a:solidFill>
                  <a:prstClr val="black">
                    <a:lumMod val="85000"/>
                    <a:lumOff val="15000"/>
                  </a:prstClr>
                </a:solidFill>
              </a:rPr>
              <a:t>PLAIN format is where each text fragment is on a separate line</a:t>
            </a:r>
          </a:p>
          <a:p>
            <a:pPr lvl="1"/>
            <a:r>
              <a:rPr lang="en-US" sz="1400" dirty="0" smtClean="0">
                <a:solidFill>
                  <a:prstClr val="black">
                    <a:lumMod val="85000"/>
                    <a:lumOff val="15000"/>
                  </a:prstClr>
                </a:solidFill>
              </a:rPr>
              <a:t>PARSED format is where each text fragment has an ID</a:t>
            </a:r>
          </a:p>
          <a:p>
            <a:pPr lvl="1"/>
            <a:r>
              <a:rPr lang="en-US" sz="1400" dirty="0" smtClean="0">
                <a:solidFill>
                  <a:prstClr val="black">
                    <a:lumMod val="85000"/>
                    <a:lumOff val="15000"/>
                  </a:prstClr>
                </a:solidFill>
              </a:rPr>
              <a:t>SUBTITLES format is where each subtitle block is on consecutive lines separated by blank lines</a:t>
            </a:r>
          </a:p>
          <a:p>
            <a:pPr marL="0" indent="0">
              <a:buNone/>
            </a:pPr>
            <a:endParaRPr lang="en-US" dirty="0" smtClean="0">
              <a:solidFill>
                <a:prstClr val="black">
                  <a:lumMod val="85000"/>
                  <a:lumOff val="15000"/>
                </a:prst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579" y="696160"/>
            <a:ext cx="962526" cy="1332386"/>
          </a:xfrm>
          <a:prstGeom prst="rect">
            <a:avLst/>
          </a:prstGeom>
        </p:spPr>
      </p:pic>
    </p:spTree>
    <p:extLst>
      <p:ext uri="{BB962C8B-B14F-4D97-AF65-F5344CB8AC3E}">
        <p14:creationId xmlns:p14="http://schemas.microsoft.com/office/powerpoint/2010/main" val="33885851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majorFont>
      <a:minorFont>
        <a:latin typeface="Corbel"/>
        <a:ea typeface=""/>
        <a:cs typeface=""/>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eadlines" id="{3841520A-25F2-4EB8-BE4C-611DB5ABEED9}" vid="{ECD25A4C-D97E-4C12-84B1-63580BFFAEEB}"/>
    </a:ext>
  </a:extLst>
</a:theme>
</file>

<file path=docProps/app.xml><?xml version="1.0" encoding="utf-8"?>
<Properties xmlns="http://schemas.openxmlformats.org/officeDocument/2006/extended-properties" xmlns:vt="http://schemas.openxmlformats.org/officeDocument/2006/docPropsVTypes">
  <TotalTime>721</TotalTime>
  <Words>873</Words>
  <Application>Microsoft Macintosh PowerPoint</Application>
  <PresentationFormat>Custom</PresentationFormat>
  <Paragraphs>134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Headlines</vt:lpstr>
      <vt:lpstr>Creating Accessible Media</vt:lpstr>
      <vt:lpstr>Delivering Content- Rich Media:  benefits all students</vt:lpstr>
      <vt:lpstr>Syncmaps:  declare time relationships between text files and media files</vt:lpstr>
      <vt:lpstr>Syncmap formats:  used for captioned videos and digital talking books</vt:lpstr>
      <vt:lpstr>Syncmap Creation Tools:  YouTube &amp;  Camtasia</vt:lpstr>
      <vt:lpstr>Syncmap Creation Tools:  YouTube &amp;  Camtasia (2)</vt:lpstr>
      <vt:lpstr> Aeneas:   A faster way to produce syncmaps </vt:lpstr>
      <vt:lpstr> Aeneas:   Why is it useful? </vt:lpstr>
      <vt:lpstr> Aeneas:   How does it work? </vt:lpstr>
      <vt:lpstr> Aeneas:   Input type #1: Plain  Text fragments are on separate lines </vt:lpstr>
      <vt:lpstr> Aeneas:   Input type #2: Subtitles  Text fragments are separated by blanks </vt:lpstr>
      <vt:lpstr> Aeneas:   Input type #3: Parsed  Each text fragment has an ID </vt:lpstr>
      <vt:lpstr> Aeneas:    Web app  or command-line   </vt:lpstr>
      <vt:lpstr> Aeneas:    useful features and parameters   </vt:lpstr>
      <vt:lpstr> Aeneas:    finetuneas check-up tool   </vt:lpstr>
      <vt:lpstr>Video Players:  Selecting the best player</vt:lpstr>
      <vt:lpstr>Able Player:  A fully accessible video player</vt:lpstr>
      <vt:lpstr>Able Player:  A fully accessible video player(2)</vt:lpstr>
      <vt:lpstr>Webinar Opportunity:  Pearson’s  My Math Lab &amp; Accessibility</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Aeneas&amp; Able Player– accessible Media Tools</dc:title>
  <dc:creator>Joseph Polizzotto</dc:creator>
  <cp:lastModifiedBy>Daniel Hall</cp:lastModifiedBy>
  <cp:revision>47</cp:revision>
  <dcterms:created xsi:type="dcterms:W3CDTF">2016-01-07T20:47:12Z</dcterms:created>
  <dcterms:modified xsi:type="dcterms:W3CDTF">2016-01-15T00:50:14Z</dcterms:modified>
</cp:coreProperties>
</file>