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8" r:id="rId1"/>
  </p:sldMasterIdLst>
  <p:handoutMasterIdLst>
    <p:handoutMasterId r:id="rId15"/>
  </p:handoutMasterIdLst>
  <p:sldIdLst>
    <p:sldId id="341" r:id="rId2"/>
    <p:sldId id="342" r:id="rId3"/>
    <p:sldId id="313" r:id="rId4"/>
    <p:sldId id="332" r:id="rId5"/>
    <p:sldId id="340" r:id="rId6"/>
    <p:sldId id="338" r:id="rId7"/>
    <p:sldId id="336" r:id="rId8"/>
    <p:sldId id="337" r:id="rId9"/>
    <p:sldId id="343" r:id="rId10"/>
    <p:sldId id="344" r:id="rId11"/>
    <p:sldId id="345" r:id="rId12"/>
    <p:sldId id="347" r:id="rId13"/>
    <p:sldId id="34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E0E0E"/>
    <a:srgbClr val="AEA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9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304461942257214E-2"/>
          <c:y val="3.3997498359580054E-2"/>
          <c:w val="0.58518316620678823"/>
          <c:h val="0.80930077099737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Engineering 1500 Enrollment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Spring 2014</c:v>
                </c:pt>
                <c:pt idx="1">
                  <c:v>Fall 2014</c:v>
                </c:pt>
                <c:pt idx="2">
                  <c:v>Spring 2015</c:v>
                </c:pt>
                <c:pt idx="3">
                  <c:v>Fall 2015</c:v>
                </c:pt>
                <c:pt idx="4">
                  <c:v>Spring 2016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</c:v>
                </c:pt>
                <c:pt idx="1">
                  <c:v>48</c:v>
                </c:pt>
                <c:pt idx="2">
                  <c:v>41</c:v>
                </c:pt>
                <c:pt idx="3">
                  <c:v>52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School Dual Enrollment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Spring 2014</c:v>
                </c:pt>
                <c:pt idx="1">
                  <c:v>Fall 2014</c:v>
                </c:pt>
                <c:pt idx="2">
                  <c:v>Spring 2015</c:v>
                </c:pt>
                <c:pt idx="3">
                  <c:v>Fall 2015</c:v>
                </c:pt>
                <c:pt idx="4">
                  <c:v>Spring 2016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Declared Eng  Major      (30 Each Year)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Spring 2014</c:v>
                </c:pt>
                <c:pt idx="1">
                  <c:v>Fall 2014</c:v>
                </c:pt>
                <c:pt idx="2">
                  <c:v>Spring 2015</c:v>
                </c:pt>
                <c:pt idx="3">
                  <c:v>Fall 2015</c:v>
                </c:pt>
                <c:pt idx="4">
                  <c:v>Spring 2016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1">
                  <c:v>40</c:v>
                </c:pt>
                <c:pt idx="2">
                  <c:v>100</c:v>
                </c:pt>
                <c:pt idx="3">
                  <c:v>120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Year 1 - 20 Hours Completed (17 / Year)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Spring 2014</c:v>
                </c:pt>
                <c:pt idx="1">
                  <c:v>Fall 2014</c:v>
                </c:pt>
                <c:pt idx="2">
                  <c:v>Spring 2015</c:v>
                </c:pt>
                <c:pt idx="3">
                  <c:v>Fall 2015</c:v>
                </c:pt>
                <c:pt idx="4">
                  <c:v>Spring 2016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Year 2 - 30 Hours Transferable (7 / Year)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Spring 2014</c:v>
                </c:pt>
                <c:pt idx="1">
                  <c:v>Fall 2014</c:v>
                </c:pt>
                <c:pt idx="2">
                  <c:v>Spring 2015</c:v>
                </c:pt>
                <c:pt idx="3">
                  <c:v>Fall 2015</c:v>
                </c:pt>
                <c:pt idx="4">
                  <c:v>Spring 2016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Transfers (3 / Year)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Spring 2014</c:v>
                </c:pt>
                <c:pt idx="1">
                  <c:v>Fall 2014</c:v>
                </c:pt>
                <c:pt idx="2">
                  <c:v>Spring 2015</c:v>
                </c:pt>
                <c:pt idx="3">
                  <c:v>Fall 2015</c:v>
                </c:pt>
                <c:pt idx="4">
                  <c:v>Spring 2016</c:v>
                </c:pt>
              </c:strCache>
            </c:strRef>
          </c:cat>
          <c:val>
            <c:numRef>
              <c:f>Sheet1!$G$2:$G$6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Math Remediation Reduction (From 6 to 4 Semesters)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Spring 2014</c:v>
                </c:pt>
                <c:pt idx="1">
                  <c:v>Fall 2014</c:v>
                </c:pt>
                <c:pt idx="2">
                  <c:v>Spring 2015</c:v>
                </c:pt>
                <c:pt idx="3">
                  <c:v>Fall 2015</c:v>
                </c:pt>
                <c:pt idx="4">
                  <c:v>Spring 2016</c:v>
                </c:pt>
              </c:strCache>
            </c:strRef>
          </c:cat>
          <c:val>
            <c:numRef>
              <c:f>Sheet1!$H$2:$H$6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965744"/>
        <c:axId val="194965184"/>
      </c:barChart>
      <c:catAx>
        <c:axId val="194965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4965184"/>
        <c:crosses val="autoZero"/>
        <c:auto val="1"/>
        <c:lblAlgn val="ctr"/>
        <c:lblOffset val="100"/>
        <c:noMultiLvlLbl val="0"/>
      </c:catAx>
      <c:valAx>
        <c:axId val="194965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4965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131884155506207"/>
          <c:y val="6.4279240485564312E-2"/>
          <c:w val="0.30606882473024205"/>
          <c:h val="0.86896530511811021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Sheet1!$A$1:$A$8</c:f>
              <c:strCache>
                <c:ptCount val="8"/>
                <c:pt idx="0">
                  <c:v>No Math</c:v>
                </c:pt>
                <c:pt idx="1">
                  <c:v>1050
Elem Alg</c:v>
                </c:pt>
                <c:pt idx="2">
                  <c:v>1060
Inter Alg</c:v>
                </c:pt>
                <c:pt idx="3">
                  <c:v>1530
Triginometry</c:v>
                </c:pt>
                <c:pt idx="4">
                  <c:v>1540
 Pre-Calculus</c:v>
                </c:pt>
                <c:pt idx="5">
                  <c:v>2100 
Calculus I</c:v>
                </c:pt>
                <c:pt idx="6">
                  <c:v>2120
Calculus II</c:v>
                </c:pt>
                <c:pt idx="7">
                  <c:v>2130 
Calculus III</c:v>
                </c:pt>
              </c:strCache>
            </c:strRef>
          </c:cat>
          <c:val>
            <c:numRef>
              <c:f>Sheet1!$B$1:$B$8</c:f>
              <c:numCache>
                <c:formatCode>General</c:formatCode>
                <c:ptCount val="8"/>
                <c:pt idx="0">
                  <c:v>6</c:v>
                </c:pt>
                <c:pt idx="1">
                  <c:v>10</c:v>
                </c:pt>
                <c:pt idx="2">
                  <c:v>6</c:v>
                </c:pt>
                <c:pt idx="3">
                  <c:v>11</c:v>
                </c:pt>
                <c:pt idx="4">
                  <c:v>11</c:v>
                </c:pt>
                <c:pt idx="5">
                  <c:v>13</c:v>
                </c:pt>
                <c:pt idx="6">
                  <c:v>5</c:v>
                </c:pt>
                <c:pt idx="7">
                  <c:v>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962944"/>
        <c:axId val="194962384"/>
      </c:barChart>
      <c:catAx>
        <c:axId val="19496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962384"/>
        <c:crosses val="autoZero"/>
        <c:auto val="1"/>
        <c:lblAlgn val="ctr"/>
        <c:lblOffset val="100"/>
        <c:noMultiLvlLbl val="0"/>
      </c:catAx>
      <c:valAx>
        <c:axId val="19496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962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0.41074</cdr:x>
      <cdr:y>0.01598</cdr:y>
    </cdr:from>
    <cdr:to>
      <cdr:x>0.53773</cdr:x>
      <cdr:y>0.14455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61955" y="77941"/>
          <a:ext cx="1132114" cy="627017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/>
            <a:t>Enrollment as of 8/5/15</a:t>
          </a:r>
          <a:endParaRPr lang="en-US" sz="1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FB7A6-C744-6145-852E-7DE6B8A313B1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EF162-169D-8146-AB38-BC29BCD0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34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A869-E6EE-974E-824D-4A45167EEA87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A869-E6EE-974E-824D-4A45167EEA87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E1182-6F49-194A-B2BA-997D2E0627A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31E1182-6F49-194A-B2BA-997D2E0627A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A869-E6EE-974E-824D-4A45167EEA87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A869-E6EE-974E-824D-4A45167EEA87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31E1182-6F49-194A-B2BA-997D2E0627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A869-E6EE-974E-824D-4A45167EEA87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19FA869-E6EE-974E-824D-4A45167EEA87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E1182-6F49-194A-B2BA-997D2E0627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A869-E6EE-974E-824D-4A45167EEA87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31E1182-6F49-194A-B2BA-997D2E0627AC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A869-E6EE-974E-824D-4A45167EEA87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31E1182-6F49-194A-B2BA-997D2E0627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A869-E6EE-974E-824D-4A45167EEA87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1E1182-6F49-194A-B2BA-997D2E0627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A869-E6EE-974E-824D-4A45167EEA87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31E1182-6F49-194A-B2BA-997D2E0627A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F19FA869-E6EE-974E-824D-4A45167EEA87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19FA869-E6EE-974E-824D-4A45167EEA87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31E1182-6F49-194A-B2BA-997D2E0627AC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Paul Blake</a:t>
            </a:r>
          </a:p>
          <a:p>
            <a:r>
              <a:rPr lang="en-US" dirty="0" smtClean="0"/>
              <a:t>August 18, 2015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Engineering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9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ENGR 1500 – </a:t>
            </a:r>
            <a:r>
              <a:rPr lang="en-US" dirty="0" err="1" smtClean="0"/>
              <a:t>Eng</a:t>
            </a:r>
            <a:r>
              <a:rPr lang="en-US" dirty="0" smtClean="0"/>
              <a:t> Graphics &amp; Intro to Design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9495" t="7470" r="15273" b="4021"/>
          <a:stretch/>
        </p:blipFill>
        <p:spPr>
          <a:xfrm>
            <a:off x="301752" y="1483067"/>
            <a:ext cx="3409843" cy="3008685"/>
          </a:xfrm>
          <a:prstGeom prst="rect">
            <a:avLst/>
          </a:prstGeom>
          <a:ln>
            <a:solidFill>
              <a:srgbClr val="0E0E0E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216" y="3662390"/>
            <a:ext cx="3649472" cy="2737104"/>
          </a:xfrm>
          <a:prstGeom prst="rect">
            <a:avLst/>
          </a:prstGeom>
          <a:ln>
            <a:solidFill>
              <a:srgbClr val="0E0E0E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244" y="1397726"/>
            <a:ext cx="2724912" cy="3633216"/>
          </a:xfrm>
          <a:prstGeom prst="rect">
            <a:avLst/>
          </a:prstGeom>
          <a:ln>
            <a:solidFill>
              <a:srgbClr val="0E0E0E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1555" y="5292200"/>
            <a:ext cx="166333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Thank you!!!</a:t>
            </a:r>
          </a:p>
          <a:p>
            <a:pPr algn="ctr"/>
            <a:r>
              <a:rPr lang="en-US" dirty="0" smtClean="0"/>
              <a:t>Liz McKnight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36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192575" y="3021874"/>
            <a:ext cx="7126287" cy="2386149"/>
          </a:xfrm>
        </p:spPr>
        <p:txBody>
          <a:bodyPr>
            <a:normAutofit/>
          </a:bodyPr>
          <a:lstStyle/>
          <a:p>
            <a:r>
              <a:rPr lang="en-US" sz="2000" dirty="0"/>
              <a:t>Science – James May</a:t>
            </a:r>
          </a:p>
          <a:p>
            <a:r>
              <a:rPr lang="en-US" sz="2000" dirty="0"/>
              <a:t>Dental Hygiene – Eric </a:t>
            </a:r>
            <a:r>
              <a:rPr lang="en-US" sz="2000" dirty="0" err="1"/>
              <a:t>Hershkowitz</a:t>
            </a:r>
            <a:endParaRPr lang="en-US" sz="2000" dirty="0"/>
          </a:p>
          <a:p>
            <a:r>
              <a:rPr lang="en-US" sz="2000" dirty="0"/>
              <a:t>STEM Outreach – Rachel Belden</a:t>
            </a:r>
          </a:p>
          <a:p>
            <a:r>
              <a:rPr lang="en-US" sz="2000" dirty="0"/>
              <a:t>Art -Erin </a:t>
            </a:r>
            <a:r>
              <a:rPr lang="en-US" sz="2000" dirty="0" err="1"/>
              <a:t>Kaczkowski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6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New Opportunities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Semester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0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Thank </a:t>
            </a:r>
            <a:r>
              <a:rPr lang="en-US" sz="4800" dirty="0" smtClean="0"/>
              <a:t>You!!!!</a:t>
            </a:r>
            <a:endParaRPr lang="en-US" sz="4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999309"/>
          </a:xfrm>
        </p:spPr>
        <p:txBody>
          <a:bodyPr/>
          <a:lstStyle/>
          <a:p>
            <a:r>
              <a:rPr lang="en-US" dirty="0" smtClean="0"/>
              <a:t>Questions &amp;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07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Quick Program Status</a:t>
            </a:r>
          </a:p>
          <a:p>
            <a:r>
              <a:rPr lang="en-US" dirty="0" smtClean="0"/>
              <a:t>3D Printing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6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Program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365997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Full Year is Complete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7 of 7 courses are articulated with CSUB</a:t>
            </a:r>
          </a:p>
          <a:p>
            <a:endParaRPr lang="en-US" dirty="0" smtClean="0"/>
          </a:p>
          <a:p>
            <a:r>
              <a:rPr lang="en-US" dirty="0" smtClean="0"/>
              <a:t>Advisory </a:t>
            </a:r>
            <a:r>
              <a:rPr lang="en-US" dirty="0"/>
              <a:t>Committee </a:t>
            </a:r>
            <a:r>
              <a:rPr lang="en-US" dirty="0" smtClean="0"/>
              <a:t>Functioning – 8 Members</a:t>
            </a:r>
            <a:endParaRPr lang="en-US" dirty="0"/>
          </a:p>
          <a:p>
            <a:pPr lvl="1"/>
            <a:r>
              <a:rPr lang="en-US" dirty="0" smtClean="0"/>
              <a:t>Energy (CRC, AERA, Chevron, STANTEC, Linn Energy) </a:t>
            </a:r>
          </a:p>
          <a:p>
            <a:pPr lvl="1"/>
            <a:r>
              <a:rPr lang="en-US" dirty="0" smtClean="0"/>
              <a:t>Agricultural (</a:t>
            </a:r>
            <a:r>
              <a:rPr lang="en-US" dirty="0" err="1" smtClean="0"/>
              <a:t>Bolthouse</a:t>
            </a:r>
            <a:r>
              <a:rPr lang="en-US" dirty="0" smtClean="0"/>
              <a:t> &amp; Paramount Farms)</a:t>
            </a:r>
          </a:p>
          <a:p>
            <a:pPr lvl="1"/>
            <a:r>
              <a:rPr lang="en-US" dirty="0" smtClean="0"/>
              <a:t>CSUB  (</a:t>
            </a:r>
            <a:r>
              <a:rPr lang="en-US" dirty="0" err="1" smtClean="0"/>
              <a:t>Dept</a:t>
            </a:r>
            <a:r>
              <a:rPr lang="en-US" dirty="0" smtClean="0"/>
              <a:t> Chair – Physics &amp; Engineering)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Grant Extended to 6</a:t>
            </a:r>
            <a:r>
              <a:rPr lang="en-US" baseline="30000" dirty="0" smtClean="0"/>
              <a:t>th</a:t>
            </a:r>
            <a:r>
              <a:rPr lang="en-US" dirty="0" smtClean="0"/>
              <a:t> Year – Sept 30, 2017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2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4181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Engineering Program Metrics – </a:t>
            </a:r>
            <a:br>
              <a:rPr lang="en-US" dirty="0" smtClean="0"/>
            </a:br>
            <a:r>
              <a:rPr lang="en-US" dirty="0" smtClean="0"/>
              <a:t>Leading Indicator &amp; Current Performance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5315685"/>
              </p:ext>
            </p:extLst>
          </p:nvPr>
        </p:nvGraphicFramePr>
        <p:xfrm>
          <a:off x="111252" y="1600200"/>
          <a:ext cx="89154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54629" y="3762103"/>
            <a:ext cx="1114697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Start Program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72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 to Engineering – Math Course Enrollment*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7457434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2880" y="6338054"/>
            <a:ext cx="5921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62 students surveyed from 3 sections of ENGR 1500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887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Profile*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lvl="1"/>
            <a:r>
              <a:rPr lang="en-US" dirty="0" smtClean="0"/>
              <a:t>82% of students who start Introduction to Engineering, complete the course</a:t>
            </a:r>
          </a:p>
          <a:p>
            <a:pPr lvl="1"/>
            <a:r>
              <a:rPr lang="en-US" dirty="0" smtClean="0"/>
              <a:t>100% of completing students leave with an educational plan</a:t>
            </a:r>
          </a:p>
          <a:p>
            <a:pPr lvl="1"/>
            <a:r>
              <a:rPr lang="en-US" dirty="0" smtClean="0"/>
              <a:t>91% are working full or part time</a:t>
            </a:r>
          </a:p>
          <a:p>
            <a:pPr lvl="1"/>
            <a:r>
              <a:rPr lang="en-US" dirty="0" smtClean="0"/>
              <a:t>51% are first generation students</a:t>
            </a:r>
          </a:p>
          <a:p>
            <a:pPr lvl="1"/>
            <a:r>
              <a:rPr lang="en-US" dirty="0" smtClean="0"/>
              <a:t>62% declare or confirm engineering as major</a:t>
            </a:r>
            <a:endParaRPr lang="en-US" dirty="0"/>
          </a:p>
          <a:p>
            <a:pPr lvl="1"/>
            <a:r>
              <a:rPr lang="en-US" dirty="0" smtClean="0"/>
              <a:t>TBD are no longer attending TC</a:t>
            </a:r>
          </a:p>
          <a:p>
            <a:pPr lvl="2"/>
            <a:r>
              <a:rPr lang="en-US" dirty="0" smtClean="0"/>
              <a:t>WHY?????????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752" y="6444343"/>
            <a:ext cx="3727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Based </a:t>
            </a:r>
            <a:r>
              <a:rPr lang="en-US" sz="1200" dirty="0"/>
              <a:t>upon 62 students (3 sections of ENGR 1500</a:t>
            </a:r>
            <a:r>
              <a:rPr lang="en-US" sz="1200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98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Forward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3" y="1640476"/>
            <a:ext cx="2398671" cy="1599114"/>
          </a:xfrm>
          <a:prstGeom prst="rect">
            <a:avLst/>
          </a:prstGeom>
          <a:ln>
            <a:solidFill>
              <a:srgbClr val="0E0E0E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80" y="2274353"/>
            <a:ext cx="2157548" cy="1618161"/>
          </a:xfrm>
          <a:prstGeom prst="rect">
            <a:avLst/>
          </a:prstGeom>
          <a:ln>
            <a:solidFill>
              <a:srgbClr val="0E0E0E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53737" y="5516069"/>
            <a:ext cx="32308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Plan:  occupy in Fall </a:t>
            </a:r>
            <a:r>
              <a:rPr lang="en-US" dirty="0" smtClean="0"/>
              <a:t>2015 </a:t>
            </a:r>
            <a:r>
              <a:rPr lang="en-US" dirty="0" smtClean="0"/>
              <a:t>and begin teaching in Spring </a:t>
            </a:r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0" t="25849" r="56627" b="58297"/>
          <a:stretch/>
        </p:blipFill>
        <p:spPr bwMode="auto">
          <a:xfrm rot="16200000">
            <a:off x="4724665" y="3707891"/>
            <a:ext cx="2014724" cy="20909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08586" y="1691863"/>
            <a:ext cx="378605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Multi Purpose Classrooms / Labs with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Innovation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Meeting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Offices (4)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Bathrooms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0" t="55673" r="58899" b="33305"/>
          <a:stretch/>
        </p:blipFill>
        <p:spPr bwMode="auto">
          <a:xfrm rot="16200000">
            <a:off x="6840736" y="3765301"/>
            <a:ext cx="2014725" cy="1976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35" y="3573105"/>
            <a:ext cx="2530059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Forward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7"/>
            <a:ext cx="8842248" cy="4952129"/>
          </a:xfrm>
        </p:spPr>
        <p:txBody>
          <a:bodyPr>
            <a:normAutofit/>
          </a:bodyPr>
          <a:lstStyle/>
          <a:p>
            <a:r>
              <a:rPr lang="en-US" sz="2600" dirty="0" smtClean="0"/>
              <a:t>Integrate: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ourses as scheduled – 2</a:t>
            </a:r>
            <a:r>
              <a:rPr lang="en-US" baseline="30000" dirty="0" smtClean="0"/>
              <a:t>nd</a:t>
            </a:r>
            <a:r>
              <a:rPr lang="en-US" dirty="0" smtClean="0"/>
              <a:t> Faculty</a:t>
            </a:r>
          </a:p>
          <a:p>
            <a:pPr lvl="1"/>
            <a:r>
              <a:rPr lang="en-US" dirty="0" smtClean="0"/>
              <a:t>Dedicated Tutoring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uilding / Innovation Lab</a:t>
            </a:r>
          </a:p>
          <a:p>
            <a:pPr lvl="1"/>
            <a:r>
              <a:rPr lang="en-US" sz="2400" dirty="0"/>
              <a:t>Summer internships &amp; research </a:t>
            </a:r>
            <a:r>
              <a:rPr lang="en-US" sz="2400" dirty="0" smtClean="0"/>
              <a:t>opportunities</a:t>
            </a:r>
            <a:endParaRPr lang="en-US" dirty="0" smtClean="0"/>
          </a:p>
          <a:p>
            <a:pPr lvl="1"/>
            <a:r>
              <a:rPr lang="en-US" sz="2100" dirty="0" smtClean="0"/>
              <a:t>Industry problems into course and lab work </a:t>
            </a:r>
          </a:p>
          <a:p>
            <a:r>
              <a:rPr lang="en-US" sz="2600" dirty="0" smtClean="0"/>
              <a:t>Build </a:t>
            </a:r>
            <a:r>
              <a:rPr lang="en-US" sz="2600" dirty="0"/>
              <a:t>s</a:t>
            </a:r>
            <a:r>
              <a:rPr lang="en-US" sz="2600" dirty="0" smtClean="0"/>
              <a:t>tudent performance profile</a:t>
            </a:r>
          </a:p>
          <a:p>
            <a:pPr lvl="2"/>
            <a:r>
              <a:rPr lang="en-US" sz="1900" dirty="0" smtClean="0"/>
              <a:t>Part Time / Full Time</a:t>
            </a:r>
          </a:p>
          <a:p>
            <a:pPr lvl="2"/>
            <a:r>
              <a:rPr lang="en-US" sz="1900" dirty="0" smtClean="0"/>
              <a:t>Living Situation</a:t>
            </a:r>
          </a:p>
          <a:p>
            <a:pPr lvl="2"/>
            <a:r>
              <a:rPr lang="en-US" sz="1900" dirty="0" smtClean="0"/>
              <a:t>Financial Aid</a:t>
            </a:r>
          </a:p>
          <a:p>
            <a:pPr lvl="2"/>
            <a:r>
              <a:rPr lang="en-US" sz="1900" dirty="0" smtClean="0"/>
              <a:t>Academic Performance</a:t>
            </a:r>
          </a:p>
          <a:p>
            <a:r>
              <a:rPr lang="en-US" sz="2600" dirty="0" smtClean="0"/>
              <a:t>Review - Remedial Math Pathway – decrease time</a:t>
            </a:r>
          </a:p>
          <a:p>
            <a:pPr marL="59436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54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Printing -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Enhance student learning experience – hands on</a:t>
            </a:r>
          </a:p>
          <a:p>
            <a:r>
              <a:rPr lang="en-US" dirty="0" smtClean="0"/>
              <a:t>Introduced to faculty in Fall 2014</a:t>
            </a:r>
          </a:p>
          <a:p>
            <a:r>
              <a:rPr lang="en-US" dirty="0" smtClean="0"/>
              <a:t>ENGR 1510:  Engineering Graphics and Introduction to Design</a:t>
            </a:r>
          </a:p>
          <a:p>
            <a:r>
              <a:rPr lang="en-US" dirty="0" smtClean="0"/>
              <a:t>Collaboration</a:t>
            </a:r>
          </a:p>
          <a:p>
            <a:pPr lvl="1"/>
            <a:r>
              <a:rPr lang="en-US" dirty="0" smtClean="0"/>
              <a:t>Science:  James May</a:t>
            </a:r>
          </a:p>
          <a:p>
            <a:pPr lvl="1"/>
            <a:r>
              <a:rPr lang="en-US" dirty="0" smtClean="0"/>
              <a:t>Dental Hygiene:  Eric H.</a:t>
            </a:r>
          </a:p>
          <a:p>
            <a:pPr lvl="1"/>
            <a:r>
              <a:rPr lang="en-US" dirty="0"/>
              <a:t>STEM Outreach:  Rachel Belden</a:t>
            </a:r>
          </a:p>
          <a:p>
            <a:pPr lvl="1"/>
            <a:r>
              <a:rPr lang="en-US" dirty="0" smtClean="0"/>
              <a:t>Art:  Erin </a:t>
            </a:r>
            <a:r>
              <a:rPr lang="en-US" dirty="0" err="1" smtClean="0"/>
              <a:t>Kaczkowski</a:t>
            </a:r>
            <a:r>
              <a:rPr lang="en-US" dirty="0" smtClean="0"/>
              <a:t> (Student:  </a:t>
            </a:r>
            <a:r>
              <a:rPr lang="en-US" dirty="0"/>
              <a:t>Tanner </a:t>
            </a:r>
            <a:r>
              <a:rPr lang="en-US" dirty="0" smtClean="0"/>
              <a:t>Holder)</a:t>
            </a:r>
            <a:endParaRPr lang="en-US" dirty="0" smtClean="0"/>
          </a:p>
          <a:p>
            <a:pPr lvl="1"/>
            <a:endParaRPr lang="en-US" dirty="0" smtClean="0"/>
          </a:p>
          <a:p>
            <a:pPr marL="27432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7397</TotalTime>
  <Words>349</Words>
  <Application>Microsoft Office PowerPoint</Application>
  <PresentationFormat>On-screen Show (4:3)</PresentationFormat>
  <Paragraphs>74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Georgia</vt:lpstr>
      <vt:lpstr>Wingdings</vt:lpstr>
      <vt:lpstr>Wingdings 2</vt:lpstr>
      <vt:lpstr>Civic</vt:lpstr>
      <vt:lpstr>Engineering Program</vt:lpstr>
      <vt:lpstr>Topics</vt:lpstr>
      <vt:lpstr>Engineering Program Highlights</vt:lpstr>
      <vt:lpstr>Engineering Program Metrics –  Leading Indicator &amp; Current Performance</vt:lpstr>
      <vt:lpstr>Intro to Engineering – Math Course Enrollment*</vt:lpstr>
      <vt:lpstr>Student Profile*</vt:lpstr>
      <vt:lpstr>Going Forward</vt:lpstr>
      <vt:lpstr>Going Forward </vt:lpstr>
      <vt:lpstr>3D Printing - Collaboration</vt:lpstr>
      <vt:lpstr>ENGR 1500 – Eng Graphics &amp; Intro to Design</vt:lpstr>
      <vt:lpstr>Collaboration</vt:lpstr>
      <vt:lpstr>New Semester</vt:lpstr>
      <vt:lpstr>Questions &amp; Answers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Taft College Quest for Success and STEM Connections</dc:title>
  <dc:creator>Microsoft Office User</dc:creator>
  <cp:lastModifiedBy>Paul Blake</cp:lastModifiedBy>
  <cp:revision>301</cp:revision>
  <cp:lastPrinted>2014-05-07T21:47:57Z</cp:lastPrinted>
  <dcterms:created xsi:type="dcterms:W3CDTF">2014-04-25T02:07:04Z</dcterms:created>
  <dcterms:modified xsi:type="dcterms:W3CDTF">2015-08-17T23:36:30Z</dcterms:modified>
</cp:coreProperties>
</file>