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1" r:id="rId6"/>
    <p:sldId id="262" r:id="rId7"/>
    <p:sldId id="263" r:id="rId8"/>
    <p:sldId id="265" r:id="rId9"/>
    <p:sldId id="266"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02" d="100"/>
          <a:sy n="102" d="100"/>
        </p:scale>
        <p:origin x="13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Device Assigned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iPad</c:v>
                </c:pt>
                <c:pt idx="1">
                  <c:v>Laptop</c:v>
                </c:pt>
                <c:pt idx="2">
                  <c:v>Writing</c:v>
                </c:pt>
              </c:strCache>
            </c:strRef>
          </c:cat>
          <c:val>
            <c:numRef>
              <c:f>Sheet1!$B$2:$B$4</c:f>
              <c:numCache>
                <c:formatCode>###0</c:formatCode>
                <c:ptCount val="3"/>
                <c:pt idx="0">
                  <c:v>4</c:v>
                </c:pt>
                <c:pt idx="1">
                  <c:v>3</c:v>
                </c:pt>
                <c:pt idx="2">
                  <c:v>2</c:v>
                </c:pt>
              </c:numCache>
            </c:numRef>
          </c:val>
        </c:ser>
        <c:dLbls>
          <c:dLblPos val="outEnd"/>
          <c:showLegendKey val="0"/>
          <c:showVal val="1"/>
          <c:showCatName val="0"/>
          <c:showSerName val="0"/>
          <c:showPercent val="0"/>
          <c:showBubbleSize val="0"/>
        </c:dLbls>
        <c:gapWidth val="219"/>
        <c:overlap val="-27"/>
        <c:axId val="323670992"/>
        <c:axId val="323676592"/>
      </c:barChart>
      <c:catAx>
        <c:axId val="323670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3676592"/>
        <c:crosses val="autoZero"/>
        <c:auto val="1"/>
        <c:lblAlgn val="ctr"/>
        <c:lblOffset val="100"/>
        <c:noMultiLvlLbl val="0"/>
      </c:catAx>
      <c:valAx>
        <c:axId val="323676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236709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iPad Average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How well does the device work with APA Style?</c:v>
                </c:pt>
              </c:strCache>
            </c:strRef>
          </c:cat>
          <c:val>
            <c:numRef>
              <c:f>Sheet1!$B$2</c:f>
              <c:numCache>
                <c:formatCode>0.0</c:formatCode>
                <c:ptCount val="1"/>
                <c:pt idx="0">
                  <c:v>2</c:v>
                </c:pt>
              </c:numCache>
            </c:numRef>
          </c:val>
        </c:ser>
        <c:ser>
          <c:idx val="1"/>
          <c:order val="1"/>
          <c:tx>
            <c:strRef>
              <c:f>Sheet1!$C$1</c:f>
              <c:strCache>
                <c:ptCount val="1"/>
                <c:pt idx="0">
                  <c:v>Laptop Average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How well does the device work with APA Style?</c:v>
                </c:pt>
              </c:strCache>
            </c:strRef>
          </c:cat>
          <c:val>
            <c:numRef>
              <c:f>Sheet1!$C$2</c:f>
              <c:numCache>
                <c:formatCode>0.0</c:formatCode>
                <c:ptCount val="1"/>
                <c:pt idx="0">
                  <c:v>3.6666666666666665</c:v>
                </c:pt>
              </c:numCache>
            </c:numRef>
          </c:val>
        </c:ser>
        <c:dLbls>
          <c:showLegendKey val="0"/>
          <c:showVal val="0"/>
          <c:showCatName val="0"/>
          <c:showSerName val="0"/>
          <c:showPercent val="0"/>
          <c:showBubbleSize val="0"/>
        </c:dLbls>
        <c:gapWidth val="219"/>
        <c:overlap val="-27"/>
        <c:axId val="399823984"/>
        <c:axId val="386077904"/>
      </c:barChart>
      <c:catAx>
        <c:axId val="399823984"/>
        <c:scaling>
          <c:orientation val="minMax"/>
        </c:scaling>
        <c:delete val="1"/>
        <c:axPos val="b"/>
        <c:numFmt formatCode="General" sourceLinked="1"/>
        <c:majorTickMark val="none"/>
        <c:minorTickMark val="none"/>
        <c:tickLblPos val="nextTo"/>
        <c:crossAx val="386077904"/>
        <c:crosses val="autoZero"/>
        <c:auto val="1"/>
        <c:lblAlgn val="ctr"/>
        <c:lblOffset val="100"/>
        <c:noMultiLvlLbl val="0"/>
      </c:catAx>
      <c:valAx>
        <c:axId val="386077904"/>
        <c:scaling>
          <c:orientation val="minMax"/>
          <c:max val="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98239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iPad Average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How well does the device work with ETUDES?</c:v>
                </c:pt>
              </c:strCache>
            </c:strRef>
          </c:cat>
          <c:val>
            <c:numRef>
              <c:f>Sheet1!$B$2</c:f>
              <c:numCache>
                <c:formatCode>0.0</c:formatCode>
                <c:ptCount val="1"/>
                <c:pt idx="0">
                  <c:v>3.25</c:v>
                </c:pt>
              </c:numCache>
            </c:numRef>
          </c:val>
        </c:ser>
        <c:ser>
          <c:idx val="1"/>
          <c:order val="1"/>
          <c:tx>
            <c:strRef>
              <c:f>Sheet1!$C$1</c:f>
              <c:strCache>
                <c:ptCount val="1"/>
                <c:pt idx="0">
                  <c:v>Laptop Average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How well does the device work with ETUDES?</c:v>
                </c:pt>
              </c:strCache>
            </c:strRef>
          </c:cat>
          <c:val>
            <c:numRef>
              <c:f>Sheet1!$C$2</c:f>
              <c:numCache>
                <c:formatCode>0.0</c:formatCode>
                <c:ptCount val="1"/>
                <c:pt idx="0">
                  <c:v>3.6666666666666665</c:v>
                </c:pt>
              </c:numCache>
            </c:numRef>
          </c:val>
        </c:ser>
        <c:dLbls>
          <c:showLegendKey val="0"/>
          <c:showVal val="0"/>
          <c:showCatName val="0"/>
          <c:showSerName val="0"/>
          <c:showPercent val="0"/>
          <c:showBubbleSize val="0"/>
        </c:dLbls>
        <c:gapWidth val="219"/>
        <c:overlap val="-27"/>
        <c:axId val="386080144"/>
        <c:axId val="386079024"/>
      </c:barChart>
      <c:catAx>
        <c:axId val="386080144"/>
        <c:scaling>
          <c:orientation val="minMax"/>
        </c:scaling>
        <c:delete val="1"/>
        <c:axPos val="b"/>
        <c:numFmt formatCode="General" sourceLinked="1"/>
        <c:majorTickMark val="none"/>
        <c:minorTickMark val="none"/>
        <c:tickLblPos val="nextTo"/>
        <c:crossAx val="386079024"/>
        <c:crosses val="autoZero"/>
        <c:auto val="1"/>
        <c:lblAlgn val="ctr"/>
        <c:lblOffset val="100"/>
        <c:noMultiLvlLbl val="0"/>
      </c:catAx>
      <c:valAx>
        <c:axId val="386079024"/>
        <c:scaling>
          <c:orientation val="minMax"/>
          <c:max val="4"/>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60801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Preference</c:v>
                </c:pt>
              </c:strCache>
            </c:strRef>
          </c:tx>
          <c:spPr>
            <a:solidFill>
              <a:schemeClr val="accent1"/>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15:showLeaderLines val="0"/>
              </c:ext>
            </c:extLst>
          </c:dLbls>
          <c:cat>
            <c:strRef>
              <c:f>Sheet1!$A$2:$A$4</c:f>
              <c:strCache>
                <c:ptCount val="3"/>
                <c:pt idx="0">
                  <c:v>Handwritten</c:v>
                </c:pt>
                <c:pt idx="1">
                  <c:v>No preference</c:v>
                </c:pt>
                <c:pt idx="2">
                  <c:v>Online</c:v>
                </c:pt>
              </c:strCache>
            </c:strRef>
          </c:cat>
          <c:val>
            <c:numRef>
              <c:f>Sheet1!$B$2:$B$4</c:f>
              <c:numCache>
                <c:formatCode>0</c:formatCode>
                <c:ptCount val="3"/>
                <c:pt idx="0">
                  <c:v>5</c:v>
                </c:pt>
                <c:pt idx="1">
                  <c:v>3</c:v>
                </c:pt>
                <c:pt idx="2">
                  <c:v>1</c:v>
                </c:pt>
              </c:numCache>
            </c:numRef>
          </c:val>
        </c:ser>
        <c:dLbls>
          <c:showLegendKey val="0"/>
          <c:showVal val="0"/>
          <c:showCatName val="0"/>
          <c:showSerName val="0"/>
          <c:showPercent val="0"/>
          <c:showBubbleSize val="0"/>
        </c:dLbls>
        <c:gapWidth val="219"/>
        <c:overlap val="-27"/>
        <c:axId val="385356432"/>
        <c:axId val="392351824"/>
      </c:barChart>
      <c:catAx>
        <c:axId val="385356432"/>
        <c:scaling>
          <c:orientation val="minMax"/>
        </c:scaling>
        <c:delete val="1"/>
        <c:axPos val="b"/>
        <c:numFmt formatCode="General" sourceLinked="1"/>
        <c:majorTickMark val="none"/>
        <c:minorTickMark val="none"/>
        <c:tickLblPos val="nextTo"/>
        <c:crossAx val="392351824"/>
        <c:crosses val="autoZero"/>
        <c:auto val="1"/>
        <c:lblAlgn val="ctr"/>
        <c:lblOffset val="100"/>
        <c:noMultiLvlLbl val="0"/>
      </c:catAx>
      <c:valAx>
        <c:axId val="3923518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5356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D32682-3ADA-4F28-8350-4C9BA082628A}"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557041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32682-3ADA-4F28-8350-4C9BA082628A}"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1862800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31D32682-3ADA-4F28-8350-4C9BA082628A}"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30746699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31D32682-3ADA-4F28-8350-4C9BA082628A}" type="datetimeFigureOut">
              <a:rPr lang="en-US" smtClean="0"/>
              <a:t>8/18/2015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2102819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32682-3ADA-4F28-8350-4C9BA082628A}"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2842523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32682-3ADA-4F28-8350-4C9BA082628A}"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1260704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32682-3ADA-4F28-8350-4C9BA082628A}"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2963688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32682-3ADA-4F28-8350-4C9BA082628A}" type="datetimeFigureOut">
              <a:rPr lang="en-US" smtClean="0"/>
              <a:t>8/18/2015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179457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D32682-3ADA-4F28-8350-4C9BA082628A}"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114171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D32682-3ADA-4F28-8350-4C9BA082628A}" type="datetimeFigureOut">
              <a:rPr lang="en-US" smtClean="0"/>
              <a:t>8/18/2015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4129468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D32682-3ADA-4F28-8350-4C9BA082628A}" type="datetimeFigureOut">
              <a:rPr lang="en-US" smtClean="0"/>
              <a:t>8/18/2015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257038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D32682-3ADA-4F28-8350-4C9BA082628A}" type="datetimeFigureOut">
              <a:rPr lang="en-US" smtClean="0"/>
              <a:t>8/18/2015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181483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32682-3ADA-4F28-8350-4C9BA082628A}" type="datetimeFigureOut">
              <a:rPr lang="en-US" smtClean="0"/>
              <a:t>8/18/2015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2010936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31D32682-3ADA-4F28-8350-4C9BA082628A}" type="datetimeFigureOut">
              <a:rPr lang="en-US" smtClean="0"/>
              <a:t>8/18/2015</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BC4E1DFD-2D77-47F0-94AF-1B969D178384}" type="slidenum">
              <a:rPr lang="en-US" smtClean="0"/>
              <a:t>‹#›</a:t>
            </a:fld>
            <a:endParaRPr lang="en-US"/>
          </a:p>
        </p:txBody>
      </p:sp>
    </p:spTree>
    <p:extLst>
      <p:ext uri="{BB962C8B-B14F-4D97-AF65-F5344CB8AC3E}">
        <p14:creationId xmlns:p14="http://schemas.microsoft.com/office/powerpoint/2010/main" val="885267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31D32682-3ADA-4F28-8350-4C9BA082628A}" type="datetimeFigureOut">
              <a:rPr lang="en-US" smtClean="0"/>
              <a:t>8/18/2015</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BC4E1DFD-2D77-47F0-94AF-1B969D178384}" type="slidenum">
              <a:rPr lang="en-US" smtClean="0"/>
              <a:t>‹#›</a:t>
            </a:fld>
            <a:endParaRPr lang="en-US"/>
          </a:p>
        </p:txBody>
      </p:sp>
    </p:spTree>
    <p:extLst>
      <p:ext uri="{BB962C8B-B14F-4D97-AF65-F5344CB8AC3E}">
        <p14:creationId xmlns:p14="http://schemas.microsoft.com/office/powerpoint/2010/main" val="173287739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PSYC 2205:	Paperless Classroom Experiment</a:t>
            </a:r>
            <a:endParaRPr lang="en-US" dirty="0"/>
          </a:p>
        </p:txBody>
      </p:sp>
      <p:sp>
        <p:nvSpPr>
          <p:cNvPr id="3" name="Subtitle 2"/>
          <p:cNvSpPr>
            <a:spLocks noGrp="1"/>
          </p:cNvSpPr>
          <p:nvPr>
            <p:ph type="subTitle" idx="1"/>
          </p:nvPr>
        </p:nvSpPr>
        <p:spPr/>
        <p:txBody>
          <a:bodyPr>
            <a:normAutofit fontScale="47500" lnSpcReduction="20000"/>
          </a:bodyPr>
          <a:lstStyle/>
          <a:p>
            <a:r>
              <a:rPr lang="en-US" dirty="0" smtClean="0"/>
              <a:t>Michelle Oja, Ph.D.</a:t>
            </a:r>
          </a:p>
          <a:p>
            <a:r>
              <a:rPr lang="en-US" dirty="0" smtClean="0"/>
              <a:t>Faculty Reports, Fall 2015</a:t>
            </a:r>
            <a:endParaRPr lang="en-US" dirty="0"/>
          </a:p>
        </p:txBody>
      </p:sp>
    </p:spTree>
    <p:extLst>
      <p:ext uri="{BB962C8B-B14F-4D97-AF65-F5344CB8AC3E}">
        <p14:creationId xmlns:p14="http://schemas.microsoft.com/office/powerpoint/2010/main" val="2019456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Conclusion</a:t>
            </a:r>
            <a:endParaRPr lang="en-US" dirty="0"/>
          </a:p>
        </p:txBody>
      </p:sp>
      <p:sp>
        <p:nvSpPr>
          <p:cNvPr id="9" name="Content Placeholder 8"/>
          <p:cNvSpPr>
            <a:spLocks noGrp="1"/>
          </p:cNvSpPr>
          <p:nvPr>
            <p:ph sz="half" idx="1"/>
          </p:nvPr>
        </p:nvSpPr>
        <p:spPr>
          <a:xfrm>
            <a:off x="818712" y="2222287"/>
            <a:ext cx="4780577" cy="3638763"/>
          </a:xfrm>
        </p:spPr>
        <p:txBody>
          <a:bodyPr>
            <a:normAutofit fontScale="70000" lnSpcReduction="20000"/>
          </a:bodyPr>
          <a:lstStyle/>
          <a:p>
            <a:r>
              <a:rPr lang="en-US" sz="3200" dirty="0" smtClean="0"/>
              <a:t>What do you think I should conclude?</a:t>
            </a:r>
          </a:p>
          <a:p>
            <a:r>
              <a:rPr lang="en-US" sz="3200" dirty="0" smtClean="0"/>
              <a:t>I think:	We’re not ready for a paperless classroom.</a:t>
            </a:r>
          </a:p>
          <a:p>
            <a:pPr lvl="1"/>
            <a:r>
              <a:rPr lang="en-US" sz="2800" dirty="0" smtClean="0"/>
              <a:t>Yet.</a:t>
            </a:r>
          </a:p>
          <a:p>
            <a:r>
              <a:rPr lang="en-US" sz="3000" dirty="0" smtClean="0"/>
              <a:t>Next steps:</a:t>
            </a:r>
          </a:p>
          <a:p>
            <a:pPr lvl="1"/>
            <a:r>
              <a:rPr lang="en-US" sz="2800" dirty="0" smtClean="0"/>
              <a:t>They wanted to compare their work quality when having snacks versus not.</a:t>
            </a:r>
          </a:p>
          <a:p>
            <a:pPr lvl="1"/>
            <a:r>
              <a:rPr lang="en-US" sz="2800" dirty="0" smtClean="0"/>
              <a:t>Next year!</a:t>
            </a:r>
            <a:endParaRPr lang="en-US" sz="2800" dirty="0"/>
          </a:p>
        </p:txBody>
      </p:sp>
      <p:pic>
        <p:nvPicPr>
          <p:cNvPr id="11" name="Content Placeholder 10"/>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6004585" y="1051549"/>
            <a:ext cx="5465620" cy="4322620"/>
          </a:xfrm>
        </p:spPr>
      </p:pic>
    </p:spTree>
    <p:extLst>
      <p:ext uri="{BB962C8B-B14F-4D97-AF65-F5344CB8AC3E}">
        <p14:creationId xmlns:p14="http://schemas.microsoft.com/office/powerpoint/2010/main" val="270780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additive="base">
                                        <p:cTn id="2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additive="base">
                                        <p:cTn id="3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 calcmode="lin" valueType="num">
                                      <p:cBhvr additive="base">
                                        <p:cTn id="3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PSYC 2205 is Introduction to Research Methods in the Social Sciences</a:t>
            </a:r>
          </a:p>
          <a:p>
            <a:pPr lvl="1"/>
            <a:r>
              <a:rPr lang="en-US" dirty="0"/>
              <a:t>This course is an introduction to research methodology commonly used in social science disciplines including history, psychology, sociology, anthropology, and criminal justice.  Fundamental elements of empirical research and the ways behavioral scientists think critically are examined.  This course includes attention to the nature of theory, hypotheses, variables, and ethics of research in the behavioral sciences.  Qualitative and quantitative analytical tools are covered.  Topics may include logic and research design, survey, observation, case study, focus groups, ethnographic methods, linguistic analysis, and historical/comparative research methods.  Laboratory sessions include experimental and non‑experimental research in a variety of areas of psychology.  </a:t>
            </a:r>
            <a:r>
              <a:rPr lang="en-US" dirty="0">
                <a:solidFill>
                  <a:schemeClr val="accent6"/>
                </a:solidFill>
              </a:rPr>
              <a:t>Actual data collected from research conducted during laboratory sessions </a:t>
            </a:r>
            <a:r>
              <a:rPr lang="en-US" dirty="0"/>
              <a:t>will be analyzed with statistical software.  </a:t>
            </a:r>
          </a:p>
          <a:p>
            <a:r>
              <a:rPr lang="en-US" dirty="0" smtClean="0"/>
              <a:t>Daniel Hall is inspiring.</a:t>
            </a:r>
            <a:endParaRPr lang="en-US" dirty="0"/>
          </a:p>
        </p:txBody>
      </p:sp>
    </p:spTree>
    <p:extLst>
      <p:ext uri="{BB962C8B-B14F-4D97-AF65-F5344CB8AC3E}">
        <p14:creationId xmlns:p14="http://schemas.microsoft.com/office/powerpoint/2010/main" val="293063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Hypotheses Examined</a:t>
            </a:r>
            <a:endParaRPr lang="en-US" dirty="0"/>
          </a:p>
        </p:txBody>
      </p:sp>
      <p:sp>
        <p:nvSpPr>
          <p:cNvPr id="3" name="Content Placeholder 2"/>
          <p:cNvSpPr>
            <a:spLocks noGrp="1"/>
          </p:cNvSpPr>
          <p:nvPr>
            <p:ph idx="1"/>
          </p:nvPr>
        </p:nvSpPr>
        <p:spPr/>
        <p:txBody>
          <a:bodyPr>
            <a:normAutofit/>
          </a:bodyPr>
          <a:lstStyle/>
          <a:p>
            <a:r>
              <a:rPr lang="en-US" sz="2400" dirty="0" smtClean="0"/>
              <a:t>APA Style will be easier with laptops than tablets.</a:t>
            </a:r>
          </a:p>
          <a:p>
            <a:r>
              <a:rPr lang="en-US" sz="2400" dirty="0" smtClean="0"/>
              <a:t>ETUDES will be easier with laptops than tablets.</a:t>
            </a:r>
          </a:p>
          <a:p>
            <a:r>
              <a:rPr lang="en-US" sz="2400" dirty="0" smtClean="0"/>
              <a:t>Students will prefer to answer in-class questions:</a:t>
            </a:r>
          </a:p>
          <a:p>
            <a:pPr lvl="1"/>
            <a:r>
              <a:rPr lang="en-US" sz="2000" dirty="0" smtClean="0"/>
              <a:t>Hand-written rather than laptops</a:t>
            </a:r>
          </a:p>
          <a:p>
            <a:pPr lvl="1"/>
            <a:r>
              <a:rPr lang="en-US" sz="2000" dirty="0" smtClean="0"/>
              <a:t>Tablet rather than hand-written.</a:t>
            </a:r>
            <a:endParaRPr lang="en-US" sz="2000" dirty="0"/>
          </a:p>
        </p:txBody>
      </p:sp>
    </p:spTree>
    <p:extLst>
      <p:ext uri="{BB962C8B-B14F-4D97-AF65-F5344CB8AC3E}">
        <p14:creationId xmlns:p14="http://schemas.microsoft.com/office/powerpoint/2010/main" val="3399742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Groups (N=9)</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65692779"/>
              </p:ext>
            </p:extLst>
          </p:nvPr>
        </p:nvGraphicFramePr>
        <p:xfrm>
          <a:off x="819150" y="2222500"/>
          <a:ext cx="10553700" cy="3636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9270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Findings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240938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well does the device work with APA Style?	</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77539141"/>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half" idx="2"/>
          </p:nvPr>
        </p:nvSpPr>
        <p:spPr/>
        <p:txBody>
          <a:bodyPr>
            <a:normAutofit/>
          </a:bodyPr>
          <a:lstStyle/>
          <a:p>
            <a:pPr marL="0" indent="0">
              <a:buNone/>
            </a:pPr>
            <a:r>
              <a:rPr lang="en-US" sz="2000" dirty="0" smtClean="0"/>
              <a:t>1=unacceptable to  4=excellent</a:t>
            </a:r>
            <a:endParaRPr lang="en-US" sz="2000" dirty="0"/>
          </a:p>
          <a:p>
            <a:endParaRPr lang="en-US" sz="2800" dirty="0" smtClean="0"/>
          </a:p>
          <a:p>
            <a:r>
              <a:rPr lang="en-US" sz="2400" dirty="0" smtClean="0"/>
              <a:t>What </a:t>
            </a:r>
            <a:r>
              <a:rPr lang="en-US" sz="2400" dirty="0"/>
              <a:t>do you think?</a:t>
            </a:r>
          </a:p>
          <a:p>
            <a:pPr marL="285750" indent="-285750">
              <a:buFont typeface="Arial" panose="020B0604020202020204" pitchFamily="34" charset="0"/>
              <a:buChar char="•"/>
            </a:pPr>
            <a:r>
              <a:rPr lang="en-US" sz="2400" dirty="0" smtClean="0"/>
              <a:t>iPad average? </a:t>
            </a:r>
          </a:p>
          <a:p>
            <a:pPr marL="285750" indent="-285750">
              <a:buFont typeface="Arial" panose="020B0604020202020204" pitchFamily="34" charset="0"/>
              <a:buChar char="•"/>
            </a:pPr>
            <a:r>
              <a:rPr lang="en-US" sz="2400" dirty="0" smtClean="0"/>
              <a:t>Laptop average?</a:t>
            </a:r>
            <a:endParaRPr lang="en-US" sz="2400" dirty="0"/>
          </a:p>
        </p:txBody>
      </p:sp>
    </p:spTree>
    <p:extLst>
      <p:ext uri="{BB962C8B-B14F-4D97-AF65-F5344CB8AC3E}">
        <p14:creationId xmlns:p14="http://schemas.microsoft.com/office/powerpoint/2010/main" val="28106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well does the device work with ETUDES?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00955341"/>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half" idx="2"/>
          </p:nvPr>
        </p:nvSpPr>
        <p:spPr/>
        <p:txBody>
          <a:bodyPr>
            <a:normAutofit/>
          </a:bodyPr>
          <a:lstStyle/>
          <a:p>
            <a:r>
              <a:rPr lang="en-US" sz="1800" dirty="0"/>
              <a:t>1=unacceptable to  4=excellent</a:t>
            </a:r>
          </a:p>
          <a:p>
            <a:endParaRPr lang="en-US" sz="2400" dirty="0"/>
          </a:p>
          <a:p>
            <a:r>
              <a:rPr lang="en-US" sz="2400" dirty="0"/>
              <a:t>What do you think?</a:t>
            </a:r>
          </a:p>
          <a:p>
            <a:pPr marL="285750" indent="-285750">
              <a:buFont typeface="Arial" panose="020B0604020202020204" pitchFamily="34" charset="0"/>
              <a:buChar char="•"/>
            </a:pPr>
            <a:r>
              <a:rPr lang="en-US" sz="2400" dirty="0"/>
              <a:t>iPad average? </a:t>
            </a:r>
          </a:p>
          <a:p>
            <a:pPr marL="285750" indent="-285750">
              <a:buFont typeface="Arial" panose="020B0604020202020204" pitchFamily="34" charset="0"/>
              <a:buChar char="•"/>
            </a:pPr>
            <a:r>
              <a:rPr lang="en-US" sz="2400" dirty="0"/>
              <a:t>Laptop average?</a:t>
            </a:r>
            <a:endParaRPr lang="en-US" sz="2400" dirty="0"/>
          </a:p>
        </p:txBody>
      </p:sp>
    </p:spTree>
    <p:extLst>
      <p:ext uri="{BB962C8B-B14F-4D97-AF65-F5344CB8AC3E}">
        <p14:creationId xmlns:p14="http://schemas.microsoft.com/office/powerpoint/2010/main" val="170402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Preference?</a:t>
            </a:r>
            <a:endParaRPr lang="en-US" sz="3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633427216"/>
              </p:ext>
            </p:extLst>
          </p:nvPr>
        </p:nvGraphicFramePr>
        <p:xfrm>
          <a:off x="4856163" y="446088"/>
          <a:ext cx="6251575" cy="541496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half" idx="2"/>
          </p:nvPr>
        </p:nvSpPr>
        <p:spPr/>
        <p:txBody>
          <a:bodyPr>
            <a:normAutofit/>
          </a:bodyPr>
          <a:lstStyle/>
          <a:p>
            <a:r>
              <a:rPr lang="en-US" sz="2400" dirty="0" smtClean="0"/>
              <a:t>What </a:t>
            </a:r>
            <a:r>
              <a:rPr lang="en-US" sz="2400" dirty="0"/>
              <a:t>do you think?</a:t>
            </a:r>
          </a:p>
          <a:p>
            <a:pPr marL="285750" indent="-285750">
              <a:buFont typeface="Arial" panose="020B0604020202020204" pitchFamily="34" charset="0"/>
              <a:buChar char="•"/>
            </a:pPr>
            <a:r>
              <a:rPr lang="en-US" sz="2400" dirty="0" smtClean="0"/>
              <a:t>iPad? Laptop?  Hand-written?</a:t>
            </a:r>
            <a:endParaRPr lang="en-US" sz="2400" dirty="0"/>
          </a:p>
        </p:txBody>
      </p:sp>
    </p:spTree>
    <p:extLst>
      <p:ext uri="{BB962C8B-B14F-4D97-AF65-F5344CB8AC3E}">
        <p14:creationId xmlns:p14="http://schemas.microsoft.com/office/powerpoint/2010/main" val="30699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Comments</a:t>
            </a:r>
            <a:endParaRPr lang="en-US" sz="3200" dirty="0"/>
          </a:p>
        </p:txBody>
      </p:sp>
      <p:sp>
        <p:nvSpPr>
          <p:cNvPr id="5" name="Text Placeholder 4"/>
          <p:cNvSpPr>
            <a:spLocks noGrp="1"/>
          </p:cNvSpPr>
          <p:nvPr>
            <p:ph sz="half" idx="1"/>
          </p:nvPr>
        </p:nvSpPr>
        <p:spPr/>
        <p:txBody>
          <a:bodyPr>
            <a:noAutofit/>
          </a:bodyPr>
          <a:lstStyle/>
          <a:p>
            <a:pPr marL="342900" indent="-342900">
              <a:buFont typeface="Arial" panose="020B0604020202020204" pitchFamily="34" charset="0"/>
              <a:buChar char="•"/>
            </a:pPr>
            <a:r>
              <a:rPr lang="en-US" sz="2000" dirty="0" smtClean="0"/>
              <a:t>“Glad </a:t>
            </a:r>
            <a:r>
              <a:rPr lang="en-US" sz="2000" dirty="0"/>
              <a:t>I did not have to try APA format on an iPad</a:t>
            </a:r>
            <a:r>
              <a:rPr lang="en-US" sz="2000" dirty="0" smtClean="0"/>
              <a:t>.”</a:t>
            </a:r>
          </a:p>
          <a:p>
            <a:pPr marL="342900" indent="-342900">
              <a:buFont typeface="Arial" panose="020B0604020202020204" pitchFamily="34" charset="0"/>
              <a:buChar char="•"/>
            </a:pPr>
            <a:r>
              <a:rPr lang="en-US" sz="2000" dirty="0" smtClean="0"/>
              <a:t>“</a:t>
            </a:r>
            <a:r>
              <a:rPr lang="en-US" sz="2000" dirty="0"/>
              <a:t>I wish there was a keyboard on my iPad, it would have made me like it </a:t>
            </a:r>
            <a:r>
              <a:rPr lang="en-US" sz="2000" dirty="0" smtClean="0"/>
              <a:t>more.”</a:t>
            </a:r>
          </a:p>
          <a:p>
            <a:pPr marL="342900" indent="-342900">
              <a:buFont typeface="Arial" panose="020B0604020202020204" pitchFamily="34" charset="0"/>
              <a:buChar char="•"/>
            </a:pPr>
            <a:r>
              <a:rPr lang="en-US" sz="2000" dirty="0" smtClean="0"/>
              <a:t>“</a:t>
            </a:r>
            <a:r>
              <a:rPr lang="en-US" sz="2000" dirty="0"/>
              <a:t>I prefer handwriting over any kind of device. I use devices for other activities and its nice for a break</a:t>
            </a:r>
            <a:r>
              <a:rPr lang="en-US" sz="2000" dirty="0" smtClean="0"/>
              <a:t>.”</a:t>
            </a:r>
          </a:p>
          <a:p>
            <a:pPr marL="342900" indent="-342900">
              <a:buFont typeface="Arial" panose="020B0604020202020204" pitchFamily="34" charset="0"/>
              <a:buChar char="•"/>
            </a:pPr>
            <a:r>
              <a:rPr lang="en-US" sz="2000" dirty="0" smtClean="0"/>
              <a:t>“</a:t>
            </a:r>
            <a:r>
              <a:rPr lang="en-US" sz="2000" dirty="0"/>
              <a:t>If I needed to use a device, </a:t>
            </a:r>
            <a:r>
              <a:rPr lang="en-US" sz="2000" dirty="0" err="1"/>
              <a:t>i</a:t>
            </a:r>
            <a:r>
              <a:rPr lang="en-US" sz="2000" dirty="0"/>
              <a:t> would prefer a device with a keyboard</a:t>
            </a:r>
            <a:r>
              <a:rPr lang="en-US" sz="2000" dirty="0" smtClean="0"/>
              <a:t>.”</a:t>
            </a:r>
            <a:r>
              <a:rPr lang="en-US" sz="2000" dirty="0"/>
              <a:t> </a:t>
            </a:r>
            <a:r>
              <a:rPr lang="en-US" sz="2000" dirty="0"/>
              <a:t> </a:t>
            </a:r>
            <a:r>
              <a:rPr lang="en-US" sz="2000" dirty="0" smtClean="0"/>
              <a:t> </a:t>
            </a:r>
            <a:endParaRPr lang="en-US" sz="2000"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88075" y="2351566"/>
            <a:ext cx="5194300" cy="3380417"/>
          </a:xfrm>
        </p:spPr>
      </p:pic>
    </p:spTree>
    <p:extLst>
      <p:ext uri="{BB962C8B-B14F-4D97-AF65-F5344CB8AC3E}">
        <p14:creationId xmlns:p14="http://schemas.microsoft.com/office/powerpoint/2010/main" val="1858130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99</TotalTime>
  <Words>357</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2</vt:lpstr>
      <vt:lpstr>Quotable</vt:lpstr>
      <vt:lpstr>PSYC 2205: Paperless Classroom Experiment</vt:lpstr>
      <vt:lpstr>Background</vt:lpstr>
      <vt:lpstr>Research Hypotheses Examined</vt:lpstr>
      <vt:lpstr>Groups (N=9)</vt:lpstr>
      <vt:lpstr>Findings</vt:lpstr>
      <vt:lpstr>How well does the device work with APA Style? </vt:lpstr>
      <vt:lpstr>How well does the device work with ETUDES?</vt:lpstr>
      <vt:lpstr>Preference?</vt:lpstr>
      <vt:lpstr>Comments</vt:lpstr>
      <vt:lpstr>Conclusion</vt:lpstr>
    </vt:vector>
  </TitlesOfParts>
  <Company>Taft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 2205: Paperless Classroom Experiment</dc:title>
  <dc:creator>Michelle Oja</dc:creator>
  <cp:lastModifiedBy>Michelle Oja</cp:lastModifiedBy>
  <cp:revision>12</cp:revision>
  <dcterms:created xsi:type="dcterms:W3CDTF">2015-08-18T15:08:49Z</dcterms:created>
  <dcterms:modified xsi:type="dcterms:W3CDTF">2015-08-18T16:48:14Z</dcterms:modified>
</cp:coreProperties>
</file>