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4" r:id="rId5"/>
    <p:sldId id="260" r:id="rId6"/>
    <p:sldId id="265" r:id="rId7"/>
    <p:sldId id="259" r:id="rId8"/>
    <p:sldId id="262" r:id="rId9"/>
    <p:sldId id="261" r:id="rId10"/>
    <p:sldId id="263" r:id="rId1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09F4E15-52D0-45D8-AC3C-B8078312C782}" type="datetimeFigureOut">
              <a:rPr lang="en-US" smtClean="0"/>
              <a:t>10/9/2014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3B81E4-7CFB-4952-9FEB-7563631F85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53B81E4-7CFB-4952-9FEB-7563631F855A}"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09F4E15-52D0-45D8-AC3C-B8078312C782}"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53B81E4-7CFB-4952-9FEB-7563631F855A}"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9F4E15-52D0-45D8-AC3C-B8078312C782}" type="datetimeFigureOut">
              <a:rPr lang="en-US" smtClean="0"/>
              <a:t>10/9/2014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09F4E15-52D0-45D8-AC3C-B8078312C782}"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3B81E4-7CFB-4952-9FEB-7563631F855A}"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9F4E15-52D0-45D8-AC3C-B8078312C782}" type="datetimeFigureOut">
              <a:rPr lang="en-US" smtClean="0"/>
              <a:t>10/9/2014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53B81E4-7CFB-4952-9FEB-7563631F855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9F4E15-52D0-45D8-AC3C-B8078312C782}" type="datetimeFigureOut">
              <a:rPr lang="en-US" smtClean="0"/>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53B81E4-7CFB-4952-9FEB-7563631F85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09F4E15-52D0-45D8-AC3C-B8078312C782}" type="datetimeFigureOut">
              <a:rPr lang="en-US" smtClean="0"/>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53B81E4-7CFB-4952-9FEB-7563631F85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53B81E4-7CFB-4952-9FEB-7563631F855A}"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09F4E15-52D0-45D8-AC3C-B8078312C782}" type="datetimeFigureOut">
              <a:rPr lang="en-US" smtClean="0"/>
              <a:t>10/9/2014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53B81E4-7CFB-4952-9FEB-7563631F855A}"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09F4E15-52D0-45D8-AC3C-B8078312C782}" type="datetimeFigureOut">
              <a:rPr lang="en-US" smtClean="0"/>
              <a:t>10/9/2014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9F4E15-52D0-45D8-AC3C-B8078312C782}" type="datetimeFigureOut">
              <a:rPr lang="en-US" smtClean="0"/>
              <a:t>10/9/2014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53B81E4-7CFB-4952-9FEB-7563631F855A}"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latin typeface="Book Antiqua" panose="02040602050305030304" pitchFamily="18" charset="0"/>
              </a:rPr>
              <a:t>Frequently asked questions </a:t>
            </a:r>
          </a:p>
          <a:p>
            <a:r>
              <a:rPr lang="en-US" sz="2400" dirty="0" smtClean="0">
                <a:latin typeface="Book Antiqua" panose="02040602050305030304" pitchFamily="18" charset="0"/>
              </a:rPr>
              <a:t>Student’s have about </a:t>
            </a:r>
          </a:p>
          <a:p>
            <a:r>
              <a:rPr lang="en-US" sz="3200" dirty="0" smtClean="0">
                <a:latin typeface="Book Antiqua" panose="02040602050305030304" pitchFamily="18" charset="0"/>
              </a:rPr>
              <a:t>Etudes</a:t>
            </a:r>
          </a:p>
          <a:p>
            <a:r>
              <a:rPr lang="en-US" sz="2400" dirty="0" smtClean="0">
                <a:latin typeface="Book Antiqua" panose="02040602050305030304" pitchFamily="18" charset="0"/>
              </a:rPr>
              <a:t>And their </a:t>
            </a:r>
          </a:p>
          <a:p>
            <a:r>
              <a:rPr lang="en-US" sz="3200" dirty="0" smtClean="0">
                <a:latin typeface="Book Antiqua" panose="02040602050305030304" pitchFamily="18" charset="0"/>
              </a:rPr>
              <a:t>online courses</a:t>
            </a:r>
            <a:endParaRPr lang="en-US" sz="3200" dirty="0">
              <a:latin typeface="Book Antiqua" panose="02040602050305030304" pitchFamily="18" charset="0"/>
            </a:endParaRPr>
          </a:p>
        </p:txBody>
      </p:sp>
      <p:sp>
        <p:nvSpPr>
          <p:cNvPr id="2" name="Title 1"/>
          <p:cNvSpPr>
            <a:spLocks noGrp="1"/>
          </p:cNvSpPr>
          <p:nvPr>
            <p:ph type="title"/>
          </p:nvPr>
        </p:nvSpPr>
        <p:spPr/>
        <p:txBody>
          <a:bodyPr>
            <a:normAutofit fontScale="90000"/>
          </a:bodyPr>
          <a:lstStyle/>
          <a:p>
            <a:r>
              <a:rPr lang="en-US" b="1" i="1" dirty="0" smtClean="0">
                <a:latin typeface="Book Antiqua" panose="02040602050305030304" pitchFamily="18" charset="0"/>
              </a:rPr>
              <a:t>Students want to know….</a:t>
            </a:r>
            <a:br>
              <a:rPr lang="en-US" b="1" i="1" dirty="0" smtClean="0">
                <a:latin typeface="Book Antiqua" panose="02040602050305030304" pitchFamily="18" charset="0"/>
              </a:rPr>
            </a:br>
            <a:r>
              <a:rPr lang="en-US" dirty="0" smtClean="0"/>
              <a:t/>
            </a:r>
            <a:br>
              <a:rPr lang="en-US" dirty="0" smtClean="0"/>
            </a:br>
            <a:endParaRPr lang="en-US" dirty="0"/>
          </a:p>
        </p:txBody>
      </p:sp>
      <p:pic>
        <p:nvPicPr>
          <p:cNvPr id="1026" name="Picture 2" descr="C:\Users\jbrown\AppData\Local\Microsoft\Windows\Temporary Internet Files\Content.IE5\NTY1ZH3M\MC90007871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533400"/>
            <a:ext cx="905282" cy="219575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143000"/>
            <a:ext cx="30956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838200"/>
            <a:ext cx="2133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8485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1828800"/>
            <a:ext cx="6400800" cy="1200329"/>
          </a:xfrm>
          <a:prstGeom prst="rect">
            <a:avLst/>
          </a:prstGeom>
          <a:noFill/>
        </p:spPr>
        <p:txBody>
          <a:bodyPr wrap="square" rtlCol="0">
            <a:spAutoFit/>
          </a:bodyPr>
          <a:lstStyle/>
          <a:p>
            <a:pPr algn="ctr"/>
            <a:r>
              <a:rPr lang="en-US" sz="7200" dirty="0" smtClean="0">
                <a:solidFill>
                  <a:schemeClr val="accent1"/>
                </a:solidFill>
              </a:rPr>
              <a:t>DISCUSSION?</a:t>
            </a:r>
            <a:endParaRPr lang="en-US" sz="7200" dirty="0">
              <a:solidFill>
                <a:schemeClr val="accent1"/>
              </a:solidFill>
            </a:endParaRPr>
          </a:p>
        </p:txBody>
      </p:sp>
      <p:pic>
        <p:nvPicPr>
          <p:cNvPr id="8194" name="Picture 2" descr="C:\Users\jbrown\AppData\Local\Microsoft\Windows\Temporary Internet Files\Content.IE5\22481I3G\MP90031559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352800"/>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66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90800"/>
            <a:ext cx="8610600" cy="4000500"/>
          </a:xfrm>
        </p:spPr>
        <p:txBody>
          <a:bodyPr>
            <a:normAutofit/>
          </a:bodyPr>
          <a:lstStyle/>
          <a:p>
            <a:pPr marL="342900" indent="-342900" algn="l">
              <a:buFont typeface="+mj-lt"/>
              <a:buAutoNum type="arabicParenR"/>
            </a:pPr>
            <a:r>
              <a:rPr lang="en-US" sz="2400" dirty="0" smtClean="0">
                <a:latin typeface="Book Antiqua" panose="02040602050305030304" pitchFamily="18" charset="0"/>
              </a:rPr>
              <a:t>Why can’t I log in yet?</a:t>
            </a:r>
          </a:p>
          <a:p>
            <a:pPr marL="342900" indent="-342900" algn="l">
              <a:buFont typeface="+mj-lt"/>
              <a:buAutoNum type="arabicParenR"/>
            </a:pPr>
            <a:r>
              <a:rPr lang="en-US" sz="2400" dirty="0" smtClean="0">
                <a:latin typeface="Book Antiqua" panose="02040602050305030304" pitchFamily="18" charset="0"/>
              </a:rPr>
              <a:t>How </a:t>
            </a:r>
            <a:r>
              <a:rPr lang="en-US" sz="2400" dirty="0">
                <a:latin typeface="Book Antiqua" panose="02040602050305030304" pitchFamily="18" charset="0"/>
              </a:rPr>
              <a:t>do I log in</a:t>
            </a:r>
            <a:r>
              <a:rPr lang="en-US" sz="2400" dirty="0" smtClean="0">
                <a:latin typeface="Book Antiqua" panose="02040602050305030304" pitchFamily="18" charset="0"/>
              </a:rPr>
              <a:t>? </a:t>
            </a:r>
          </a:p>
          <a:p>
            <a:pPr marL="800100" lvl="1" indent="-342900" algn="l">
              <a:buFont typeface="Wingdings" panose="05000000000000000000" pitchFamily="2" charset="2"/>
              <a:buChar char="ü"/>
            </a:pPr>
            <a:r>
              <a:rPr lang="en-US" sz="2400" dirty="0" smtClean="0">
                <a:latin typeface="Book Antiqua" panose="02040602050305030304" pitchFamily="18" charset="0"/>
              </a:rPr>
              <a:t>Student id/Password?</a:t>
            </a:r>
          </a:p>
          <a:p>
            <a:pPr marL="342900" indent="-342900" algn="l">
              <a:buFont typeface="+mj-lt"/>
              <a:buAutoNum type="arabicParenR"/>
            </a:pPr>
            <a:r>
              <a:rPr lang="en-US" sz="2400" dirty="0" smtClean="0">
                <a:latin typeface="Book Antiqua" panose="02040602050305030304" pitchFamily="18" charset="0"/>
              </a:rPr>
              <a:t>Do I need to purchase books?</a:t>
            </a:r>
          </a:p>
          <a:p>
            <a:pPr marL="342900" indent="-342900" algn="l">
              <a:buFont typeface="+mj-lt"/>
              <a:buAutoNum type="arabicParenR"/>
            </a:pPr>
            <a:r>
              <a:rPr lang="en-US" sz="2400" dirty="0" smtClean="0">
                <a:latin typeface="Book Antiqua" panose="02040602050305030304" pitchFamily="18" charset="0"/>
              </a:rPr>
              <a:t>Why does the class say it’s closed when I try and add it?</a:t>
            </a:r>
          </a:p>
          <a:p>
            <a:pPr marL="1005840" lvl="1" indent="-457200">
              <a:buFont typeface="Wingdings" panose="05000000000000000000" pitchFamily="2" charset="2"/>
              <a:buChar char="Ø"/>
            </a:pPr>
            <a:r>
              <a:rPr lang="en-US" sz="2600" dirty="0">
                <a:latin typeface="Book Antiqua" panose="02040602050305030304" pitchFamily="18" charset="0"/>
              </a:rPr>
              <a:t>no limit for online courses, right</a:t>
            </a:r>
            <a:r>
              <a:rPr lang="en-US" sz="2600" dirty="0" smtClean="0">
                <a:latin typeface="Book Antiqua" panose="02040602050305030304" pitchFamily="18" charset="0"/>
              </a:rPr>
              <a:t>?</a:t>
            </a:r>
          </a:p>
          <a:p>
            <a:pPr marL="342900" indent="-342900" algn="l">
              <a:buFont typeface="+mj-lt"/>
              <a:buAutoNum type="arabicParenR"/>
            </a:pPr>
            <a:r>
              <a:rPr lang="en-US" sz="2400" dirty="0" smtClean="0">
                <a:latin typeface="Book Antiqua" panose="02040602050305030304" pitchFamily="18" charset="0"/>
              </a:rPr>
              <a:t>Does it cost more for an online class?</a:t>
            </a:r>
          </a:p>
          <a:p>
            <a:pPr marL="342900" indent="-342900" algn="l">
              <a:buFont typeface="+mj-lt"/>
              <a:buAutoNum type="arabicParenR"/>
            </a:pPr>
            <a:endParaRPr lang="en-US" sz="2400" dirty="0" smtClean="0">
              <a:latin typeface="Book Antiqua" panose="02040602050305030304" pitchFamily="18" charset="0"/>
            </a:endParaRPr>
          </a:p>
          <a:p>
            <a:pPr algn="l"/>
            <a:endParaRPr lang="en-US" sz="2400" dirty="0" smtClean="0">
              <a:latin typeface="Book Antiqua" panose="02040602050305030304" pitchFamily="18" charset="0"/>
            </a:endParaRPr>
          </a:p>
          <a:p>
            <a:pPr algn="l"/>
            <a:endParaRPr lang="en-US" sz="2400" dirty="0" smtClean="0">
              <a:latin typeface="Book Antiqua" panose="02040602050305030304" pitchFamily="18" charset="0"/>
            </a:endParaRPr>
          </a:p>
          <a:p>
            <a:pPr algn="l"/>
            <a:endParaRPr lang="en-US" dirty="0" smtClean="0">
              <a:latin typeface="Book Antiqua" panose="02040602050305030304" pitchFamily="18" charset="0"/>
            </a:endParaRPr>
          </a:p>
          <a:p>
            <a:pPr marL="342900" indent="-342900" algn="l">
              <a:buFont typeface="+mj-lt"/>
              <a:buAutoNum type="arabicParenR"/>
            </a:pPr>
            <a:endParaRPr lang="en-US" dirty="0" smtClean="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latin typeface="Book Antiqua" panose="02040602050305030304" pitchFamily="18" charset="0"/>
              </a:rPr>
              <a:t>TOP FIVE QUESTIONS!</a:t>
            </a:r>
            <a:r>
              <a:rPr lang="en-US" dirty="0" smtClean="0"/>
              <a:t/>
            </a:r>
            <a:br>
              <a:rPr lang="en-US" dirty="0" smtClean="0"/>
            </a:br>
            <a:endParaRPr lang="en-US" dirty="0"/>
          </a:p>
        </p:txBody>
      </p:sp>
      <p:pic>
        <p:nvPicPr>
          <p:cNvPr id="2052" name="Picture 4" descr="C:\Users\jbrown\AppData\Local\Microsoft\Windows\Temporary Internet Files\Content.IE5\NJZ9BQ41\MP90042781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1676400"/>
            <a:ext cx="2766252"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059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14600"/>
            <a:ext cx="8686800" cy="4495800"/>
          </a:xfrm>
        </p:spPr>
        <p:txBody>
          <a:bodyPr>
            <a:normAutofit/>
          </a:bodyPr>
          <a:lstStyle/>
          <a:p>
            <a:pPr marL="285750" indent="-285750" algn="l">
              <a:lnSpc>
                <a:spcPct val="150000"/>
              </a:lnSpc>
              <a:buFont typeface="Wingdings" panose="05000000000000000000" pitchFamily="2" charset="2"/>
              <a:buChar char="Ø"/>
            </a:pPr>
            <a:r>
              <a:rPr lang="en-US" sz="2000" dirty="0">
                <a:latin typeface="Book Antiqua" panose="02040602050305030304" pitchFamily="18" charset="0"/>
              </a:rPr>
              <a:t>Will the instructor send me an email when class begins</a:t>
            </a:r>
            <a:r>
              <a:rPr lang="en-US" sz="2000" dirty="0" smtClean="0">
                <a:latin typeface="Book Antiqua" panose="02040602050305030304" pitchFamily="18" charset="0"/>
              </a:rPr>
              <a:t>?</a:t>
            </a:r>
          </a:p>
          <a:p>
            <a:pPr marL="285750" indent="-285750" algn="l">
              <a:lnSpc>
                <a:spcPct val="150000"/>
              </a:lnSpc>
              <a:buFont typeface="Wingdings" panose="05000000000000000000" pitchFamily="2" charset="2"/>
              <a:buChar char="Ø"/>
            </a:pPr>
            <a:r>
              <a:rPr lang="en-US" sz="2000" dirty="0" smtClean="0">
                <a:latin typeface="Book Antiqua" panose="02040602050305030304" pitchFamily="18" charset="0"/>
              </a:rPr>
              <a:t>Do </a:t>
            </a:r>
            <a:r>
              <a:rPr lang="en-US" sz="2000" dirty="0">
                <a:latin typeface="Book Antiqua" panose="02040602050305030304" pitchFamily="18" charset="0"/>
              </a:rPr>
              <a:t>I ever have to come to campus</a:t>
            </a:r>
            <a:r>
              <a:rPr lang="en-US" sz="2000" dirty="0" smtClean="0">
                <a:latin typeface="Book Antiqua" panose="02040602050305030304" pitchFamily="18" charset="0"/>
              </a:rPr>
              <a:t>? </a:t>
            </a:r>
          </a:p>
          <a:p>
            <a:pPr marL="285750" indent="-285750" algn="l">
              <a:lnSpc>
                <a:spcPct val="150000"/>
              </a:lnSpc>
              <a:buFont typeface="Wingdings" panose="05000000000000000000" pitchFamily="2" charset="2"/>
              <a:buChar char="Ø"/>
            </a:pPr>
            <a:r>
              <a:rPr lang="en-US" sz="2000" dirty="0">
                <a:latin typeface="Book Antiqua" panose="02040602050305030304" pitchFamily="18" charset="0"/>
              </a:rPr>
              <a:t>How do I take my tests</a:t>
            </a:r>
            <a:r>
              <a:rPr lang="en-US" sz="2000" dirty="0" smtClean="0">
                <a:latin typeface="Book Antiqua" panose="02040602050305030304" pitchFamily="18" charset="0"/>
              </a:rPr>
              <a:t>?</a:t>
            </a:r>
            <a:endParaRPr lang="en-US" sz="2000" dirty="0">
              <a:latin typeface="Book Antiqua" panose="02040602050305030304" pitchFamily="18" charset="0"/>
            </a:endParaRPr>
          </a:p>
          <a:p>
            <a:pPr marL="285750" indent="-285750" algn="l">
              <a:lnSpc>
                <a:spcPct val="150000"/>
              </a:lnSpc>
              <a:buFont typeface="Wingdings" panose="05000000000000000000" pitchFamily="2" charset="2"/>
              <a:buChar char="Ø"/>
            </a:pPr>
            <a:r>
              <a:rPr lang="en-US" sz="2000" dirty="0" smtClean="0">
                <a:latin typeface="Book Antiqua" panose="02040602050305030304" pitchFamily="18" charset="0"/>
              </a:rPr>
              <a:t>do I need a proctor? Who? How do I submit the form?</a:t>
            </a:r>
          </a:p>
          <a:p>
            <a:pPr marL="285750" indent="-285750" algn="l">
              <a:lnSpc>
                <a:spcPct val="150000"/>
              </a:lnSpc>
              <a:buFont typeface="Wingdings" panose="05000000000000000000" pitchFamily="2" charset="2"/>
              <a:buChar char="Ø"/>
            </a:pPr>
            <a:r>
              <a:rPr lang="en-US" sz="2000" dirty="0" smtClean="0">
                <a:latin typeface="Book Antiqua" panose="02040602050305030304" pitchFamily="18" charset="0"/>
              </a:rPr>
              <a:t>I can’t log in anymore, but I’m still enrolled.</a:t>
            </a:r>
          </a:p>
          <a:p>
            <a:pPr marL="742950" lvl="1" indent="-285750" algn="l">
              <a:lnSpc>
                <a:spcPct val="150000"/>
              </a:lnSpc>
              <a:buFont typeface="Wingdings" panose="05000000000000000000" pitchFamily="2" charset="2"/>
              <a:buChar char="Ø"/>
            </a:pPr>
            <a:endParaRPr lang="en-US" dirty="0" smtClean="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a:p>
            <a:pPr marL="285750" indent="-285750" algn="l">
              <a:buFont typeface="Wingdings" panose="05000000000000000000" pitchFamily="2" charset="2"/>
              <a:buChar char="Ø"/>
            </a:pPr>
            <a:endParaRPr lang="en-US" dirty="0" smtClean="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p:txBody>
      </p:sp>
      <p:sp>
        <p:nvSpPr>
          <p:cNvPr id="3" name="Title 2"/>
          <p:cNvSpPr>
            <a:spLocks noGrp="1"/>
          </p:cNvSpPr>
          <p:nvPr>
            <p:ph type="title"/>
          </p:nvPr>
        </p:nvSpPr>
        <p:spPr/>
        <p:txBody>
          <a:bodyPr>
            <a:normAutofit fontScale="90000"/>
          </a:bodyPr>
          <a:lstStyle/>
          <a:p>
            <a:r>
              <a:rPr lang="en-US" dirty="0" smtClean="0">
                <a:latin typeface="Book Antiqua" panose="02040602050305030304" pitchFamily="18" charset="0"/>
              </a:rPr>
              <a:t>Other Common Questions</a:t>
            </a:r>
            <a:br>
              <a:rPr lang="en-US" dirty="0" smtClean="0">
                <a:latin typeface="Book Antiqua" panose="02040602050305030304" pitchFamily="18" charset="0"/>
              </a:rPr>
            </a:br>
            <a:r>
              <a:rPr lang="en-US" dirty="0" smtClean="0"/>
              <a:t/>
            </a:r>
            <a:br>
              <a:rPr lang="en-US" dirty="0" smtClean="0"/>
            </a:br>
            <a:endParaRPr lang="en-US" dirty="0"/>
          </a:p>
        </p:txBody>
      </p:sp>
      <p:pic>
        <p:nvPicPr>
          <p:cNvPr id="3077" name="Picture 5" descr="C:\Users\jbrown\AppData\Local\Microsoft\Windows\Temporary Internet Files\Content.IE5\NTY1ZH3M\MP90042259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961591"/>
            <a:ext cx="2559113" cy="170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46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514600"/>
            <a:ext cx="8534400" cy="3733800"/>
          </a:xfrm>
        </p:spPr>
        <p:txBody>
          <a:bodyPr/>
          <a:lstStyle/>
          <a:p>
            <a:pPr marL="342900" indent="-342900" algn="l">
              <a:lnSpc>
                <a:spcPct val="150000"/>
              </a:lnSpc>
              <a:buFont typeface="Wingdings" panose="05000000000000000000" pitchFamily="2" charset="2"/>
              <a:buChar char="Ø"/>
            </a:pPr>
            <a:r>
              <a:rPr lang="en-US" sz="2000" dirty="0"/>
              <a:t>What if my spouse and I share an email address?</a:t>
            </a:r>
          </a:p>
          <a:p>
            <a:pPr marL="342900" indent="-342900" algn="l">
              <a:lnSpc>
                <a:spcPct val="150000"/>
              </a:lnSpc>
              <a:buFont typeface="Wingdings" panose="05000000000000000000" pitchFamily="2" charset="2"/>
              <a:buChar char="Ø"/>
            </a:pPr>
            <a:r>
              <a:rPr lang="en-US" sz="2000" dirty="0"/>
              <a:t>Will I get dropped if I don’t log in the first day?</a:t>
            </a:r>
          </a:p>
          <a:p>
            <a:pPr marL="342900" indent="-342900" algn="l">
              <a:lnSpc>
                <a:spcPct val="150000"/>
              </a:lnSpc>
              <a:buFont typeface="Wingdings" panose="05000000000000000000" pitchFamily="2" charset="2"/>
              <a:buChar char="Ø"/>
            </a:pPr>
            <a:r>
              <a:rPr lang="en-US" sz="2000" dirty="0"/>
              <a:t>How do I reset my password?</a:t>
            </a:r>
          </a:p>
          <a:p>
            <a:pPr marL="342900" indent="-342900" algn="l">
              <a:lnSpc>
                <a:spcPct val="150000"/>
              </a:lnSpc>
              <a:buFont typeface="Wingdings" panose="05000000000000000000" pitchFamily="2" charset="2"/>
              <a:buChar char="Ø"/>
            </a:pPr>
            <a:r>
              <a:rPr lang="en-US" sz="2000" dirty="0"/>
              <a:t>What if I cannot reset my password?</a:t>
            </a:r>
          </a:p>
          <a:p>
            <a:pPr marL="342900" indent="-342900" algn="l">
              <a:lnSpc>
                <a:spcPct val="150000"/>
              </a:lnSpc>
              <a:buFont typeface="Wingdings" panose="05000000000000000000" pitchFamily="2" charset="2"/>
              <a:buChar char="Ø"/>
            </a:pPr>
            <a:r>
              <a:rPr lang="en-US" sz="2000" dirty="0" smtClean="0"/>
              <a:t>How </a:t>
            </a:r>
            <a:r>
              <a:rPr lang="en-US" sz="2000" dirty="0"/>
              <a:t>do I set up my system requirements?</a:t>
            </a:r>
          </a:p>
          <a:p>
            <a:pPr algn="l"/>
            <a:endParaRPr lang="en-US" dirty="0"/>
          </a:p>
        </p:txBody>
      </p:sp>
      <p:sp>
        <p:nvSpPr>
          <p:cNvPr id="3" name="Title 2"/>
          <p:cNvSpPr>
            <a:spLocks noGrp="1"/>
          </p:cNvSpPr>
          <p:nvPr>
            <p:ph type="title"/>
          </p:nvPr>
        </p:nvSpPr>
        <p:spPr/>
        <p:txBody>
          <a:bodyPr/>
          <a:lstStyle/>
          <a:p>
            <a:r>
              <a:rPr lang="en-US" dirty="0" smtClean="0"/>
              <a:t>Other Common Questions</a:t>
            </a:r>
            <a:br>
              <a:rPr lang="en-US" dirty="0" smtClean="0"/>
            </a:br>
            <a:endParaRPr lang="en-US" dirty="0"/>
          </a:p>
        </p:txBody>
      </p:sp>
    </p:spTree>
    <p:extLst>
      <p:ext uri="{BB962C8B-B14F-4D97-AF65-F5344CB8AC3E}">
        <p14:creationId xmlns:p14="http://schemas.microsoft.com/office/powerpoint/2010/main" val="378608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362200"/>
            <a:ext cx="8610600" cy="4572000"/>
          </a:xfrm>
        </p:spPr>
        <p:txBody>
          <a:bodyPr>
            <a:normAutofit/>
          </a:bodyPr>
          <a:lstStyle/>
          <a:p>
            <a:pPr algn="l">
              <a:lnSpc>
                <a:spcPct val="170000"/>
              </a:lnSpc>
            </a:pPr>
            <a:r>
              <a:rPr lang="en-US" dirty="0" smtClean="0">
                <a:latin typeface="Book Antiqua" panose="02040602050305030304" pitchFamily="18" charset="0"/>
              </a:rPr>
              <a:t>Students:</a:t>
            </a:r>
          </a:p>
          <a:p>
            <a:pPr lvl="0" algn="l">
              <a:lnSpc>
                <a:spcPct val="170000"/>
              </a:lnSpc>
              <a:buClr>
                <a:srgbClr val="0F6FC6"/>
              </a:buClr>
            </a:pPr>
            <a:r>
              <a:rPr lang="en-US" dirty="0" smtClean="0">
                <a:solidFill>
                  <a:srgbClr val="04617B"/>
                </a:solidFill>
                <a:latin typeface="Book Antiqua" panose="02040602050305030304" pitchFamily="18" charset="0"/>
              </a:rPr>
              <a:t>My Class is not </a:t>
            </a:r>
            <a:r>
              <a:rPr lang="en-US" dirty="0">
                <a:solidFill>
                  <a:srgbClr val="04617B"/>
                </a:solidFill>
                <a:latin typeface="Book Antiqua" panose="02040602050305030304" pitchFamily="18" charset="0"/>
              </a:rPr>
              <a:t>showing on </a:t>
            </a:r>
            <a:r>
              <a:rPr lang="en-US" dirty="0" smtClean="0">
                <a:solidFill>
                  <a:srgbClr val="04617B"/>
                </a:solidFill>
                <a:latin typeface="Book Antiqua" panose="02040602050305030304" pitchFamily="18" charset="0"/>
              </a:rPr>
              <a:t>etudes. </a:t>
            </a:r>
          </a:p>
          <a:p>
            <a:pPr algn="l">
              <a:lnSpc>
                <a:spcPct val="170000"/>
              </a:lnSpc>
            </a:pPr>
            <a:r>
              <a:rPr lang="en-US" dirty="0" smtClean="0">
                <a:latin typeface="Book Antiqua" panose="02040602050305030304" pitchFamily="18" charset="0"/>
              </a:rPr>
              <a:t>Why are my Class tabs from prior semesters still showing? (preferences; to hide </a:t>
            </a:r>
            <a:r>
              <a:rPr lang="en-US" dirty="0">
                <a:latin typeface="Book Antiqua" panose="02040602050305030304" pitchFamily="18" charset="0"/>
              </a:rPr>
              <a:t>old tabs - may be hiding current </a:t>
            </a:r>
            <a:r>
              <a:rPr lang="en-US" dirty="0" smtClean="0">
                <a:latin typeface="Book Antiqua" panose="02040602050305030304" pitchFamily="18" charset="0"/>
              </a:rPr>
              <a:t>classes)</a:t>
            </a:r>
          </a:p>
          <a:p>
            <a:pPr algn="l">
              <a:lnSpc>
                <a:spcPct val="170000"/>
              </a:lnSpc>
            </a:pPr>
            <a:r>
              <a:rPr lang="en-US" dirty="0" smtClean="0">
                <a:latin typeface="Book Antiqua" panose="02040602050305030304" pitchFamily="18" charset="0"/>
              </a:rPr>
              <a:t>How do I post in the discussion area?</a:t>
            </a:r>
          </a:p>
          <a:p>
            <a:pPr algn="l">
              <a:lnSpc>
                <a:spcPct val="170000"/>
              </a:lnSpc>
            </a:pPr>
            <a:r>
              <a:rPr lang="en-US" dirty="0" smtClean="0">
                <a:latin typeface="Book Antiqua" panose="02040602050305030304" pitchFamily="18" charset="0"/>
              </a:rPr>
              <a:t>I opened my test and I’m not ready to take it! </a:t>
            </a:r>
          </a:p>
          <a:p>
            <a:pPr algn="l">
              <a:lnSpc>
                <a:spcPct val="170000"/>
              </a:lnSpc>
            </a:pPr>
            <a:r>
              <a:rPr lang="en-US" dirty="0" smtClean="0">
                <a:latin typeface="Book Antiqua" panose="02040602050305030304" pitchFamily="18" charset="0"/>
              </a:rPr>
              <a:t>I submitted my assignment but I didn’t mean too.</a:t>
            </a:r>
          </a:p>
          <a:p>
            <a:pPr algn="l">
              <a:lnSpc>
                <a:spcPct val="170000"/>
              </a:lnSpc>
            </a:pPr>
            <a:r>
              <a:rPr lang="en-US" dirty="0" smtClean="0">
                <a:latin typeface="Book Antiqua" panose="02040602050305030304" pitchFamily="18" charset="0"/>
              </a:rPr>
              <a:t>My computer or the program shutdown.</a:t>
            </a:r>
            <a:endParaRPr lang="en-US" dirty="0">
              <a:latin typeface="Book Antiqua" panose="02040602050305030304" pitchFamily="18" charset="0"/>
            </a:endParaRPr>
          </a:p>
          <a:p>
            <a:pPr algn="l">
              <a:lnSpc>
                <a:spcPct val="170000"/>
              </a:lnSpc>
            </a:pPr>
            <a:endParaRPr lang="en-US" dirty="0">
              <a:latin typeface="Book Antiqua" panose="02040602050305030304" pitchFamily="18" charset="0"/>
            </a:endParaRPr>
          </a:p>
          <a:p>
            <a:pPr marL="285750" indent="-285750" algn="l">
              <a:buFont typeface="Wingdings" panose="05000000000000000000" pitchFamily="2" charset="2"/>
              <a:buChar char="Ø"/>
            </a:pPr>
            <a:endParaRPr lang="en-US" dirty="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t>Common Concerns</a:t>
            </a:r>
            <a:br>
              <a:rPr lang="en-US" dirty="0" smtClean="0"/>
            </a:br>
            <a:endParaRPr lang="en-US" dirty="0"/>
          </a:p>
        </p:txBody>
      </p:sp>
      <p:pic>
        <p:nvPicPr>
          <p:cNvPr id="6146" name="Picture 2" descr="C:\Users\jbrown\AppData\Local\Microsoft\Windows\Temporary Internet Files\Content.IE5\D1F8ZMNX\MP90044868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304800"/>
            <a:ext cx="15240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4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2514600"/>
            <a:ext cx="8610600" cy="3810000"/>
          </a:xfrm>
        </p:spPr>
        <p:txBody>
          <a:bodyPr>
            <a:normAutofit/>
          </a:bodyPr>
          <a:lstStyle/>
          <a:p>
            <a:pPr lvl="0" algn="l">
              <a:lnSpc>
                <a:spcPct val="170000"/>
              </a:lnSpc>
              <a:buClr>
                <a:srgbClr val="6076B4"/>
              </a:buClr>
            </a:pPr>
            <a:r>
              <a:rPr lang="en-US" dirty="0">
                <a:solidFill>
                  <a:srgbClr val="2F5897"/>
                </a:solidFill>
                <a:latin typeface="Book Antiqua" panose="02040602050305030304" pitchFamily="18" charset="0"/>
              </a:rPr>
              <a:t>Counselors:</a:t>
            </a: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Lack of computer skills or a computer</a:t>
            </a: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Read, read, read</a:t>
            </a:r>
            <a:r>
              <a:rPr lang="en-US" dirty="0" smtClean="0">
                <a:solidFill>
                  <a:srgbClr val="2F5897"/>
                </a:solidFill>
                <a:latin typeface="Book Antiqua" panose="02040602050305030304" pitchFamily="18" charset="0"/>
              </a:rPr>
              <a:t>!!!!!!</a:t>
            </a:r>
          </a:p>
          <a:p>
            <a:pPr marL="285750" lvl="0" indent="-285750" algn="l">
              <a:lnSpc>
                <a:spcPct val="170000"/>
              </a:lnSpc>
              <a:buClr>
                <a:srgbClr val="6076B4"/>
              </a:buClr>
              <a:buFont typeface="Wingdings" panose="05000000000000000000" pitchFamily="2" charset="2"/>
              <a:buChar char="Ø"/>
            </a:pPr>
            <a:r>
              <a:rPr lang="en-US" dirty="0" smtClean="0">
                <a:solidFill>
                  <a:srgbClr val="2F5897"/>
                </a:solidFill>
                <a:latin typeface="Book Antiqua" panose="02040602050305030304" pitchFamily="18" charset="0"/>
              </a:rPr>
              <a:t>Don’t procrastinate!</a:t>
            </a:r>
            <a:endParaRPr lang="en-US" dirty="0">
              <a:solidFill>
                <a:srgbClr val="2F5897"/>
              </a:solidFill>
              <a:latin typeface="Book Antiqua" panose="02040602050305030304" pitchFamily="18" charset="0"/>
            </a:endParaRP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Have a back up plan!</a:t>
            </a:r>
          </a:p>
          <a:p>
            <a:pPr marL="285750" lvl="0" indent="-285750" algn="l">
              <a:lnSpc>
                <a:spcPct val="170000"/>
              </a:lnSpc>
              <a:buClr>
                <a:srgbClr val="6076B4"/>
              </a:buClr>
              <a:buFont typeface="Wingdings" panose="05000000000000000000" pitchFamily="2" charset="2"/>
              <a:buChar char="Ø"/>
            </a:pPr>
            <a:r>
              <a:rPr lang="en-US" dirty="0" smtClean="0">
                <a:solidFill>
                  <a:srgbClr val="2F5897"/>
                </a:solidFill>
                <a:latin typeface="Book Antiqua" panose="02040602050305030304" pitchFamily="18" charset="0"/>
              </a:rPr>
              <a:t>My Math lab or other out of etudes program</a:t>
            </a:r>
            <a:endParaRPr lang="en-US" dirty="0">
              <a:solidFill>
                <a:srgbClr val="2F5897"/>
              </a:solidFill>
              <a:latin typeface="Book Antiqua" panose="02040602050305030304" pitchFamily="18" charset="0"/>
            </a:endParaRPr>
          </a:p>
          <a:p>
            <a:pPr marL="285750" lvl="0" indent="-285750" algn="l">
              <a:lnSpc>
                <a:spcPct val="170000"/>
              </a:lnSpc>
              <a:buClr>
                <a:srgbClr val="6076B4"/>
              </a:buClr>
              <a:buFont typeface="Wingdings" panose="05000000000000000000" pitchFamily="2" charset="2"/>
              <a:buChar char="Ø"/>
            </a:pPr>
            <a:r>
              <a:rPr lang="en-US" dirty="0">
                <a:solidFill>
                  <a:srgbClr val="2F5897"/>
                </a:solidFill>
                <a:latin typeface="Book Antiqua" panose="02040602050305030304" pitchFamily="18" charset="0"/>
              </a:rPr>
              <a:t>Students trying to log into etudes for a </a:t>
            </a:r>
            <a:r>
              <a:rPr lang="en-US" dirty="0" err="1">
                <a:solidFill>
                  <a:srgbClr val="2F5897"/>
                </a:solidFill>
                <a:latin typeface="Book Antiqua" panose="02040602050305030304" pitchFamily="18" charset="0"/>
              </a:rPr>
              <a:t>moodle</a:t>
            </a:r>
            <a:r>
              <a:rPr lang="en-US" dirty="0">
                <a:solidFill>
                  <a:srgbClr val="2F5897"/>
                </a:solidFill>
                <a:latin typeface="Book Antiqua" panose="02040602050305030304" pitchFamily="18" charset="0"/>
              </a:rPr>
              <a:t> managed </a:t>
            </a:r>
            <a:r>
              <a:rPr lang="en-US" dirty="0" smtClean="0">
                <a:solidFill>
                  <a:srgbClr val="2F5897"/>
                </a:solidFill>
                <a:latin typeface="Book Antiqua" panose="02040602050305030304" pitchFamily="18" charset="0"/>
              </a:rPr>
              <a:t>course</a:t>
            </a:r>
          </a:p>
          <a:p>
            <a:pPr marL="285750" lvl="0" indent="-285750" algn="l">
              <a:lnSpc>
                <a:spcPct val="170000"/>
              </a:lnSpc>
              <a:buClr>
                <a:srgbClr val="6076B4"/>
              </a:buClr>
              <a:buFont typeface="Wingdings" panose="05000000000000000000" pitchFamily="2" charset="2"/>
              <a:buChar char="Ø"/>
            </a:pPr>
            <a:endParaRPr lang="en-US" dirty="0">
              <a:solidFill>
                <a:srgbClr val="2F5897"/>
              </a:solidFill>
              <a:latin typeface="Book Antiqua" panose="02040602050305030304" pitchFamily="18" charset="0"/>
            </a:endParaRPr>
          </a:p>
          <a:p>
            <a:endParaRPr lang="en-US" dirty="0"/>
          </a:p>
        </p:txBody>
      </p:sp>
      <p:sp>
        <p:nvSpPr>
          <p:cNvPr id="3" name="Title 2"/>
          <p:cNvSpPr>
            <a:spLocks noGrp="1"/>
          </p:cNvSpPr>
          <p:nvPr>
            <p:ph type="title"/>
          </p:nvPr>
        </p:nvSpPr>
        <p:spPr/>
        <p:txBody>
          <a:bodyPr/>
          <a:lstStyle/>
          <a:p>
            <a:r>
              <a:rPr lang="en-US" dirty="0" smtClean="0"/>
              <a:t>Common Concerns</a:t>
            </a:r>
            <a:br>
              <a:rPr lang="en-US" dirty="0" smtClean="0"/>
            </a:br>
            <a:endParaRPr lang="en-US" dirty="0"/>
          </a:p>
        </p:txBody>
      </p:sp>
    </p:spTree>
    <p:extLst>
      <p:ext uri="{BB962C8B-B14F-4D97-AF65-F5344CB8AC3E}">
        <p14:creationId xmlns:p14="http://schemas.microsoft.com/office/powerpoint/2010/main" val="120729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28600" y="2514600"/>
            <a:ext cx="8763000" cy="4114800"/>
          </a:xfrm>
          <a:ln>
            <a:solidFill>
              <a:schemeClr val="accent1"/>
            </a:solidFill>
          </a:ln>
        </p:spPr>
        <p:txBody>
          <a:bodyPr>
            <a:normAutofit fontScale="92500" lnSpcReduction="10000"/>
          </a:bodyPr>
          <a:lstStyle/>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Class tabs &amp; Side bar links</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Announcements (set up to email newly posted)</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Assignments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Copy and Paste </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Assignments, tests, and surveys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Taking Tests</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Timed! How many attempts are allowed!</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Private message center</a:t>
            </a:r>
          </a:p>
          <a:p>
            <a:pPr marL="742950" lvl="1" indent="-285750" algn="l">
              <a:lnSpc>
                <a:spcPct val="150000"/>
              </a:lnSpc>
              <a:buFont typeface="Wingdings" panose="05000000000000000000" pitchFamily="2" charset="2"/>
              <a:buChar char="Ø"/>
            </a:pPr>
            <a:r>
              <a:rPr lang="en-US" sz="1700" dirty="0" smtClean="0">
                <a:latin typeface="Book Antiqua" panose="02040602050305030304" pitchFamily="18" charset="0"/>
              </a:rPr>
              <a:t>Email/Avatar</a:t>
            </a:r>
          </a:p>
          <a:p>
            <a:pPr marL="285750" indent="-285750" algn="l">
              <a:lnSpc>
                <a:spcPct val="150000"/>
              </a:lnSpc>
              <a:buFont typeface="Wingdings" panose="05000000000000000000" pitchFamily="2" charset="2"/>
              <a:buChar char="Ø"/>
            </a:pPr>
            <a:r>
              <a:rPr lang="en-US" sz="1700" dirty="0" smtClean="0">
                <a:latin typeface="Book Antiqua" panose="02040602050305030304" pitchFamily="18" charset="0"/>
              </a:rPr>
              <a:t>Discussion area</a:t>
            </a:r>
          </a:p>
          <a:p>
            <a:pPr marL="285750" indent="-285750" algn="l">
              <a:buFont typeface="Wingdings" panose="05000000000000000000" pitchFamily="2" charset="2"/>
              <a:buChar char="Ø"/>
            </a:pPr>
            <a:endParaRPr lang="en-US" dirty="0" smtClean="0">
              <a:latin typeface="Book Antiqua" panose="02040602050305030304" pitchFamily="18" charset="0"/>
            </a:endParaRPr>
          </a:p>
        </p:txBody>
      </p:sp>
      <p:sp>
        <p:nvSpPr>
          <p:cNvPr id="3" name="Title 2"/>
          <p:cNvSpPr>
            <a:spLocks noGrp="1"/>
          </p:cNvSpPr>
          <p:nvPr>
            <p:ph type="title"/>
          </p:nvPr>
        </p:nvSpPr>
        <p:spPr/>
        <p:txBody>
          <a:bodyPr>
            <a:normAutofit/>
          </a:bodyPr>
          <a:lstStyle/>
          <a:p>
            <a:r>
              <a:rPr lang="en-US" dirty="0" smtClean="0"/>
              <a:t>Common Asked Navigation </a:t>
            </a:r>
            <a:br>
              <a:rPr lang="en-US" dirty="0" smtClean="0"/>
            </a:br>
            <a:endParaRPr lang="en-US" dirty="0"/>
          </a:p>
        </p:txBody>
      </p:sp>
      <p:pic>
        <p:nvPicPr>
          <p:cNvPr id="5123" name="Picture 3" descr="C:\Users\jbrown\AppData\Local\Microsoft\Windows\Temporary Internet Files\Content.IE5\NJZ9BQ41\MP90032119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7632" y="3581400"/>
            <a:ext cx="1685036"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51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Distance Learning Link</a:t>
            </a:r>
            <a:endParaRPr lang="en-US" dirty="0">
              <a:solidFill>
                <a:schemeClr val="accent1"/>
              </a:solidFill>
            </a:endParaRPr>
          </a:p>
        </p:txBody>
      </p:sp>
      <p:sp>
        <p:nvSpPr>
          <p:cNvPr id="3" name="Content Placeholder 2"/>
          <p:cNvSpPr>
            <a:spLocks noGrp="1"/>
          </p:cNvSpPr>
          <p:nvPr>
            <p:ph sz="quarter" idx="1"/>
          </p:nvPr>
        </p:nvSpPr>
        <p:spPr>
          <a:xfrm>
            <a:off x="301752" y="1295400"/>
            <a:ext cx="8537448" cy="4803648"/>
          </a:xfrm>
        </p:spPr>
        <p:txBody>
          <a:bodyPr>
            <a:noAutofit/>
          </a:bodyPr>
          <a:lstStyle/>
          <a:p>
            <a:r>
              <a:rPr lang="en-US" sz="1400" dirty="0"/>
              <a:t>How to Begin Distance Learning </a:t>
            </a:r>
            <a:r>
              <a:rPr lang="en-US" sz="1400" dirty="0" smtClean="0"/>
              <a:t>Classes 		(There is a printable form)</a:t>
            </a:r>
            <a:endParaRPr lang="en-US" sz="1400" dirty="0"/>
          </a:p>
          <a:p>
            <a:r>
              <a:rPr lang="en-US" sz="1400" dirty="0"/>
              <a:t>Welcome to Taft College's Distance Learning Program. Follow the directions below to begin your distance learning classes. If you have any questions, please feel free to contact the Distance Learning Help Desk.</a:t>
            </a:r>
          </a:p>
          <a:p>
            <a:pPr marL="0" indent="0">
              <a:buNone/>
            </a:pPr>
            <a:endParaRPr lang="en-US" sz="1400" dirty="0"/>
          </a:p>
          <a:p>
            <a:r>
              <a:rPr lang="en-US" sz="1400" dirty="0"/>
              <a:t>* You will need to begin classes promptly. NO ONE WILL CONTACT YOU!</a:t>
            </a:r>
          </a:p>
          <a:p>
            <a:r>
              <a:rPr lang="en-US" sz="1400" dirty="0"/>
              <a:t>* Students who do not check in during the first few days of class are often dropped. This will not relieve you of your financial responsibility.</a:t>
            </a:r>
          </a:p>
          <a:p>
            <a:r>
              <a:rPr lang="en-US" sz="1400" dirty="0"/>
              <a:t>* If you do not wish to stay in the class AND you want a refund, you will need to drop the class within the allowed timeline.</a:t>
            </a:r>
          </a:p>
          <a:p>
            <a:r>
              <a:rPr lang="en-US" sz="1400" dirty="0"/>
              <a:t>* Any questions, contact your instructor or the Distance Learning Help Desk.</a:t>
            </a:r>
          </a:p>
          <a:p>
            <a:r>
              <a:rPr lang="en-US" sz="1400" dirty="0"/>
              <a:t>* You will not be able to log in to your class until classes begin.</a:t>
            </a:r>
          </a:p>
          <a:p>
            <a:pPr marL="0" indent="0">
              <a:buNone/>
            </a:pPr>
            <a:endParaRPr lang="en-US" sz="1400" dirty="0"/>
          </a:p>
          <a:p>
            <a:r>
              <a:rPr lang="en-US" sz="1400" dirty="0"/>
              <a:t>STEP 1:  Click on Academics</a:t>
            </a:r>
          </a:p>
          <a:p>
            <a:r>
              <a:rPr lang="en-US" sz="1400" dirty="0"/>
              <a:t>STEP 2:  Click on Class Schedule</a:t>
            </a:r>
          </a:p>
          <a:p>
            <a:r>
              <a:rPr lang="en-US" sz="1400" dirty="0"/>
              <a:t>STEP 3:  Under the term you are enrolled in, click on the link titled Distance Learning Course Schedule &amp; Orientation Pages</a:t>
            </a:r>
          </a:p>
          <a:p>
            <a:r>
              <a:rPr lang="en-US" sz="1400" dirty="0"/>
              <a:t>STEP 4:  Scroll to the course you are taking and click on the blue plus sign to view the course orientation page &amp; information</a:t>
            </a:r>
          </a:p>
          <a:p>
            <a:r>
              <a:rPr lang="en-US" sz="1400" dirty="0"/>
              <a:t>STEP 5:  New Students should read the following appropriate information regarding how to get ready for:</a:t>
            </a:r>
          </a:p>
        </p:txBody>
      </p:sp>
      <p:pic>
        <p:nvPicPr>
          <p:cNvPr id="7170" name="Picture 2" descr="C:\Users\jbrown\AppData\Local\Microsoft\Windows\Temporary Internet Files\Content.IE5\I3Q52XDE\MC90043925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37276"/>
            <a:ext cx="9906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jbrown\AppData\Local\Microsoft\Windows\Temporary Internet Files\Content.IE5\D1F8ZMNX\MC90036825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64437"/>
            <a:ext cx="914400" cy="98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094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body" idx="1"/>
          </p:nvPr>
        </p:nvSpPr>
        <p:spPr>
          <a:xfrm>
            <a:off x="209739" y="2362200"/>
            <a:ext cx="8915400" cy="4114800"/>
          </a:xfrm>
        </p:spPr>
        <p:txBody>
          <a:bodyPr>
            <a:normAutofit fontScale="85000" lnSpcReduction="10000"/>
          </a:bodyPr>
          <a:lstStyle/>
          <a:p>
            <a:pPr lvl="0">
              <a:buClr>
                <a:srgbClr val="0F6FC6"/>
              </a:buClr>
            </a:pPr>
            <a:endParaRPr lang="en-US" sz="1700" dirty="0" smtClean="0">
              <a:solidFill>
                <a:srgbClr val="04617B"/>
              </a:solidFill>
              <a:latin typeface="Book Antiqua" panose="02040602050305030304" pitchFamily="18" charset="0"/>
            </a:endParaRPr>
          </a:p>
          <a:p>
            <a:pPr lvl="0">
              <a:lnSpc>
                <a:spcPct val="170000"/>
              </a:lnSpc>
              <a:buClr>
                <a:srgbClr val="0F6FC6"/>
              </a:buClr>
            </a:pPr>
            <a:r>
              <a:rPr lang="en-US" sz="1700" dirty="0">
                <a:solidFill>
                  <a:srgbClr val="04617B"/>
                </a:solidFill>
                <a:latin typeface="Book Antiqua" panose="02040602050305030304" pitchFamily="18" charset="0"/>
              </a:rPr>
              <a:t>For questions about your grades, assignments, due dates, etc., please contact your </a:t>
            </a:r>
            <a:r>
              <a:rPr lang="en-US" sz="1700" dirty="0" smtClean="0">
                <a:solidFill>
                  <a:srgbClr val="04617B"/>
                </a:solidFill>
                <a:latin typeface="Book Antiqua" panose="02040602050305030304" pitchFamily="18" charset="0"/>
              </a:rPr>
              <a:t>instructor. </a:t>
            </a:r>
          </a:p>
          <a:p>
            <a:pPr lvl="0">
              <a:lnSpc>
                <a:spcPct val="170000"/>
              </a:lnSpc>
              <a:buClr>
                <a:srgbClr val="0F6FC6"/>
              </a:buClr>
            </a:pPr>
            <a:r>
              <a:rPr lang="en-US" sz="1700" dirty="0" smtClean="0">
                <a:solidFill>
                  <a:srgbClr val="04617B"/>
                </a:solidFill>
                <a:latin typeface="Book Antiqua" panose="02040602050305030304" pitchFamily="18" charset="0"/>
              </a:rPr>
              <a:t>otherwise please contact the help desk.</a:t>
            </a:r>
          </a:p>
          <a:p>
            <a:pPr lvl="0">
              <a:buClr>
                <a:srgbClr val="0F6FC6"/>
              </a:buClr>
            </a:pPr>
            <a:endParaRPr lang="en-US" sz="1700" dirty="0">
              <a:solidFill>
                <a:srgbClr val="04617B"/>
              </a:solidFill>
              <a:latin typeface="Book Antiqua" panose="02040602050305030304" pitchFamily="18" charset="0"/>
            </a:endParaRPr>
          </a:p>
          <a:p>
            <a:pPr lvl="0">
              <a:buClr>
                <a:srgbClr val="0F6FC6"/>
              </a:buClr>
            </a:pPr>
            <a:r>
              <a:rPr lang="en-US" sz="1700" dirty="0">
                <a:solidFill>
                  <a:srgbClr val="04617B"/>
                </a:solidFill>
                <a:latin typeface="Book Antiqua" panose="02040602050305030304" pitchFamily="18" charset="0"/>
              </a:rPr>
              <a:t> 	</a:t>
            </a:r>
          </a:p>
          <a:p>
            <a:pPr lvl="0">
              <a:buClr>
                <a:srgbClr val="0F6FC6"/>
              </a:buClr>
            </a:pPr>
            <a:r>
              <a:rPr lang="en-US" sz="2200" dirty="0">
                <a:solidFill>
                  <a:srgbClr val="04617B"/>
                </a:solidFill>
                <a:latin typeface="Book Antiqua" panose="02040602050305030304" pitchFamily="18" charset="0"/>
              </a:rPr>
              <a:t>Taft College Distance Learning</a:t>
            </a:r>
          </a:p>
          <a:p>
            <a:pPr lvl="0">
              <a:buClr>
                <a:srgbClr val="0F6FC6"/>
              </a:buClr>
            </a:pPr>
            <a:r>
              <a:rPr lang="en-US" sz="2200" dirty="0">
                <a:solidFill>
                  <a:srgbClr val="04617B"/>
                </a:solidFill>
                <a:latin typeface="Book Antiqua" panose="02040602050305030304" pitchFamily="18" charset="0"/>
              </a:rPr>
              <a:t>Student Help Desk: 1-866-464-9229 or 661-763-7812</a:t>
            </a:r>
            <a:endParaRPr lang="en-US" sz="2200" dirty="0" smtClean="0">
              <a:solidFill>
                <a:srgbClr val="04617B"/>
              </a:solidFill>
              <a:latin typeface="Book Antiqua" panose="02040602050305030304" pitchFamily="18" charset="0"/>
            </a:endParaRPr>
          </a:p>
          <a:p>
            <a:pPr lvl="0">
              <a:buClr>
                <a:srgbClr val="0F6FC6"/>
              </a:buClr>
            </a:pPr>
            <a:endParaRPr lang="en-US" sz="1700" dirty="0">
              <a:solidFill>
                <a:srgbClr val="04617B"/>
              </a:solidFill>
              <a:latin typeface="Book Antiqua" panose="02040602050305030304" pitchFamily="18" charset="0"/>
            </a:endParaRPr>
          </a:p>
          <a:p>
            <a:pPr lvl="0">
              <a:buClr>
                <a:srgbClr val="0F6FC6"/>
              </a:buClr>
            </a:pPr>
            <a:endParaRPr lang="en-US" sz="1700" dirty="0">
              <a:solidFill>
                <a:srgbClr val="04617B"/>
              </a:solidFill>
              <a:latin typeface="Book Antiqua" panose="02040602050305030304" pitchFamily="18" charset="0"/>
            </a:endParaRPr>
          </a:p>
          <a:p>
            <a:pPr lvl="0">
              <a:lnSpc>
                <a:spcPct val="160000"/>
              </a:lnSpc>
              <a:buClr>
                <a:srgbClr val="0F6FC6"/>
              </a:buClr>
            </a:pPr>
            <a:r>
              <a:rPr lang="en-US" sz="1700" dirty="0" smtClean="0">
                <a:solidFill>
                  <a:srgbClr val="04617B"/>
                </a:solidFill>
                <a:latin typeface="Book Antiqua" panose="02040602050305030304" pitchFamily="18" charset="0"/>
              </a:rPr>
              <a:t>Stress </a:t>
            </a:r>
            <a:r>
              <a:rPr lang="en-US" sz="1700" dirty="0">
                <a:solidFill>
                  <a:srgbClr val="04617B"/>
                </a:solidFill>
                <a:latin typeface="Book Antiqua" panose="02040602050305030304" pitchFamily="18" charset="0"/>
              </a:rPr>
              <a:t>the importance of having regular and reliable internet access, Access to a computer, and a supported browser!</a:t>
            </a:r>
          </a:p>
          <a:p>
            <a:endParaRPr lang="en-US" dirty="0"/>
          </a:p>
        </p:txBody>
      </p:sp>
      <p:sp>
        <p:nvSpPr>
          <p:cNvPr id="3" name="Title 2"/>
          <p:cNvSpPr>
            <a:spLocks noGrp="1"/>
          </p:cNvSpPr>
          <p:nvPr>
            <p:ph type="title"/>
          </p:nvPr>
        </p:nvSpPr>
        <p:spPr/>
        <p:txBody>
          <a:bodyPr/>
          <a:lstStyle/>
          <a:p>
            <a:r>
              <a:rPr lang="en-US" dirty="0" smtClean="0"/>
              <a:t>DL Help Desk</a:t>
            </a:r>
            <a:br>
              <a:rPr lang="en-US" dirty="0" smtClean="0"/>
            </a:b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206829"/>
            <a:ext cx="1524000" cy="2155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385722" cy="1542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89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p:cTn id="1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468</TotalTime>
  <Words>386</Words>
  <Application>Microsoft Office PowerPoint</Application>
  <PresentationFormat>On-screen Show (4:3)</PresentationFormat>
  <Paragraphs>85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 Antiqua</vt:lpstr>
      <vt:lpstr>Georgia</vt:lpstr>
      <vt:lpstr>Wingdings</vt:lpstr>
      <vt:lpstr>Wingdings 2</vt:lpstr>
      <vt:lpstr>Civic</vt:lpstr>
      <vt:lpstr>Students want to know….  </vt:lpstr>
      <vt:lpstr>TOP FIVE QUESTIONS! </vt:lpstr>
      <vt:lpstr>Other Common Questions  </vt:lpstr>
      <vt:lpstr>Other Common Questions </vt:lpstr>
      <vt:lpstr>Common Concerns </vt:lpstr>
      <vt:lpstr>Common Concerns </vt:lpstr>
      <vt:lpstr>Common Asked Navigation  </vt:lpstr>
      <vt:lpstr>Distance Learning Link</vt:lpstr>
      <vt:lpstr>DL Help Desk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STUMPED STUDENTS</dc:title>
  <dc:creator>itstech</dc:creator>
  <cp:lastModifiedBy>Dan Hall</cp:lastModifiedBy>
  <cp:revision>27</cp:revision>
  <cp:lastPrinted>2014-10-09T18:53:26Z</cp:lastPrinted>
  <dcterms:created xsi:type="dcterms:W3CDTF">2014-10-02T21:30:54Z</dcterms:created>
  <dcterms:modified xsi:type="dcterms:W3CDTF">2014-10-09T19:54:11Z</dcterms:modified>
</cp:coreProperties>
</file>