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9" r:id="rId4"/>
    <p:sldId id="260" r:id="rId5"/>
    <p:sldId id="276" r:id="rId6"/>
    <p:sldId id="277" r:id="rId7"/>
    <p:sldId id="274" r:id="rId8"/>
    <p:sldId id="275" r:id="rId9"/>
    <p:sldId id="261" r:id="rId10"/>
    <p:sldId id="273" r:id="rId11"/>
    <p:sldId id="272" r:id="rId12"/>
    <p:sldId id="262" r:id="rId13"/>
    <p:sldId id="263" r:id="rId14"/>
    <p:sldId id="264" r:id="rId15"/>
    <p:sldId id="265" r:id="rId16"/>
    <p:sldId id="266" r:id="rId17"/>
    <p:sldId id="267" r:id="rId18"/>
    <p:sldId id="278" r:id="rId19"/>
    <p:sldId id="279" r:id="rId20"/>
    <p:sldId id="268" r:id="rId21"/>
    <p:sldId id="269" r:id="rId22"/>
    <p:sldId id="270" r:id="rId23"/>
    <p:sldId id="271" r:id="rId24"/>
    <p:sldId id="282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7ED583-7410-49F8-B93E-2F5070EEFA5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1BDF72-AF5D-42C1-846C-4540C8D39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need </a:t>
            </a:r>
            <a:r>
              <a:rPr lang="en-US" dirty="0" smtClean="0"/>
              <a:t>to 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New Library Databases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2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State University, Bakersfield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 fee—annual contract</a:t>
            </a:r>
          </a:p>
          <a:p>
            <a:r>
              <a:rPr lang="en-US" sz="4000" dirty="0" smtClean="0"/>
              <a:t>Borrow up to five items</a:t>
            </a:r>
          </a:p>
          <a:p>
            <a:r>
              <a:rPr lang="en-US" sz="4000" dirty="0" smtClean="0"/>
              <a:t>Contact Terri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11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need to </a:t>
            </a:r>
            <a:r>
              <a:rPr lang="en-US" dirty="0" smtClean="0"/>
              <a:t>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Faculty Workshops in LB311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27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the Catalog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Search Taft College Books, eBooks, and journal articles</a:t>
            </a:r>
          </a:p>
          <a:p>
            <a:r>
              <a:rPr lang="en-US" sz="3600" dirty="0" smtClean="0"/>
              <a:t>Search libraries Worldwide</a:t>
            </a:r>
          </a:p>
          <a:p>
            <a:r>
              <a:rPr lang="en-US" sz="3600" dirty="0" smtClean="0"/>
              <a:t>Create your </a:t>
            </a:r>
            <a:r>
              <a:rPr lang="en-US" sz="3600" dirty="0" err="1" smtClean="0"/>
              <a:t>Worldcat</a:t>
            </a:r>
            <a:r>
              <a:rPr lang="en-US" sz="3600" dirty="0" smtClean="0"/>
              <a:t> account</a:t>
            </a:r>
          </a:p>
          <a:p>
            <a:r>
              <a:rPr lang="en-US" sz="3600" dirty="0" smtClean="0"/>
              <a:t>Create, share, save, and print 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by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Discover which databases offer content for your discipline</a:t>
            </a:r>
          </a:p>
          <a:p>
            <a:r>
              <a:rPr lang="en-US" sz="3200" dirty="0" smtClean="0"/>
              <a:t>Search tips and tricks for better results</a:t>
            </a:r>
          </a:p>
          <a:p>
            <a:r>
              <a:rPr lang="en-US" sz="3200" dirty="0" smtClean="0"/>
              <a:t>Create your own accounts</a:t>
            </a:r>
          </a:p>
          <a:p>
            <a:r>
              <a:rPr lang="en-US" sz="3200" dirty="0" smtClean="0"/>
              <a:t>Create, share, save, and print articles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Library Resource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Explore different types of library assignments </a:t>
            </a:r>
          </a:p>
          <a:p>
            <a:r>
              <a:rPr lang="en-US" sz="3600" dirty="0" smtClean="0"/>
              <a:t>Connect library resources to lecture content</a:t>
            </a:r>
          </a:p>
          <a:p>
            <a:r>
              <a:rPr lang="en-US" sz="3600" dirty="0" smtClean="0"/>
              <a:t>Choose embedded librarian or One-Shot lecture options – </a:t>
            </a:r>
            <a:r>
              <a:rPr lang="en-US" sz="3000" dirty="0" smtClean="0"/>
              <a:t>Face to Face and Online Classes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Discover the Catalog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Wednesday @ 9:10 a.m.</a:t>
            </a:r>
          </a:p>
          <a:p>
            <a:pPr algn="ctr"/>
            <a:r>
              <a:rPr lang="en-US" sz="2800" dirty="0" smtClean="0"/>
              <a:t>Thursday @ 3:40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Database by Discipline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Wednesday </a:t>
            </a:r>
            <a:r>
              <a:rPr lang="en-US" sz="2800" smtClean="0"/>
              <a:t>@ 9:40 </a:t>
            </a:r>
            <a:r>
              <a:rPr lang="en-US" sz="2800" dirty="0" smtClean="0"/>
              <a:t>a.m.</a:t>
            </a:r>
          </a:p>
          <a:p>
            <a:pPr algn="ctr"/>
            <a:r>
              <a:rPr lang="en-US" sz="2800" dirty="0" smtClean="0"/>
              <a:t>Friday @ 1:10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Design a Library Resource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Thursday @ 3:10 p.m.</a:t>
            </a:r>
          </a:p>
          <a:p>
            <a:pPr algn="ctr"/>
            <a:r>
              <a:rPr lang="en-US" sz="2800" dirty="0" smtClean="0"/>
              <a:t>Friday @ 1:40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want to 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Library Survey for Faculty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0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Please complete the survey and return to the Library or place by in the Library mailbox by Friday, August 21, 2015.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4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Insights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Company &amp; Industry Profiles </a:t>
            </a:r>
            <a:r>
              <a:rPr lang="en-US" sz="2000" dirty="0" smtClean="0"/>
              <a:t>including SWOT Reports, Market Share Reports, &amp; Financial Reports</a:t>
            </a:r>
            <a:endParaRPr lang="en-US" sz="2000" dirty="0"/>
          </a:p>
          <a:p>
            <a:pPr lvl="1"/>
            <a:r>
              <a:rPr lang="en-US" sz="3200" dirty="0" smtClean="0"/>
              <a:t>Company Histories</a:t>
            </a:r>
          </a:p>
          <a:p>
            <a:pPr lvl="1"/>
            <a:r>
              <a:rPr lang="en-US" sz="3200" dirty="0" smtClean="0"/>
              <a:t>Industry Essays</a:t>
            </a:r>
          </a:p>
          <a:p>
            <a:pPr lvl="1"/>
            <a:r>
              <a:rPr lang="en-US" sz="3200" dirty="0" smtClean="0"/>
              <a:t>Case Studies, Scholarly Journals &amp; Business News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do these famous people have in common?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5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White House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2476" y="2478532"/>
            <a:ext cx="2928996" cy="3657600"/>
          </a:xfrm>
          <a:prstGeom prst="rect">
            <a:avLst/>
          </a:prstGeom>
        </p:spPr>
      </p:pic>
      <p:pic>
        <p:nvPicPr>
          <p:cNvPr id="1026" name="Picture 2" descr="https://teresainfortworth.files.wordpress.com/2012/05/ben_franklin-1-2-e1336601575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9" y="2478532"/>
            <a:ext cx="352539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smtClean="0"/>
              <a:t>field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75" y="2533650"/>
            <a:ext cx="2893672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819" y="2533650"/>
            <a:ext cx="27249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screen</a:t>
            </a:r>
            <a:endParaRPr lang="en-US" dirty="0"/>
          </a:p>
        </p:txBody>
      </p:sp>
      <p:pic>
        <p:nvPicPr>
          <p:cNvPr id="2052" name="Picture 4" descr="http://1.bp.blogspot.com/-CZf56esJqqM/UeRH3N15dQI/AAAAAAAAPAg/ryN5Dvtg7jg/s1600/Batgirl-was-a-librarian-450x57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07" y="2408682"/>
            <a:ext cx="28875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408"/>
          <a:stretch/>
        </p:blipFill>
        <p:spPr>
          <a:xfrm>
            <a:off x="7234427" y="2408682"/>
            <a:ext cx="34093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LIBRARIANS ROCK!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 and have a Great Year!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09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Credo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Over </a:t>
            </a:r>
            <a:r>
              <a:rPr lang="en-US" sz="3600" dirty="0"/>
              <a:t>750 Reference Works </a:t>
            </a:r>
          </a:p>
          <a:p>
            <a:pPr lvl="1"/>
            <a:r>
              <a:rPr lang="en-US" sz="3600" dirty="0"/>
              <a:t>Topic Pages</a:t>
            </a:r>
          </a:p>
          <a:p>
            <a:pPr lvl="1"/>
            <a:r>
              <a:rPr lang="en-US" sz="3600" dirty="0"/>
              <a:t>Mind Mapping</a:t>
            </a:r>
          </a:p>
          <a:p>
            <a:pPr lvl="1"/>
            <a:r>
              <a:rPr lang="en-US" sz="3600" dirty="0"/>
              <a:t>Embedded Links to other TC Library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Newspapers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Atlanta Constitution &amp; The Atlanta Journal</a:t>
            </a:r>
          </a:p>
          <a:p>
            <a:r>
              <a:rPr lang="en-US" sz="2400" dirty="0" smtClean="0"/>
              <a:t>Boston Globe</a:t>
            </a:r>
          </a:p>
          <a:p>
            <a:r>
              <a:rPr lang="en-US" sz="2400" dirty="0" smtClean="0"/>
              <a:t>Chicago Tribune</a:t>
            </a:r>
          </a:p>
          <a:p>
            <a:r>
              <a:rPr lang="en-US" sz="2400" dirty="0" smtClean="0"/>
              <a:t>The Christian Science Monitor</a:t>
            </a:r>
          </a:p>
          <a:p>
            <a:r>
              <a:rPr lang="en-US" sz="2400" dirty="0" smtClean="0"/>
              <a:t>Denver Post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Los Angeles Times </a:t>
            </a:r>
            <a:r>
              <a:rPr lang="en-US" sz="2000" dirty="0" smtClean="0"/>
              <a:t>including Book Reviews and Magazine</a:t>
            </a:r>
          </a:p>
          <a:p>
            <a:r>
              <a:rPr lang="en-US" sz="2400" dirty="0" smtClean="0"/>
              <a:t>New York Times</a:t>
            </a:r>
          </a:p>
          <a:p>
            <a:r>
              <a:rPr lang="en-US" sz="2400" dirty="0" smtClean="0"/>
              <a:t>USA Today</a:t>
            </a:r>
          </a:p>
          <a:p>
            <a:r>
              <a:rPr lang="en-US" sz="2400" dirty="0" smtClean="0"/>
              <a:t>Wall Street Journal</a:t>
            </a:r>
          </a:p>
          <a:p>
            <a:r>
              <a:rPr lang="en-US" sz="2400" dirty="0" smtClean="0"/>
              <a:t>The Washington Post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3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need to 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Schedule your Library Orientations, Workshops, and Class Visits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2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Orientations, Workshops, and Class Visits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Monday – Available all day</a:t>
            </a:r>
          </a:p>
          <a:p>
            <a:r>
              <a:rPr lang="en-US" sz="2800" dirty="0" smtClean="0"/>
              <a:t>Tuesday – Evenings only</a:t>
            </a:r>
          </a:p>
          <a:p>
            <a:r>
              <a:rPr lang="en-US" sz="2800" dirty="0" smtClean="0"/>
              <a:t>Wednesday – Mornings and after 3:00 p.m.</a:t>
            </a:r>
          </a:p>
          <a:p>
            <a:r>
              <a:rPr lang="en-US" sz="2800" dirty="0" smtClean="0"/>
              <a:t>Thursday – Available all day and after 6:00 p.m.</a:t>
            </a:r>
          </a:p>
          <a:p>
            <a:r>
              <a:rPr lang="en-US" sz="2800" dirty="0" smtClean="0"/>
              <a:t>Friday – Mornings after 10:00 a.m.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n</a:t>
            </a:r>
            <a:r>
              <a:rPr lang="en-US" dirty="0" smtClean="0"/>
              <a:t>eed </a:t>
            </a:r>
            <a:r>
              <a:rPr lang="en-US" dirty="0" smtClean="0"/>
              <a:t>to </a:t>
            </a:r>
            <a:r>
              <a:rPr lang="en-US" dirty="0" smtClean="0"/>
              <a:t>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Interlibrary Loan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Print books and articles</a:t>
            </a:r>
          </a:p>
          <a:p>
            <a:r>
              <a:rPr lang="en-US" sz="2400" dirty="0" smtClean="0"/>
              <a:t>Provide title, author, volume &amp; issue, and page numbers if article</a:t>
            </a:r>
          </a:p>
          <a:p>
            <a:r>
              <a:rPr lang="en-US" sz="2400" dirty="0" smtClean="0"/>
              <a:t>Abide by lending library’s policies</a:t>
            </a:r>
          </a:p>
          <a:p>
            <a:r>
              <a:rPr lang="en-US" sz="2400" dirty="0" smtClean="0"/>
              <a:t>Taft College is financially responsible: individual will be billed accordingly</a:t>
            </a:r>
          </a:p>
          <a:p>
            <a:r>
              <a:rPr lang="en-US" sz="2400" dirty="0" smtClean="0"/>
              <a:t>Contact Mary Decker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need to </a:t>
            </a:r>
            <a:r>
              <a:rPr lang="en-US" dirty="0" smtClean="0"/>
              <a:t>know: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Borrowing Privileges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1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565</TotalTime>
  <Words>427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2</vt:lpstr>
      <vt:lpstr>Quotable</vt:lpstr>
      <vt:lpstr>You need to know:</vt:lpstr>
      <vt:lpstr>Business Insights Global</vt:lpstr>
      <vt:lpstr>Credo Reference</vt:lpstr>
      <vt:lpstr>National Newspapers</vt:lpstr>
      <vt:lpstr>You need to know:</vt:lpstr>
      <vt:lpstr>Orientations, Workshops, and Class Visits </vt:lpstr>
      <vt:lpstr>You need to know:</vt:lpstr>
      <vt:lpstr>Libraries Worldwide</vt:lpstr>
      <vt:lpstr>You need to know:</vt:lpstr>
      <vt:lpstr>California State University, Bakersfield</vt:lpstr>
      <vt:lpstr>You need to know:</vt:lpstr>
      <vt:lpstr>Discover the Catalog </vt:lpstr>
      <vt:lpstr>Database by Discipline</vt:lpstr>
      <vt:lpstr>Design a Library Resource Assignment</vt:lpstr>
      <vt:lpstr>Discover the Catalog</vt:lpstr>
      <vt:lpstr>Database by Discipline</vt:lpstr>
      <vt:lpstr>Design a Library Resource Assignment</vt:lpstr>
      <vt:lpstr>We want to know:</vt:lpstr>
      <vt:lpstr>Faculty Survey</vt:lpstr>
      <vt:lpstr>Do you know?</vt:lpstr>
      <vt:lpstr>In the White House</vt:lpstr>
      <vt:lpstr>In the field</vt:lpstr>
      <vt:lpstr>On the screen</vt:lpstr>
      <vt:lpstr>LIBRARIANS ROCK!</vt:lpstr>
    </vt:vector>
  </TitlesOfParts>
  <Company>Taft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know:</dc:title>
  <dc:creator>Terri Smith</dc:creator>
  <cp:lastModifiedBy>Terri Smith</cp:lastModifiedBy>
  <cp:revision>67</cp:revision>
  <cp:lastPrinted>2015-08-17T22:12:52Z</cp:lastPrinted>
  <dcterms:created xsi:type="dcterms:W3CDTF">2015-08-12T16:21:50Z</dcterms:created>
  <dcterms:modified xsi:type="dcterms:W3CDTF">2015-08-17T22:48:31Z</dcterms:modified>
</cp:coreProperties>
</file>