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62" r:id="rId2"/>
    <p:sldId id="270" r:id="rId3"/>
    <p:sldId id="273" r:id="rId4"/>
    <p:sldId id="290" r:id="rId5"/>
    <p:sldId id="281" r:id="rId6"/>
    <p:sldId id="294" r:id="rId7"/>
    <p:sldId id="291" r:id="rId8"/>
    <p:sldId id="292" r:id="rId9"/>
    <p:sldId id="293" r:id="rId10"/>
    <p:sldId id="287" r:id="rId11"/>
    <p:sldId id="288" r:id="rId12"/>
    <p:sldId id="278" r:id="rId13"/>
    <p:sldId id="285" r:id="rId14"/>
    <p:sldId id="269" r:id="rId15"/>
    <p:sldId id="283" r:id="rId16"/>
    <p:sldId id="263" r:id="rId17"/>
    <p:sldId id="264" r:id="rId18"/>
    <p:sldId id="277" r:id="rId19"/>
    <p:sldId id="265" r:id="rId20"/>
    <p:sldId id="295" r:id="rId21"/>
    <p:sldId id="298" r:id="rId22"/>
    <p:sldId id="286" r:id="rId23"/>
    <p:sldId id="297" r:id="rId24"/>
    <p:sldId id="279" r:id="rId25"/>
    <p:sldId id="276" r:id="rId26"/>
    <p:sldId id="266" r:id="rId27"/>
    <p:sldId id="280" r:id="rId28"/>
    <p:sldId id="282" r:id="rId29"/>
    <p:sldId id="267" r:id="rId30"/>
    <p:sldId id="289" r:id="rId31"/>
    <p:sldId id="284"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8110" autoAdjust="0"/>
    <p:restoredTop sz="86381" autoAdjust="0"/>
  </p:normalViewPr>
  <p:slideViewPr>
    <p:cSldViewPr snapToGrid="0" snapToObjects="1">
      <p:cViewPr varScale="1">
        <p:scale>
          <a:sx n="87" d="100"/>
          <a:sy n="87" d="100"/>
        </p:scale>
        <p:origin x="-192" y="-1200"/>
      </p:cViewPr>
      <p:guideLst>
        <p:guide orient="horz" pos="2160"/>
        <p:guide pos="2880"/>
      </p:guideLst>
    </p:cSldViewPr>
  </p:slideViewPr>
  <p:outlineViewPr>
    <p:cViewPr>
      <p:scale>
        <a:sx n="33" d="100"/>
        <a:sy n="33" d="100"/>
      </p:scale>
      <p:origin x="344" y="170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2" d="100"/>
          <a:sy n="72" d="100"/>
        </p:scale>
        <p:origin x="-35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F4416B-90B3-404D-9B0C-C0873A43F100}" type="datetimeFigureOut">
              <a:rPr lang="en-US" smtClean="0"/>
              <a:t>1/14/16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B06F8F-3DFD-A141-B3C4-83D07BB77C16}" type="slidenum">
              <a:rPr lang="en-US" smtClean="0"/>
              <a:t>‹#›</a:t>
            </a:fld>
            <a:endParaRPr lang="en-US"/>
          </a:p>
        </p:txBody>
      </p:sp>
    </p:spTree>
    <p:extLst>
      <p:ext uri="{BB962C8B-B14F-4D97-AF65-F5344CB8AC3E}">
        <p14:creationId xmlns:p14="http://schemas.microsoft.com/office/powerpoint/2010/main" val="32645698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Since its inception, dental hygiene education has expanded to over 332 programs nationwide, with 29 accredited programs in California (CDHEA, 2015). The dental hygiene program is a rigorous, intensive science-based program. The traditional dental hygiene program in California is a two-year program with a curriculum consisting of approximately 50 units.  The dental hygiene student is required to complete additional general education requirements to earn an AS degree in dental hygiene.</a:t>
            </a:r>
          </a:p>
          <a:p>
            <a:r>
              <a:rPr lang="en-US" sz="1200" b="1" kern="1200" dirty="0" smtClean="0">
                <a:solidFill>
                  <a:schemeClr val="tx1"/>
                </a:solidFill>
                <a:effectLst/>
                <a:latin typeface="+mn-lt"/>
                <a:ea typeface="+mn-ea"/>
                <a:cs typeface="+mn-cs"/>
              </a:rPr>
              <a:t> As the dental hygiene curriculum is a rigorous and intensive program, research shows that the approximate retention rates for dental hygiene students are at an average of 91% (Sanderson, 2014). Students that are not successful in the program are subject to remediation procedures. Remediation polices have been studied in various educational settings such as nursing programs and among students with disabilities (Reis, 2000) (Schiff &amp; </a:t>
            </a:r>
            <a:r>
              <a:rPr lang="en-US" sz="1200" b="1" kern="1200" dirty="0" err="1" smtClean="0">
                <a:solidFill>
                  <a:schemeClr val="tx1"/>
                </a:solidFill>
                <a:effectLst/>
                <a:latin typeface="+mn-lt"/>
                <a:ea typeface="+mn-ea"/>
                <a:cs typeface="+mn-cs"/>
              </a:rPr>
              <a:t>Calif</a:t>
            </a:r>
            <a:r>
              <a:rPr lang="en-US" sz="1200" b="1" kern="1200" dirty="0" smtClean="0">
                <a:solidFill>
                  <a:schemeClr val="tx1"/>
                </a:solidFill>
                <a:effectLst/>
                <a:latin typeface="+mn-lt"/>
                <a:ea typeface="+mn-ea"/>
                <a:cs typeface="+mn-cs"/>
              </a:rPr>
              <a:t> 2004); however, the remediation policies in dental hygiene programs and remediation methods have not been studied. Therefore, further research is indicated in the area of remediation policies and methods in dental hygiene programs to gain understanding of existing remediation programs.</a:t>
            </a:r>
            <a:endParaRPr lang="en-US" b="1" dirty="0"/>
          </a:p>
        </p:txBody>
      </p:sp>
      <p:sp>
        <p:nvSpPr>
          <p:cNvPr id="4" name="Slide Number Placeholder 3"/>
          <p:cNvSpPr>
            <a:spLocks noGrp="1"/>
          </p:cNvSpPr>
          <p:nvPr>
            <p:ph type="sldNum" sz="quarter" idx="10"/>
          </p:nvPr>
        </p:nvSpPr>
        <p:spPr/>
        <p:txBody>
          <a:bodyPr/>
          <a:lstStyle/>
          <a:p>
            <a:fld id="{8EB06F8F-3DFD-A141-B3C4-83D07BB77C16}" type="slidenum">
              <a:rPr lang="en-US" smtClean="0"/>
              <a:t>3</a:t>
            </a:fld>
            <a:endParaRPr lang="en-US"/>
          </a:p>
        </p:txBody>
      </p:sp>
    </p:spTree>
    <p:extLst>
      <p:ext uri="{BB962C8B-B14F-4D97-AF65-F5344CB8AC3E}">
        <p14:creationId xmlns:p14="http://schemas.microsoft.com/office/powerpoint/2010/main" val="78706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B06F8F-3DFD-A141-B3C4-83D07BB77C16}" type="slidenum">
              <a:rPr lang="en-US" smtClean="0"/>
              <a:t>18</a:t>
            </a:fld>
            <a:endParaRPr lang="en-US"/>
          </a:p>
        </p:txBody>
      </p:sp>
    </p:spTree>
    <p:extLst>
      <p:ext uri="{BB962C8B-B14F-4D97-AF65-F5344CB8AC3E}">
        <p14:creationId xmlns:p14="http://schemas.microsoft.com/office/powerpoint/2010/main" val="2935582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B06F8F-3DFD-A141-B3C4-83D07BB77C16}" type="slidenum">
              <a:rPr lang="en-US" smtClean="0"/>
              <a:t>20</a:t>
            </a:fld>
            <a:endParaRPr lang="en-US"/>
          </a:p>
        </p:txBody>
      </p:sp>
    </p:spTree>
    <p:extLst>
      <p:ext uri="{BB962C8B-B14F-4D97-AF65-F5344CB8AC3E}">
        <p14:creationId xmlns:p14="http://schemas.microsoft.com/office/powerpoint/2010/main" val="335385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Learning and applications derived from Cycle One included a more precise understanding of student need in order to improve remediation efficacy in the </a:t>
            </a:r>
            <a:r>
              <a:rPr lang="en-US" sz="1200" i="1" kern="1200" dirty="0" smtClean="0">
                <a:solidFill>
                  <a:schemeClr val="tx1"/>
                </a:solidFill>
                <a:effectLst/>
                <a:latin typeface="+mn-lt"/>
                <a:ea typeface="+mn-ea"/>
                <a:cs typeface="+mn-cs"/>
              </a:rPr>
              <a:t>Introduction to Clinic</a:t>
            </a:r>
            <a:r>
              <a:rPr lang="en-US" sz="1200" kern="1200" dirty="0" smtClean="0">
                <a:solidFill>
                  <a:schemeClr val="tx1"/>
                </a:solidFill>
                <a:effectLst/>
                <a:latin typeface="+mn-lt"/>
                <a:ea typeface="+mn-ea"/>
                <a:cs typeface="+mn-cs"/>
              </a:rPr>
              <a:t> course.  In the area of the most helpful teaching method, one-on-one instructor support was the most consistent theme that emerged throughout the survey. </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the 34 students who participated in clinical remediation survey, 65% reported One-on-one instructor assistance was the most helpful teaching method</a:t>
            </a:r>
            <a:r>
              <a:rPr lang="en-US" dirty="0" smtClean="0">
                <a:effectLst/>
              </a:rPr>
              <a:t> </a:t>
            </a:r>
            <a:r>
              <a:rPr lang="en-US" sz="1200" kern="1200" dirty="0" smtClean="0">
                <a:solidFill>
                  <a:schemeClr val="tx1"/>
                </a:solidFill>
                <a:effectLst/>
                <a:latin typeface="+mn-lt"/>
                <a:ea typeface="+mn-ea"/>
                <a:cs typeface="+mn-cs"/>
              </a:rPr>
              <a:t> In the matter of adequate one-on-one instructor support provided, one-half of the student surveyed responded that adequate instructor support was given, while an equal one-half of the students surveyed responded that they did not receive adequate support. </a:t>
            </a:r>
          </a:p>
          <a:p>
            <a:r>
              <a:rPr lang="en-US" sz="1200" kern="1200" dirty="0" smtClean="0">
                <a:solidFill>
                  <a:schemeClr val="tx1"/>
                </a:solidFill>
                <a:effectLst/>
                <a:latin typeface="+mn-lt"/>
                <a:ea typeface="+mn-ea"/>
                <a:cs typeface="+mn-cs"/>
              </a:rPr>
              <a:t>		Student comments surrounding the reasons for lack of support revealed that not all students receive the same amount of attention in clinic. Some instructors spent 30 to 40 minutes with one student, while others spent an equal amount of time per student. The students also cited that although one-on-one instruction is desired; there is a lack of calibration between the instructors that makes the instruction confusing. A consistent method of student support and stability is essential for effective leadership. “Followers follow a leader who will provide a solid foundation” (</a:t>
            </a:r>
            <a:r>
              <a:rPr lang="en-US" sz="1200" kern="1200" dirty="0" err="1" smtClean="0">
                <a:solidFill>
                  <a:schemeClr val="tx1"/>
                </a:solidFill>
                <a:effectLst/>
                <a:latin typeface="+mn-lt"/>
                <a:ea typeface="+mn-ea"/>
                <a:cs typeface="+mn-cs"/>
              </a:rPr>
              <a:t>Rath</a:t>
            </a:r>
            <a:r>
              <a:rPr lang="en-US" sz="1200" kern="1200" dirty="0" smtClean="0">
                <a:solidFill>
                  <a:schemeClr val="tx1"/>
                </a:solidFill>
                <a:effectLst/>
                <a:latin typeface="+mn-lt"/>
                <a:ea typeface="+mn-ea"/>
                <a:cs typeface="+mn-cs"/>
              </a:rPr>
              <a:t> &amp; Conchie, p. 87). </a:t>
            </a:r>
            <a:endParaRPr lang="en-US" dirty="0"/>
          </a:p>
        </p:txBody>
      </p:sp>
      <p:sp>
        <p:nvSpPr>
          <p:cNvPr id="4" name="Slide Number Placeholder 3"/>
          <p:cNvSpPr>
            <a:spLocks noGrp="1"/>
          </p:cNvSpPr>
          <p:nvPr>
            <p:ph type="sldNum" sz="quarter" idx="10"/>
          </p:nvPr>
        </p:nvSpPr>
        <p:spPr/>
        <p:txBody>
          <a:bodyPr/>
          <a:lstStyle/>
          <a:p>
            <a:fld id="{8EB06F8F-3DFD-A141-B3C4-83D07BB77C16}" type="slidenum">
              <a:rPr lang="en-US" smtClean="0"/>
              <a:t>21</a:t>
            </a:fld>
            <a:endParaRPr lang="en-US"/>
          </a:p>
        </p:txBody>
      </p:sp>
    </p:spTree>
    <p:extLst>
      <p:ext uri="{BB962C8B-B14F-4D97-AF65-F5344CB8AC3E}">
        <p14:creationId xmlns:p14="http://schemas.microsoft.com/office/powerpoint/2010/main" val="2145337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19/20 students participated in the survey. </a:t>
            </a:r>
          </a:p>
          <a:p>
            <a:r>
              <a:rPr lang="en-US" sz="1600" b="1" dirty="0" smtClean="0"/>
              <a:t>15</a:t>
            </a:r>
            <a:r>
              <a:rPr lang="en-US" sz="1600" b="1" baseline="0" dirty="0" smtClean="0"/>
              <a:t> students participated on their own=79%</a:t>
            </a:r>
          </a:p>
          <a:p>
            <a:r>
              <a:rPr lang="en-US" sz="1600" b="1" baseline="0" dirty="0" smtClean="0"/>
              <a:t>3 were referred by and instructor but also participated on their own= 16%</a:t>
            </a:r>
          </a:p>
          <a:p>
            <a:r>
              <a:rPr lang="en-US" sz="1600" b="1" baseline="0" dirty="0" smtClean="0"/>
              <a:t>1 referred to remediation by instructor- 5%</a:t>
            </a:r>
          </a:p>
          <a:p>
            <a:endParaRPr lang="en-US" sz="1600" dirty="0"/>
          </a:p>
        </p:txBody>
      </p:sp>
      <p:sp>
        <p:nvSpPr>
          <p:cNvPr id="4" name="Slide Number Placeholder 3"/>
          <p:cNvSpPr>
            <a:spLocks noGrp="1"/>
          </p:cNvSpPr>
          <p:nvPr>
            <p:ph type="sldNum" sz="quarter" idx="10"/>
          </p:nvPr>
        </p:nvSpPr>
        <p:spPr/>
        <p:txBody>
          <a:bodyPr/>
          <a:lstStyle/>
          <a:p>
            <a:fld id="{8EB06F8F-3DFD-A141-B3C4-83D07BB77C16}" type="slidenum">
              <a:rPr lang="en-US" smtClean="0"/>
              <a:t>22</a:t>
            </a:fld>
            <a:endParaRPr lang="en-US"/>
          </a:p>
        </p:txBody>
      </p:sp>
    </p:spTree>
    <p:extLst>
      <p:ext uri="{BB962C8B-B14F-4D97-AF65-F5344CB8AC3E}">
        <p14:creationId xmlns:p14="http://schemas.microsoft.com/office/powerpoint/2010/main" val="841129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(1/9/16 16:22) -----</a:t>
            </a:r>
          </a:p>
          <a:p>
            <a:r>
              <a:rPr lang="en-US" dirty="0"/>
              <a:t>Survey your </a:t>
            </a:r>
            <a:r>
              <a:rPr lang="en-US" dirty="0" err="1" smtClean="0"/>
              <a:t>students.</a:t>
            </a:r>
            <a:r>
              <a:rPr lang="en-US" dirty="0" err="1"/>
              <a:t>.find</a:t>
            </a:r>
            <a:r>
              <a:rPr lang="en-US" dirty="0"/>
              <a:t> out what is </a:t>
            </a:r>
            <a:r>
              <a:rPr lang="en-US"/>
              <a:t>and </a:t>
            </a:r>
            <a:r>
              <a:rPr lang="en-US" smtClean="0"/>
              <a:t>is</a:t>
            </a:r>
            <a:r>
              <a:rPr lang="en-US" baseline="0" smtClean="0"/>
              <a:t> not</a:t>
            </a:r>
            <a:r>
              <a:rPr lang="en-US" smtClean="0"/>
              <a:t> </a:t>
            </a:r>
            <a:r>
              <a:rPr lang="en-US" dirty="0"/>
              <a:t>working.</a:t>
            </a:r>
          </a:p>
        </p:txBody>
      </p:sp>
      <p:sp>
        <p:nvSpPr>
          <p:cNvPr id="4" name="Slide Number Placeholder 3"/>
          <p:cNvSpPr>
            <a:spLocks noGrp="1"/>
          </p:cNvSpPr>
          <p:nvPr>
            <p:ph type="sldNum" sz="quarter" idx="10"/>
          </p:nvPr>
        </p:nvSpPr>
        <p:spPr/>
        <p:txBody>
          <a:bodyPr/>
          <a:lstStyle/>
          <a:p>
            <a:fld id="{8EB06F8F-3DFD-A141-B3C4-83D07BB77C16}" type="slidenum">
              <a:rPr lang="en-US" smtClean="0"/>
              <a:t>24</a:t>
            </a:fld>
            <a:endParaRPr lang="en-US"/>
          </a:p>
        </p:txBody>
      </p:sp>
    </p:spTree>
    <p:extLst>
      <p:ext uri="{BB962C8B-B14F-4D97-AF65-F5344CB8AC3E}">
        <p14:creationId xmlns:p14="http://schemas.microsoft.com/office/powerpoint/2010/main" val="4141080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B06F8F-3DFD-A141-B3C4-83D07BB77C16}" type="slidenum">
              <a:rPr lang="en-US" smtClean="0"/>
              <a:t>29</a:t>
            </a:fld>
            <a:endParaRPr lang="en-US"/>
          </a:p>
        </p:txBody>
      </p:sp>
    </p:spTree>
    <p:extLst>
      <p:ext uri="{BB962C8B-B14F-4D97-AF65-F5344CB8AC3E}">
        <p14:creationId xmlns:p14="http://schemas.microsoft.com/office/powerpoint/2010/main" val="1602201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Dental hygiene students at Dental Smiles College who do not successfully pass pre-clinical requirements and the expectations of the course </a:t>
            </a:r>
            <a:r>
              <a:rPr lang="en-US" sz="1200" i="1" kern="1200" dirty="0" smtClean="0">
                <a:solidFill>
                  <a:schemeClr val="tx1"/>
                </a:solidFill>
                <a:effectLst/>
                <a:latin typeface="+mn-lt"/>
                <a:ea typeface="+mn-ea"/>
                <a:cs typeface="+mn-cs"/>
              </a:rPr>
              <a:t>Introduction to Clinic</a:t>
            </a:r>
            <a:r>
              <a:rPr lang="en-US" sz="1200" kern="1200" dirty="0" smtClean="0">
                <a:solidFill>
                  <a:schemeClr val="tx1"/>
                </a:solidFill>
                <a:effectLst/>
                <a:latin typeface="+mn-lt"/>
                <a:ea typeface="+mn-ea"/>
                <a:cs typeface="+mn-cs"/>
              </a:rPr>
              <a:t> are remediated. </a:t>
            </a:r>
            <a:r>
              <a:rPr lang="en-US" sz="1200" b="1" kern="1200" dirty="0" smtClean="0">
                <a:solidFill>
                  <a:schemeClr val="tx1"/>
                </a:solidFill>
                <a:effectLst/>
                <a:latin typeface="+mn-lt"/>
                <a:ea typeface="+mn-ea"/>
                <a:cs typeface="+mn-cs"/>
              </a:rPr>
              <a:t>Evidence shows that there is a lack of consistency with remediation policies and procedures. However, in the past eight years, the researcher has observed the inconsistencies in remedial procedures. For example, some students who have not successfully passed pre-clinical requirements have been held back several weeks and retested. In contrast, some students have been dismissed from the program and have re-entered the program the following year, while other students have been dismissed from the program altogether. Therefore, a need exists to examine remediation policies and procedures in dental hygiene programs in order to more effectively understand student and faculty needs concerning the remediation process, and to improve remediation.</a:t>
            </a:r>
            <a:r>
              <a:rPr lang="en-US" sz="1200" kern="1200" dirty="0" smtClean="0">
                <a:solidFill>
                  <a:schemeClr val="tx1"/>
                </a:solidFill>
                <a:effectLst/>
                <a:latin typeface="+mn-lt"/>
                <a:ea typeface="+mn-ea"/>
                <a:cs typeface="+mn-cs"/>
              </a:rPr>
              <a:t> The following is the inquiry question for this Participatory Action Research Study: What might dental hygiene program staff and faculty implement as a remediation process that benefits and develops students’ strengths and abilities using new resources and tools?</a:t>
            </a:r>
          </a:p>
          <a:p>
            <a:endParaRPr lang="en-US" dirty="0"/>
          </a:p>
        </p:txBody>
      </p:sp>
      <p:sp>
        <p:nvSpPr>
          <p:cNvPr id="4" name="Slide Number Placeholder 3"/>
          <p:cNvSpPr>
            <a:spLocks noGrp="1"/>
          </p:cNvSpPr>
          <p:nvPr>
            <p:ph type="sldNum" sz="quarter" idx="10"/>
          </p:nvPr>
        </p:nvSpPr>
        <p:spPr/>
        <p:txBody>
          <a:bodyPr/>
          <a:lstStyle/>
          <a:p>
            <a:fld id="{8EB06F8F-3DFD-A141-B3C4-83D07BB77C16}" type="slidenum">
              <a:rPr lang="en-US" smtClean="0"/>
              <a:t>4</a:t>
            </a:fld>
            <a:endParaRPr lang="en-US"/>
          </a:p>
        </p:txBody>
      </p:sp>
    </p:spTree>
    <p:extLst>
      <p:ext uri="{BB962C8B-B14F-4D97-AF65-F5344CB8AC3E}">
        <p14:creationId xmlns:p14="http://schemas.microsoft.com/office/powerpoint/2010/main" val="4091472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Theme 1: Mandatory assessment/placement prior to program entrance. </a:t>
            </a:r>
            <a:r>
              <a:rPr lang="en-US" sz="1200" kern="1200" dirty="0" smtClean="0">
                <a:solidFill>
                  <a:schemeClr val="tx1"/>
                </a:solidFill>
                <a:effectLst/>
                <a:latin typeface="+mn-lt"/>
                <a:ea typeface="+mn-ea"/>
                <a:cs typeface="+mn-cs"/>
              </a:rPr>
              <a:t>Early identification of those students who are in need of remediation was a consistent theme among the literature.  Students who are having difficulty with the clinical component are not identified until midterm or late in the curriculum, (</a:t>
            </a:r>
            <a:r>
              <a:rPr lang="en-US" sz="1200" kern="1200" dirty="0" err="1" smtClean="0">
                <a:solidFill>
                  <a:schemeClr val="tx1"/>
                </a:solidFill>
                <a:effectLst/>
                <a:latin typeface="+mn-lt"/>
                <a:ea typeface="+mn-ea"/>
                <a:cs typeface="+mn-cs"/>
              </a:rPr>
              <a:t>Freudenthal</a:t>
            </a:r>
            <a:r>
              <a:rPr lang="en-US" sz="1200" kern="1200" dirty="0" smtClean="0">
                <a:solidFill>
                  <a:schemeClr val="tx1"/>
                </a:solidFill>
                <a:effectLst/>
                <a:latin typeface="+mn-lt"/>
                <a:ea typeface="+mn-ea"/>
                <a:cs typeface="+mn-cs"/>
              </a:rPr>
              <a:t>, 2009; Wood, 2014).  Recognition and intervention early in the program may maximize  retention and success (</a:t>
            </a:r>
            <a:r>
              <a:rPr lang="en-US" sz="1200" kern="1200" dirty="0" err="1" smtClean="0">
                <a:solidFill>
                  <a:schemeClr val="tx1"/>
                </a:solidFill>
                <a:effectLst/>
                <a:latin typeface="+mn-lt"/>
                <a:ea typeface="+mn-ea"/>
                <a:cs typeface="+mn-cs"/>
              </a:rPr>
              <a:t>Fredenthal</a:t>
            </a:r>
            <a:r>
              <a:rPr lang="en-US" sz="1200" kern="1200" dirty="0" smtClean="0">
                <a:solidFill>
                  <a:schemeClr val="tx1"/>
                </a:solidFill>
                <a:effectLst/>
                <a:latin typeface="+mn-lt"/>
                <a:ea typeface="+mn-ea"/>
                <a:cs typeface="+mn-cs"/>
              </a:rPr>
              <a:t>, 2009). The literature reviewed suggests that current clinical remedial policies do not allow for early identification and retention. </a:t>
            </a:r>
          </a:p>
          <a:p>
            <a:r>
              <a:rPr lang="en-US" sz="1200" b="1" kern="1200" dirty="0" smtClean="0">
                <a:solidFill>
                  <a:schemeClr val="tx1"/>
                </a:solidFill>
                <a:effectLst/>
                <a:latin typeface="+mn-lt"/>
                <a:ea typeface="+mn-ea"/>
                <a:cs typeface="+mn-cs"/>
              </a:rPr>
              <a:t>Theme 2: Comprehensive based assessment model. </a:t>
            </a:r>
            <a:r>
              <a:rPr lang="en-US" sz="1200" kern="1200" dirty="0" smtClean="0">
                <a:solidFill>
                  <a:schemeClr val="tx1"/>
                </a:solidFill>
                <a:effectLst/>
                <a:latin typeface="+mn-lt"/>
                <a:ea typeface="+mn-ea"/>
                <a:cs typeface="+mn-cs"/>
              </a:rPr>
              <a:t>The second theme included the need for a more comprehensive-based assessment model (Branson, 1999; Wood, 2014; McCann, 1995).  Dental hygiene retention issues are not widely addressed in dental literature (</a:t>
            </a:r>
            <a:r>
              <a:rPr lang="en-US" sz="1200" kern="1200" dirty="0" err="1" smtClean="0">
                <a:solidFill>
                  <a:schemeClr val="tx1"/>
                </a:solidFill>
                <a:effectLst/>
                <a:latin typeface="+mn-lt"/>
                <a:ea typeface="+mn-ea"/>
                <a:cs typeface="+mn-cs"/>
              </a:rPr>
              <a:t>Fredenthal</a:t>
            </a:r>
            <a:r>
              <a:rPr lang="en-US" sz="1200" kern="1200" dirty="0" smtClean="0">
                <a:solidFill>
                  <a:schemeClr val="tx1"/>
                </a:solidFill>
                <a:effectLst/>
                <a:latin typeface="+mn-lt"/>
                <a:ea typeface="+mn-ea"/>
                <a:cs typeface="+mn-cs"/>
              </a:rPr>
              <a:t>, 2009; Holt, 2005). Dissatisfaction and lack of familiarity with assessment practices was also noted (McCann, 1995; Wood, 2014). Review of the literature suggests the need for dental hygiene programs to develop clearly written remedial policies and procedures to aid in student success (Holt, 2005, McCann, 1995; Wood, 2014). </a:t>
            </a:r>
          </a:p>
          <a:p>
            <a:r>
              <a:rPr lang="en-US" sz="1200" b="1" kern="1200" dirty="0" smtClean="0">
                <a:solidFill>
                  <a:schemeClr val="tx1"/>
                </a:solidFill>
                <a:effectLst/>
                <a:latin typeface="+mn-lt"/>
                <a:ea typeface="+mn-ea"/>
                <a:cs typeface="+mn-cs"/>
              </a:rPr>
              <a:t>Theme 3: Cost vs. benefit of remedial program.  </a:t>
            </a:r>
            <a:r>
              <a:rPr lang="en-US" sz="1200" kern="1200" dirty="0" smtClean="0">
                <a:solidFill>
                  <a:schemeClr val="tx1"/>
                </a:solidFill>
                <a:effectLst/>
                <a:latin typeface="+mn-lt"/>
                <a:ea typeface="+mn-ea"/>
                <a:cs typeface="+mn-cs"/>
              </a:rPr>
              <a:t>Another reason cited for the lack of clear remedial policies and programs was the potential cost for such programs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Most programs do not charge the student additional fees for the remedial process (Branson, 1999; </a:t>
            </a:r>
            <a:r>
              <a:rPr lang="en-US" sz="1200" kern="1200" dirty="0" err="1" smtClean="0">
                <a:solidFill>
                  <a:schemeClr val="tx1"/>
                </a:solidFill>
                <a:effectLst/>
                <a:latin typeface="+mn-lt"/>
                <a:ea typeface="+mn-ea"/>
                <a:cs typeface="+mn-cs"/>
              </a:rPr>
              <a:t>Freudenthal</a:t>
            </a:r>
            <a:r>
              <a:rPr lang="en-US" sz="1200" kern="1200" dirty="0" smtClean="0">
                <a:solidFill>
                  <a:schemeClr val="tx1"/>
                </a:solidFill>
                <a:effectLst/>
                <a:latin typeface="+mn-lt"/>
                <a:ea typeface="+mn-ea"/>
                <a:cs typeface="+mn-cs"/>
              </a:rPr>
              <a:t>, 2009, Holt, 2005; Wood, 2014). Financial compensation for faculty responsible for overseeing remedial courses is a factor. Few programs provide an “adjustment to clinical workloads” (</a:t>
            </a:r>
            <a:r>
              <a:rPr lang="en-US" sz="1200" kern="1200" dirty="0" err="1" smtClean="0">
                <a:solidFill>
                  <a:schemeClr val="tx1"/>
                </a:solidFill>
                <a:effectLst/>
                <a:latin typeface="+mn-lt"/>
                <a:ea typeface="+mn-ea"/>
                <a:cs typeface="+mn-cs"/>
              </a:rPr>
              <a:t>Freudenthal</a:t>
            </a:r>
            <a:r>
              <a:rPr lang="en-US" sz="1200" kern="1200" dirty="0" smtClean="0">
                <a:solidFill>
                  <a:schemeClr val="tx1"/>
                </a:solidFill>
                <a:effectLst/>
                <a:latin typeface="+mn-lt"/>
                <a:ea typeface="+mn-ea"/>
                <a:cs typeface="+mn-cs"/>
              </a:rPr>
              <a:t>, 2009; Holt, 2005). Faculty compensation, clinical workload, clinical overload and clinical adjustment are factors in the remedial process.</a:t>
            </a:r>
          </a:p>
          <a:p>
            <a:endParaRPr lang="en-US" dirty="0"/>
          </a:p>
        </p:txBody>
      </p:sp>
      <p:sp>
        <p:nvSpPr>
          <p:cNvPr id="4" name="Slide Number Placeholder 3"/>
          <p:cNvSpPr>
            <a:spLocks noGrp="1"/>
          </p:cNvSpPr>
          <p:nvPr>
            <p:ph type="sldNum" sz="quarter" idx="10"/>
          </p:nvPr>
        </p:nvSpPr>
        <p:spPr/>
        <p:txBody>
          <a:bodyPr/>
          <a:lstStyle/>
          <a:p>
            <a:fld id="{8EB06F8F-3DFD-A141-B3C4-83D07BB77C16}" type="slidenum">
              <a:rPr lang="en-US" smtClean="0"/>
              <a:t>6</a:t>
            </a:fld>
            <a:endParaRPr lang="en-US"/>
          </a:p>
        </p:txBody>
      </p:sp>
    </p:spTree>
    <p:extLst>
      <p:ext uri="{BB962C8B-B14F-4D97-AF65-F5344CB8AC3E}">
        <p14:creationId xmlns:p14="http://schemas.microsoft.com/office/powerpoint/2010/main" val="130751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Theme 4: Grade point average. </a:t>
            </a:r>
            <a:r>
              <a:rPr lang="en-US" sz="1200" kern="1200" dirty="0" smtClean="0">
                <a:solidFill>
                  <a:schemeClr val="tx1"/>
                </a:solidFill>
                <a:effectLst/>
                <a:latin typeface="+mn-lt"/>
                <a:ea typeface="+mn-ea"/>
                <a:cs typeface="+mn-cs"/>
              </a:rPr>
              <a:t>Grade point average (GPA) and student study habits were a consideration in the literature in regards to student success. Studies have shown that incoming student GPA remains a useful predictor of student success (Mills, 2008; Ward, 2010). Prior research was completed to study the possible need to change dental hygiene program admissions criteria. However, Ward (2010), recommended keeping current admissions criteria standards the same, and implementing a formal remediation program for weaker students after completion of the first year of the program.</a:t>
            </a:r>
          </a:p>
          <a:p>
            <a:r>
              <a:rPr lang="en-US" sz="1200" b="1" kern="1200" dirty="0" smtClean="0">
                <a:solidFill>
                  <a:schemeClr val="tx1"/>
                </a:solidFill>
                <a:effectLst/>
                <a:latin typeface="+mn-lt"/>
                <a:ea typeface="+mn-ea"/>
                <a:cs typeface="+mn-cs"/>
              </a:rPr>
              <a:t>Theme 5: Common consequences of clinical failure. </a:t>
            </a:r>
            <a:r>
              <a:rPr lang="en-US" sz="1200" kern="1200" dirty="0" smtClean="0">
                <a:solidFill>
                  <a:schemeClr val="tx1"/>
                </a:solidFill>
                <a:effectLst/>
                <a:latin typeface="+mn-lt"/>
                <a:ea typeface="+mn-ea"/>
                <a:cs typeface="+mn-cs"/>
              </a:rPr>
              <a:t>The common consequence of clinical failure was also a constant theme among the literature sources reviewed. Common consequences for unsuccessful students included issuing an incomplete grade, requiring the student to attend additional clinical sessions, probation, or dismissal from the program with an option to reenter the program the following year (Branson, 1999; </a:t>
            </a:r>
            <a:r>
              <a:rPr lang="en-US" sz="1200" kern="1200" dirty="0" err="1" smtClean="0">
                <a:solidFill>
                  <a:schemeClr val="tx1"/>
                </a:solidFill>
                <a:effectLst/>
                <a:latin typeface="+mn-lt"/>
                <a:ea typeface="+mn-ea"/>
                <a:cs typeface="+mn-cs"/>
              </a:rPr>
              <a:t>Freudenthal</a:t>
            </a:r>
            <a:r>
              <a:rPr lang="en-US" sz="1200" kern="1200" dirty="0" smtClean="0">
                <a:solidFill>
                  <a:schemeClr val="tx1"/>
                </a:solidFill>
                <a:effectLst/>
                <a:latin typeface="+mn-lt"/>
                <a:ea typeface="+mn-ea"/>
                <a:cs typeface="+mn-cs"/>
              </a:rPr>
              <a:t>, 2009; Holt, 2005).</a:t>
            </a:r>
          </a:p>
          <a:p>
            <a:r>
              <a:rPr lang="en-US" sz="1200" b="1" kern="1200" dirty="0" smtClean="0">
                <a:solidFill>
                  <a:schemeClr val="tx1"/>
                </a:solidFill>
                <a:effectLst/>
                <a:latin typeface="+mn-lt"/>
                <a:ea typeface="+mn-ea"/>
                <a:cs typeface="+mn-cs"/>
              </a:rPr>
              <a:t>Theme 6: Frequent remedial strategies used. </a:t>
            </a:r>
            <a:r>
              <a:rPr lang="en-US" sz="1200" kern="1200" dirty="0" smtClean="0">
                <a:solidFill>
                  <a:schemeClr val="tx1"/>
                </a:solidFill>
                <a:effectLst/>
                <a:latin typeface="+mn-lt"/>
                <a:ea typeface="+mn-ea"/>
                <a:cs typeface="+mn-cs"/>
              </a:rPr>
              <a:t>The literature also showed consistency in the most frequent remedial strategy used among faculty.  A variety of instructional methods were indicated throughout the literature including </a:t>
            </a:r>
            <a:r>
              <a:rPr lang="en-US" sz="1200" kern="1200" dirty="0" err="1" smtClean="0">
                <a:solidFill>
                  <a:schemeClr val="tx1"/>
                </a:solidFill>
                <a:effectLst/>
                <a:latin typeface="+mn-lt"/>
                <a:ea typeface="+mn-ea"/>
                <a:cs typeface="+mn-cs"/>
              </a:rPr>
              <a:t>typodont</a:t>
            </a:r>
            <a:r>
              <a:rPr lang="en-US" sz="1200" kern="1200" dirty="0" smtClean="0">
                <a:solidFill>
                  <a:schemeClr val="tx1"/>
                </a:solidFill>
                <a:effectLst/>
                <a:latin typeface="+mn-lt"/>
                <a:ea typeface="+mn-ea"/>
                <a:cs typeface="+mn-cs"/>
              </a:rPr>
              <a:t> practice, and review of instrumentation through video presentations (Wood, 2014). The most widely used remedial method is one-on-one faculty instruction (Branson, 1999; </a:t>
            </a:r>
            <a:r>
              <a:rPr lang="en-US" sz="1200" kern="1200" dirty="0" err="1" smtClean="0">
                <a:solidFill>
                  <a:schemeClr val="tx1"/>
                </a:solidFill>
                <a:effectLst/>
                <a:latin typeface="+mn-lt"/>
                <a:ea typeface="+mn-ea"/>
                <a:cs typeface="+mn-cs"/>
              </a:rPr>
              <a:t>Freudenthal</a:t>
            </a:r>
            <a:r>
              <a:rPr lang="en-US" sz="1200" kern="1200" dirty="0" smtClean="0">
                <a:solidFill>
                  <a:schemeClr val="tx1"/>
                </a:solidFill>
                <a:effectLst/>
                <a:latin typeface="+mn-lt"/>
                <a:ea typeface="+mn-ea"/>
                <a:cs typeface="+mn-cs"/>
              </a:rPr>
              <a:t>, 2009; Holt, 2005; Wood, 2014).  Faculty involved in clinical remediation met regularly to discuss the progress of students’ clinical skill (Holt, 2005). </a:t>
            </a:r>
          </a:p>
          <a:p>
            <a:endParaRPr lang="en-US" dirty="0"/>
          </a:p>
        </p:txBody>
      </p:sp>
      <p:sp>
        <p:nvSpPr>
          <p:cNvPr id="4" name="Slide Number Placeholder 3"/>
          <p:cNvSpPr>
            <a:spLocks noGrp="1"/>
          </p:cNvSpPr>
          <p:nvPr>
            <p:ph type="sldNum" sz="quarter" idx="10"/>
          </p:nvPr>
        </p:nvSpPr>
        <p:spPr/>
        <p:txBody>
          <a:bodyPr/>
          <a:lstStyle/>
          <a:p>
            <a:fld id="{8EB06F8F-3DFD-A141-B3C4-83D07BB77C16}" type="slidenum">
              <a:rPr lang="en-US" smtClean="0"/>
              <a:t>7</a:t>
            </a:fld>
            <a:endParaRPr lang="en-US"/>
          </a:p>
        </p:txBody>
      </p:sp>
    </p:spTree>
    <p:extLst>
      <p:ext uri="{BB962C8B-B14F-4D97-AF65-F5344CB8AC3E}">
        <p14:creationId xmlns:p14="http://schemas.microsoft.com/office/powerpoint/2010/main" val="905041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During Cycle One, the Participatory Action Research Team consisted of both first and second-year students at Dental Smiles College.  A student survey was conducted and administered to both first and second-year dental hygiene students. The purpose of the survey was to collect data surrounding student’s experience with clinical remediation in the pre-clinical course </a:t>
            </a:r>
            <a:r>
              <a:rPr lang="en-US" sz="1200" i="1" kern="1200" dirty="0" smtClean="0">
                <a:solidFill>
                  <a:schemeClr val="tx1"/>
                </a:solidFill>
                <a:effectLst/>
                <a:latin typeface="+mn-lt"/>
                <a:ea typeface="+mn-ea"/>
                <a:cs typeface="+mn-cs"/>
              </a:rPr>
              <a:t>Introduction to Clinic</a:t>
            </a:r>
            <a:r>
              <a:rPr lang="en-US" sz="1200" kern="1200" dirty="0" smtClean="0">
                <a:solidFill>
                  <a:schemeClr val="tx1"/>
                </a:solidFill>
                <a:effectLst/>
                <a:latin typeface="+mn-lt"/>
                <a:ea typeface="+mn-ea"/>
                <a:cs typeface="+mn-cs"/>
              </a:rPr>
              <a:t>. The survey consisted of 12 multiple choice and open-ended questions, with the opportunity for participants to explain their responses (see Appendix for student survey). Of the second-year students, 18 of 18 students enrolled complete the survey. Of these 18 students, 14 had been involved in remediation, with four not involved in remediation. Of the first-year students, 16 out of 20 students enrolled completed the survey, seven of whom received remediation.</a:t>
            </a:r>
          </a:p>
          <a:p>
            <a:endParaRPr lang="en-US" dirty="0"/>
          </a:p>
        </p:txBody>
      </p:sp>
      <p:sp>
        <p:nvSpPr>
          <p:cNvPr id="4" name="Slide Number Placeholder 3"/>
          <p:cNvSpPr>
            <a:spLocks noGrp="1"/>
          </p:cNvSpPr>
          <p:nvPr>
            <p:ph type="sldNum" sz="quarter" idx="10"/>
          </p:nvPr>
        </p:nvSpPr>
        <p:spPr/>
        <p:txBody>
          <a:bodyPr/>
          <a:lstStyle/>
          <a:p>
            <a:fld id="{8EB06F8F-3DFD-A141-B3C4-83D07BB77C16}" type="slidenum">
              <a:rPr lang="en-US" smtClean="0"/>
              <a:t>9</a:t>
            </a:fld>
            <a:endParaRPr lang="en-US"/>
          </a:p>
        </p:txBody>
      </p:sp>
    </p:spTree>
    <p:extLst>
      <p:ext uri="{BB962C8B-B14F-4D97-AF65-F5344CB8AC3E}">
        <p14:creationId xmlns:p14="http://schemas.microsoft.com/office/powerpoint/2010/main" val="335385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Learning and applications derived from Cycle One included a more precise understanding of student need in order to improve remediation efficacy in the </a:t>
            </a:r>
            <a:r>
              <a:rPr lang="en-US" sz="1200" i="1" kern="1200" dirty="0" smtClean="0">
                <a:solidFill>
                  <a:schemeClr val="tx1"/>
                </a:solidFill>
                <a:effectLst/>
                <a:latin typeface="+mn-lt"/>
                <a:ea typeface="+mn-ea"/>
                <a:cs typeface="+mn-cs"/>
              </a:rPr>
              <a:t>Introduction to Clinic</a:t>
            </a:r>
            <a:r>
              <a:rPr lang="en-US" sz="1200" kern="1200" dirty="0" smtClean="0">
                <a:solidFill>
                  <a:schemeClr val="tx1"/>
                </a:solidFill>
                <a:effectLst/>
                <a:latin typeface="+mn-lt"/>
                <a:ea typeface="+mn-ea"/>
                <a:cs typeface="+mn-cs"/>
              </a:rPr>
              <a:t> course.  In the area of the most helpful teaching method, one-on-one instructor support was the most consistent theme that emerged throughout the survey. </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the 34 students who participated in clinical remediation survey, 65% reported One-on-one instructor assistance was the most helpful teaching method</a:t>
            </a:r>
            <a:r>
              <a:rPr lang="en-US" dirty="0" smtClean="0">
                <a:effectLst/>
              </a:rPr>
              <a:t> </a:t>
            </a:r>
            <a:r>
              <a:rPr lang="en-US" sz="1200" kern="1200" dirty="0" smtClean="0">
                <a:solidFill>
                  <a:schemeClr val="tx1"/>
                </a:solidFill>
                <a:effectLst/>
                <a:latin typeface="+mn-lt"/>
                <a:ea typeface="+mn-ea"/>
                <a:cs typeface="+mn-cs"/>
              </a:rPr>
              <a:t> In the matter of adequate one-on-one instructor support provided, one-half of the student surveyed responded that adequate instructor support was given, while an equal one-half of the students surveyed responded that they did not receive adequate support. </a:t>
            </a:r>
          </a:p>
          <a:p>
            <a:r>
              <a:rPr lang="en-US" sz="1200" kern="1200" dirty="0" smtClean="0">
                <a:solidFill>
                  <a:schemeClr val="tx1"/>
                </a:solidFill>
                <a:effectLst/>
                <a:latin typeface="+mn-lt"/>
                <a:ea typeface="+mn-ea"/>
                <a:cs typeface="+mn-cs"/>
              </a:rPr>
              <a:t>		Student comments surrounding the reasons for lack of support revealed that not all students receive the same amount of attention in clinic. Some instructors spent 30 to 40 minutes with one student, while others spent an equal amount of time per student. The students also cited that although one-on-one instruction is desired; there is a lack of calibration between the instructors that makes the instruction confusing. A consistent method of student support and stability is essential for effective leadership. “Followers follow a leader who will provide a solid foundation” (</a:t>
            </a:r>
            <a:r>
              <a:rPr lang="en-US" sz="1200" kern="1200" dirty="0" err="1" smtClean="0">
                <a:solidFill>
                  <a:schemeClr val="tx1"/>
                </a:solidFill>
                <a:effectLst/>
                <a:latin typeface="+mn-lt"/>
                <a:ea typeface="+mn-ea"/>
                <a:cs typeface="+mn-cs"/>
              </a:rPr>
              <a:t>Rath</a:t>
            </a:r>
            <a:r>
              <a:rPr lang="en-US" sz="1200" kern="1200" dirty="0" smtClean="0">
                <a:solidFill>
                  <a:schemeClr val="tx1"/>
                </a:solidFill>
                <a:effectLst/>
                <a:latin typeface="+mn-lt"/>
                <a:ea typeface="+mn-ea"/>
                <a:cs typeface="+mn-cs"/>
              </a:rPr>
              <a:t> &amp; Conchie, p. 87). </a:t>
            </a:r>
            <a:endParaRPr lang="en-US" dirty="0"/>
          </a:p>
        </p:txBody>
      </p:sp>
      <p:sp>
        <p:nvSpPr>
          <p:cNvPr id="4" name="Slide Number Placeholder 3"/>
          <p:cNvSpPr>
            <a:spLocks noGrp="1"/>
          </p:cNvSpPr>
          <p:nvPr>
            <p:ph type="sldNum" sz="quarter" idx="10"/>
          </p:nvPr>
        </p:nvSpPr>
        <p:spPr/>
        <p:txBody>
          <a:bodyPr/>
          <a:lstStyle/>
          <a:p>
            <a:fld id="{8EB06F8F-3DFD-A141-B3C4-83D07BB77C16}" type="slidenum">
              <a:rPr lang="en-US" smtClean="0"/>
              <a:t>10</a:t>
            </a:fld>
            <a:endParaRPr lang="en-US"/>
          </a:p>
        </p:txBody>
      </p:sp>
    </p:spTree>
    <p:extLst>
      <p:ext uri="{BB962C8B-B14F-4D97-AF65-F5344CB8AC3E}">
        <p14:creationId xmlns:p14="http://schemas.microsoft.com/office/powerpoint/2010/main" val="2145337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Introducing instruments sooner in the semester was also suggested. The students responded that introducing the instruments sooner in the semester would increase practice time before the Practicum. In addition to introducing the instruments sooner in the semester, the students also suggested being able to use their personal instruments for testing purposes rather than those provided by the clinic. Seeking and promoting student feedback is important to quality improvements (Covey, 2006). </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Reformation of instructor evaluation methods. </a:t>
            </a:r>
            <a:r>
              <a:rPr lang="en-US" sz="1200" kern="1200" dirty="0" smtClean="0">
                <a:solidFill>
                  <a:schemeClr val="tx1"/>
                </a:solidFill>
                <a:effectLst/>
                <a:latin typeface="+mn-lt"/>
                <a:ea typeface="+mn-ea"/>
                <a:cs typeface="+mn-cs"/>
              </a:rPr>
              <a:t>Students also recommended reducing  the number of instructors evaluating students. Suggestions were made to revise the current number of instructors evaluating the student from four evaluators to two. Student responses cited that four instructors made the students nervous and anxious. Additionally, nervousness and test anxiety were frequently mentioned in the responses. Suggestions to alleviate test anxiety included a mock-practicum in advance of the actual Practicum exam. Also, a more serene testing environment was suggested. It was noted that a more welcoming, friendly attitude from instructors during testing would also alleviate test anxiety. Encouragement and support during the remedial process is an important consideration student success.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EB06F8F-3DFD-A141-B3C4-83D07BB77C16}" type="slidenum">
              <a:rPr lang="en-US" smtClean="0"/>
              <a:t>11</a:t>
            </a:fld>
            <a:endParaRPr lang="en-US"/>
          </a:p>
        </p:txBody>
      </p:sp>
    </p:spTree>
    <p:extLst>
      <p:ext uri="{BB962C8B-B14F-4D97-AF65-F5344CB8AC3E}">
        <p14:creationId xmlns:p14="http://schemas.microsoft.com/office/powerpoint/2010/main" val="3522665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Theme 1: remedial programs based upon a framework which addresses students’ individual needs. </a:t>
            </a:r>
            <a:r>
              <a:rPr lang="en-US" sz="1200" kern="1200" dirty="0" smtClean="0">
                <a:solidFill>
                  <a:schemeClr val="tx1"/>
                </a:solidFill>
                <a:effectLst/>
                <a:latin typeface="+mn-lt"/>
                <a:ea typeface="+mn-ea"/>
                <a:cs typeface="+mn-cs"/>
              </a:rPr>
              <a:t>The literature revealed the importance of a remedial program based on the students’ individual needs. The literature reviewed by researching the outcomes of remediation programs in associate degree programs of nursing. The literature describes the </a:t>
            </a:r>
            <a:r>
              <a:rPr lang="en-US" sz="1200" kern="1200" dirty="0" err="1" smtClean="0">
                <a:solidFill>
                  <a:schemeClr val="tx1"/>
                </a:solidFill>
                <a:effectLst/>
                <a:latin typeface="+mn-lt"/>
                <a:ea typeface="+mn-ea"/>
                <a:cs typeface="+mn-cs"/>
              </a:rPr>
              <a:t>Wilsonian</a:t>
            </a:r>
            <a:r>
              <a:rPr lang="en-US" sz="1200" kern="1200" dirty="0" smtClean="0">
                <a:solidFill>
                  <a:schemeClr val="tx1"/>
                </a:solidFill>
                <a:effectLst/>
                <a:latin typeface="+mn-lt"/>
                <a:ea typeface="+mn-ea"/>
                <a:cs typeface="+mn-cs"/>
              </a:rPr>
              <a:t> technique, which describes a framework to facilitate a systematic approach to remediation procedures (</a:t>
            </a:r>
            <a:r>
              <a:rPr lang="en-US" sz="1200" kern="1200" dirty="0" err="1" smtClean="0">
                <a:solidFill>
                  <a:schemeClr val="tx1"/>
                </a:solidFill>
                <a:effectLst/>
                <a:latin typeface="+mn-lt"/>
                <a:ea typeface="+mn-ea"/>
                <a:cs typeface="+mn-cs"/>
              </a:rPr>
              <a:t>Culleiton</a:t>
            </a:r>
            <a:r>
              <a:rPr lang="en-US" sz="1200" kern="1200" dirty="0" smtClean="0">
                <a:solidFill>
                  <a:schemeClr val="tx1"/>
                </a:solidFill>
                <a:effectLst/>
                <a:latin typeface="+mn-lt"/>
                <a:ea typeface="+mn-ea"/>
                <a:cs typeface="+mn-cs"/>
              </a:rPr>
              <a:t>, 2009). The system is designed to address intervention specific to student needs. The remediation program should not be a one size fits all, but rather support services that assist the student in focusing on their individual learning style (English, 2004). Educators must be mindful of incorporating strategies that support theoretical frameworks of how students learn (Evans, 2103).  An example of such a theoretical framework includes the Transformative Learning Theories (TLT) developed by </a:t>
            </a:r>
            <a:r>
              <a:rPr lang="en-US" sz="1200" kern="1200" dirty="0" err="1" smtClean="0">
                <a:solidFill>
                  <a:schemeClr val="tx1"/>
                </a:solidFill>
                <a:effectLst/>
                <a:latin typeface="+mn-lt"/>
                <a:ea typeface="+mn-ea"/>
                <a:cs typeface="+mn-cs"/>
              </a:rPr>
              <a:t>Mezirow</a:t>
            </a:r>
            <a:r>
              <a:rPr lang="en-US" dirty="0" smtClean="0">
                <a:effectLst/>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Theme 2: cost vs. benefit of a dental hygiene remedial program.</a:t>
            </a:r>
            <a:r>
              <a:rPr lang="en-US" sz="1200" kern="1200" dirty="0" smtClean="0">
                <a:solidFill>
                  <a:schemeClr val="tx1"/>
                </a:solidFill>
                <a:effectLst/>
                <a:latin typeface="+mn-lt"/>
                <a:ea typeface="+mn-ea"/>
                <a:cs typeface="+mn-cs"/>
              </a:rPr>
              <a:t> The literature discussed the cost implications of hiring a full-time faculty member to the remediation role. The research showed that costs and resources associated with clinical remediation were justified, as remediation is a useful strategy in decreasing attrition rates (Hutton, 2007). Failure to offer remediation to students is more of an expenditure than the cost of the program itself (</a:t>
            </a:r>
            <a:r>
              <a:rPr lang="en-US" sz="1200" kern="1200" dirty="0" err="1" smtClean="0">
                <a:solidFill>
                  <a:schemeClr val="tx1"/>
                </a:solidFill>
                <a:effectLst/>
                <a:latin typeface="+mn-lt"/>
                <a:ea typeface="+mn-ea"/>
                <a:cs typeface="+mn-cs"/>
              </a:rPr>
              <a:t>Bettinger</a:t>
            </a:r>
            <a:r>
              <a:rPr lang="en-US" sz="1200" kern="1200" dirty="0" smtClean="0">
                <a:solidFill>
                  <a:schemeClr val="tx1"/>
                </a:solidFill>
                <a:effectLst/>
                <a:latin typeface="+mn-lt"/>
                <a:ea typeface="+mn-ea"/>
                <a:cs typeface="+mn-cs"/>
              </a:rPr>
              <a:t>, 2009). The incorporation of a remediation program was beneficial in reducing retention rates as well as supporting student success.</a:t>
            </a:r>
          </a:p>
          <a:p>
            <a:r>
              <a:rPr lang="en-US" sz="1200" b="1" kern="1200" dirty="0" smtClean="0">
                <a:solidFill>
                  <a:schemeClr val="tx1"/>
                </a:solidFill>
                <a:effectLst/>
                <a:latin typeface="+mn-lt"/>
                <a:ea typeface="+mn-ea"/>
                <a:cs typeface="+mn-cs"/>
              </a:rPr>
              <a:t>Theme 3: alternative strategies for socio-economic and underserved groups</a:t>
            </a:r>
            <a:r>
              <a:rPr lang="en-US" sz="1200" b="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literature also discussed alternative strategies for socio-economic and underserved groups. The community college serves as a pathway for culturally diverse socio-economic and underserved groups to enter the college system (James, 1991). Many of these students are first-generation college students, and may not have an adequate support system in place within the family or the institution itself.  Time and financial restrictions, poor self-esteem, and lack of information about support systems that exist may hinder the success of the underserved allied-health student. (Corrigan-</a:t>
            </a:r>
            <a:r>
              <a:rPr lang="en-US" sz="1200" kern="1200" dirty="0" err="1" smtClean="0">
                <a:solidFill>
                  <a:schemeClr val="tx1"/>
                </a:solidFill>
                <a:effectLst/>
                <a:latin typeface="+mn-lt"/>
                <a:ea typeface="+mn-ea"/>
                <a:cs typeface="+mn-cs"/>
              </a:rPr>
              <a:t>Magaldi</a:t>
            </a:r>
            <a:r>
              <a:rPr lang="en-US" sz="1200" kern="1200" dirty="0" smtClean="0">
                <a:solidFill>
                  <a:schemeClr val="tx1"/>
                </a:solidFill>
                <a:effectLst/>
                <a:latin typeface="+mn-lt"/>
                <a:ea typeface="+mn-ea"/>
                <a:cs typeface="+mn-cs"/>
              </a:rPr>
              <a:t>, 2014). Early intervention such as web-based activities and faculty intervention programs are helpful in retention of the underserved student, and may provide increased retention and attrition rates (Corrigan-</a:t>
            </a:r>
            <a:r>
              <a:rPr lang="en-US" sz="1200" kern="1200" dirty="0" err="1" smtClean="0">
                <a:solidFill>
                  <a:schemeClr val="tx1"/>
                </a:solidFill>
                <a:effectLst/>
                <a:latin typeface="+mn-lt"/>
                <a:ea typeface="+mn-ea"/>
                <a:cs typeface="+mn-cs"/>
              </a:rPr>
              <a:t>Magaldi</a:t>
            </a:r>
            <a:r>
              <a:rPr lang="en-US" sz="1200" kern="1200" dirty="0" smtClean="0">
                <a:solidFill>
                  <a:schemeClr val="tx1"/>
                </a:solidFill>
                <a:effectLst/>
                <a:latin typeface="+mn-lt"/>
                <a:ea typeface="+mn-ea"/>
                <a:cs typeface="+mn-cs"/>
              </a:rPr>
              <a:t>, 2014). </a:t>
            </a:r>
            <a:endParaRPr lang="en-US" dirty="0"/>
          </a:p>
        </p:txBody>
      </p:sp>
      <p:sp>
        <p:nvSpPr>
          <p:cNvPr id="4" name="Slide Number Placeholder 3"/>
          <p:cNvSpPr>
            <a:spLocks noGrp="1"/>
          </p:cNvSpPr>
          <p:nvPr>
            <p:ph type="sldNum" sz="quarter" idx="10"/>
          </p:nvPr>
        </p:nvSpPr>
        <p:spPr/>
        <p:txBody>
          <a:bodyPr/>
          <a:lstStyle/>
          <a:p>
            <a:fld id="{8EB06F8F-3DFD-A141-B3C4-83D07BB77C16}" type="slidenum">
              <a:rPr lang="en-US" smtClean="0"/>
              <a:t>14</a:t>
            </a:fld>
            <a:endParaRPr lang="en-US"/>
          </a:p>
        </p:txBody>
      </p:sp>
    </p:spTree>
    <p:extLst>
      <p:ext uri="{BB962C8B-B14F-4D97-AF65-F5344CB8AC3E}">
        <p14:creationId xmlns:p14="http://schemas.microsoft.com/office/powerpoint/2010/main" val="3819824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Theme 4: remediation programs implemented over summer term or semester break.  </a:t>
            </a:r>
            <a:r>
              <a:rPr lang="en-US" sz="1200" kern="1200" dirty="0" smtClean="0">
                <a:solidFill>
                  <a:schemeClr val="tx1"/>
                </a:solidFill>
                <a:effectLst/>
                <a:latin typeface="+mn-lt"/>
                <a:ea typeface="+mn-ea"/>
                <a:cs typeface="+mn-cs"/>
              </a:rPr>
              <a:t>The implementation of a remedial program over summer term or semester break was cited among the literature. The allied-health student may benefit from a remedial program implemented during a time when regularly scheduled courses are not in session. A remedial session over summer term or break may provide individualized instructor attention and alleviate the time constraints of the regularly scheduled term. </a:t>
            </a:r>
          </a:p>
          <a:p>
            <a:r>
              <a:rPr lang="en-US" sz="1200" b="1" kern="1200" dirty="0" smtClean="0">
                <a:solidFill>
                  <a:schemeClr val="tx1"/>
                </a:solidFill>
                <a:effectLst/>
                <a:latin typeface="+mn-lt"/>
                <a:ea typeface="+mn-ea"/>
                <a:cs typeface="+mn-cs"/>
              </a:rPr>
              <a:t>Theme 5: remediation programs that decrease anxiety levels of the educator and student. </a:t>
            </a:r>
            <a:r>
              <a:rPr lang="en-US" sz="1200" kern="1200" dirty="0" smtClean="0">
                <a:solidFill>
                  <a:schemeClr val="tx1"/>
                </a:solidFill>
                <a:effectLst/>
                <a:latin typeface="+mn-lt"/>
                <a:ea typeface="+mn-ea"/>
                <a:cs typeface="+mn-cs"/>
              </a:rPr>
              <a:t>An additional theme among the literature included the need for a remediation programs that decrease anxiety levels of both the educator and the student. Educators may encounter the responsibility to address and ‘fix’ weak students. Educators may have anxiety surrounding remediation interventions and strategies, time restrictions, and additional faculty to implement the remediation (</a:t>
            </a:r>
            <a:r>
              <a:rPr lang="en-US" sz="1200" kern="1200" dirty="0" err="1" smtClean="0">
                <a:solidFill>
                  <a:schemeClr val="tx1"/>
                </a:solidFill>
                <a:effectLst/>
                <a:latin typeface="+mn-lt"/>
                <a:ea typeface="+mn-ea"/>
                <a:cs typeface="+mn-cs"/>
              </a:rPr>
              <a:t>Culleiton</a:t>
            </a:r>
            <a:r>
              <a:rPr lang="en-US" sz="1200" kern="1200" dirty="0" smtClean="0">
                <a:solidFill>
                  <a:schemeClr val="tx1"/>
                </a:solidFill>
                <a:effectLst/>
                <a:latin typeface="+mn-lt"/>
                <a:ea typeface="+mn-ea"/>
                <a:cs typeface="+mn-cs"/>
              </a:rPr>
              <a:t>, 2009).</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Theme 6: personalized student-faculty mentoring program. </a:t>
            </a:r>
            <a:r>
              <a:rPr lang="en-US" sz="1200" kern="1200" dirty="0" smtClean="0">
                <a:solidFill>
                  <a:schemeClr val="tx1"/>
                </a:solidFill>
                <a:effectLst/>
                <a:latin typeface="+mn-lt"/>
                <a:ea typeface="+mn-ea"/>
                <a:cs typeface="+mn-cs"/>
              </a:rPr>
              <a:t>The literature also showed consistency in the importance of a remedial program containing a student-faculty mentoring component. Faculty-student motivation is a vital component of the remedial program (Corrigan-</a:t>
            </a:r>
            <a:r>
              <a:rPr lang="en-US" sz="1200" kern="1200" dirty="0" err="1" smtClean="0">
                <a:solidFill>
                  <a:schemeClr val="tx1"/>
                </a:solidFill>
                <a:effectLst/>
                <a:latin typeface="+mn-lt"/>
                <a:ea typeface="+mn-ea"/>
                <a:cs typeface="+mn-cs"/>
              </a:rPr>
              <a:t>Magaldi</a:t>
            </a:r>
            <a:r>
              <a:rPr lang="en-US" sz="1200" kern="1200" dirty="0" smtClean="0">
                <a:solidFill>
                  <a:schemeClr val="tx1"/>
                </a:solidFill>
                <a:effectLst/>
                <a:latin typeface="+mn-lt"/>
                <a:ea typeface="+mn-ea"/>
                <a:cs typeface="+mn-cs"/>
              </a:rPr>
              <a:t>, 2014). Faculty-facilitated remedial programs assist students in critical thinking skills and improve test-taking capabilities (English, 2004). A shared responsibility in the learning incorporating a teaching-learning partnership creates an equitable and fair learning environment (Evans, 2013).  Student-faculty mentoring programs are successful in nurturing and developing student confidence (James, 1991). Faculty that support student engagement and are available to students promote an effective retention program (</a:t>
            </a:r>
            <a:r>
              <a:rPr lang="en-US" sz="1200" kern="1200" dirty="0" err="1" smtClean="0">
                <a:solidFill>
                  <a:schemeClr val="tx1"/>
                </a:solidFill>
                <a:effectLst/>
                <a:latin typeface="+mn-lt"/>
                <a:ea typeface="+mn-ea"/>
                <a:cs typeface="+mn-cs"/>
              </a:rPr>
              <a:t>Ramsburg</a:t>
            </a:r>
            <a:r>
              <a:rPr lang="en-US" sz="1200" kern="1200" dirty="0" smtClean="0">
                <a:solidFill>
                  <a:schemeClr val="tx1"/>
                </a:solidFill>
                <a:effectLst/>
                <a:latin typeface="+mn-lt"/>
                <a:ea typeface="+mn-ea"/>
                <a:cs typeface="+mn-cs"/>
              </a:rPr>
              <a:t>, 2007).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EB06F8F-3DFD-A141-B3C4-83D07BB77C16}" type="slidenum">
              <a:rPr lang="en-US" smtClean="0"/>
              <a:t>15</a:t>
            </a:fld>
            <a:endParaRPr lang="en-US"/>
          </a:p>
        </p:txBody>
      </p:sp>
    </p:spTree>
    <p:extLst>
      <p:ext uri="{BB962C8B-B14F-4D97-AF65-F5344CB8AC3E}">
        <p14:creationId xmlns:p14="http://schemas.microsoft.com/office/powerpoint/2010/main" val="68601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4A7655-8216-6647-A7EF-B73A3D936A8C}" type="datetimeFigureOut">
              <a:rPr lang="en-US" smtClean="0"/>
              <a:t>1/14/16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AC126-EC7A-5642-929F-1EFBBB86913B}" type="slidenum">
              <a:rPr lang="en-US" smtClean="0"/>
              <a:t>‹#›</a:t>
            </a:fld>
            <a:endParaRPr lang="en-US"/>
          </a:p>
        </p:txBody>
      </p:sp>
    </p:spTree>
    <p:extLst>
      <p:ext uri="{BB962C8B-B14F-4D97-AF65-F5344CB8AC3E}">
        <p14:creationId xmlns:p14="http://schemas.microsoft.com/office/powerpoint/2010/main" val="1891852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4A7655-8216-6647-A7EF-B73A3D936A8C}" type="datetimeFigureOut">
              <a:rPr lang="en-US" smtClean="0"/>
              <a:t>1/14/16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AC126-EC7A-5642-929F-1EFBBB86913B}" type="slidenum">
              <a:rPr lang="en-US" smtClean="0"/>
              <a:t>‹#›</a:t>
            </a:fld>
            <a:endParaRPr lang="en-US"/>
          </a:p>
        </p:txBody>
      </p:sp>
    </p:spTree>
    <p:extLst>
      <p:ext uri="{BB962C8B-B14F-4D97-AF65-F5344CB8AC3E}">
        <p14:creationId xmlns:p14="http://schemas.microsoft.com/office/powerpoint/2010/main" val="4149430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4A7655-8216-6647-A7EF-B73A3D936A8C}" type="datetimeFigureOut">
              <a:rPr lang="en-US" smtClean="0"/>
              <a:t>1/14/16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AC126-EC7A-5642-929F-1EFBBB86913B}" type="slidenum">
              <a:rPr lang="en-US" smtClean="0"/>
              <a:t>‹#›</a:t>
            </a:fld>
            <a:endParaRPr lang="en-US"/>
          </a:p>
        </p:txBody>
      </p:sp>
    </p:spTree>
    <p:extLst>
      <p:ext uri="{BB962C8B-B14F-4D97-AF65-F5344CB8AC3E}">
        <p14:creationId xmlns:p14="http://schemas.microsoft.com/office/powerpoint/2010/main" val="3891590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4A7655-8216-6647-A7EF-B73A3D936A8C}" type="datetimeFigureOut">
              <a:rPr lang="en-US" smtClean="0"/>
              <a:t>1/14/16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AC126-EC7A-5642-929F-1EFBBB86913B}" type="slidenum">
              <a:rPr lang="en-US" smtClean="0"/>
              <a:t>‹#›</a:t>
            </a:fld>
            <a:endParaRPr lang="en-US"/>
          </a:p>
        </p:txBody>
      </p:sp>
    </p:spTree>
    <p:extLst>
      <p:ext uri="{BB962C8B-B14F-4D97-AF65-F5344CB8AC3E}">
        <p14:creationId xmlns:p14="http://schemas.microsoft.com/office/powerpoint/2010/main" val="679138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4A7655-8216-6647-A7EF-B73A3D936A8C}" type="datetimeFigureOut">
              <a:rPr lang="en-US" smtClean="0"/>
              <a:t>1/14/16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AC126-EC7A-5642-929F-1EFBBB86913B}" type="slidenum">
              <a:rPr lang="en-US" smtClean="0"/>
              <a:t>‹#›</a:t>
            </a:fld>
            <a:endParaRPr lang="en-US"/>
          </a:p>
        </p:txBody>
      </p:sp>
    </p:spTree>
    <p:extLst>
      <p:ext uri="{BB962C8B-B14F-4D97-AF65-F5344CB8AC3E}">
        <p14:creationId xmlns:p14="http://schemas.microsoft.com/office/powerpoint/2010/main" val="791277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4A7655-8216-6647-A7EF-B73A3D936A8C}" type="datetimeFigureOut">
              <a:rPr lang="en-US" smtClean="0"/>
              <a:t>1/14/16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3AC126-EC7A-5642-929F-1EFBBB86913B}" type="slidenum">
              <a:rPr lang="en-US" smtClean="0"/>
              <a:t>‹#›</a:t>
            </a:fld>
            <a:endParaRPr lang="en-US"/>
          </a:p>
        </p:txBody>
      </p:sp>
    </p:spTree>
    <p:extLst>
      <p:ext uri="{BB962C8B-B14F-4D97-AF65-F5344CB8AC3E}">
        <p14:creationId xmlns:p14="http://schemas.microsoft.com/office/powerpoint/2010/main" val="3370081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4A7655-8216-6647-A7EF-B73A3D936A8C}" type="datetimeFigureOut">
              <a:rPr lang="en-US" smtClean="0"/>
              <a:t>1/14/16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3AC126-EC7A-5642-929F-1EFBBB86913B}" type="slidenum">
              <a:rPr lang="en-US" smtClean="0"/>
              <a:t>‹#›</a:t>
            </a:fld>
            <a:endParaRPr lang="en-US"/>
          </a:p>
        </p:txBody>
      </p:sp>
    </p:spTree>
    <p:extLst>
      <p:ext uri="{BB962C8B-B14F-4D97-AF65-F5344CB8AC3E}">
        <p14:creationId xmlns:p14="http://schemas.microsoft.com/office/powerpoint/2010/main" val="2521776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4A7655-8216-6647-A7EF-B73A3D936A8C}" type="datetimeFigureOut">
              <a:rPr lang="en-US" smtClean="0"/>
              <a:t>1/14/16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3AC126-EC7A-5642-929F-1EFBBB86913B}" type="slidenum">
              <a:rPr lang="en-US" smtClean="0"/>
              <a:t>‹#›</a:t>
            </a:fld>
            <a:endParaRPr lang="en-US"/>
          </a:p>
        </p:txBody>
      </p:sp>
    </p:spTree>
    <p:extLst>
      <p:ext uri="{BB962C8B-B14F-4D97-AF65-F5344CB8AC3E}">
        <p14:creationId xmlns:p14="http://schemas.microsoft.com/office/powerpoint/2010/main" val="32752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4A7655-8216-6647-A7EF-B73A3D936A8C}" type="datetimeFigureOut">
              <a:rPr lang="en-US" smtClean="0"/>
              <a:t>1/14/16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3AC126-EC7A-5642-929F-1EFBBB86913B}" type="slidenum">
              <a:rPr lang="en-US" smtClean="0"/>
              <a:t>‹#›</a:t>
            </a:fld>
            <a:endParaRPr lang="en-US"/>
          </a:p>
        </p:txBody>
      </p:sp>
    </p:spTree>
    <p:extLst>
      <p:ext uri="{BB962C8B-B14F-4D97-AF65-F5344CB8AC3E}">
        <p14:creationId xmlns:p14="http://schemas.microsoft.com/office/powerpoint/2010/main" val="882971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4A7655-8216-6647-A7EF-B73A3D936A8C}" type="datetimeFigureOut">
              <a:rPr lang="en-US" smtClean="0"/>
              <a:t>1/14/16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3AC126-EC7A-5642-929F-1EFBBB86913B}" type="slidenum">
              <a:rPr lang="en-US" smtClean="0"/>
              <a:t>‹#›</a:t>
            </a:fld>
            <a:endParaRPr lang="en-US"/>
          </a:p>
        </p:txBody>
      </p:sp>
    </p:spTree>
    <p:extLst>
      <p:ext uri="{BB962C8B-B14F-4D97-AF65-F5344CB8AC3E}">
        <p14:creationId xmlns:p14="http://schemas.microsoft.com/office/powerpoint/2010/main" val="320786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4A7655-8216-6647-A7EF-B73A3D936A8C}" type="datetimeFigureOut">
              <a:rPr lang="en-US" smtClean="0"/>
              <a:t>1/14/16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3AC126-EC7A-5642-929F-1EFBBB86913B}" type="slidenum">
              <a:rPr lang="en-US" smtClean="0"/>
              <a:t>‹#›</a:t>
            </a:fld>
            <a:endParaRPr lang="en-US"/>
          </a:p>
        </p:txBody>
      </p:sp>
    </p:spTree>
    <p:extLst>
      <p:ext uri="{BB962C8B-B14F-4D97-AF65-F5344CB8AC3E}">
        <p14:creationId xmlns:p14="http://schemas.microsoft.com/office/powerpoint/2010/main" val="38386027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4A7655-8216-6647-A7EF-B73A3D936A8C}" type="datetimeFigureOut">
              <a:rPr lang="en-US" smtClean="0"/>
              <a:t>1/14/16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3AC126-EC7A-5642-929F-1EFBBB86913B}" type="slidenum">
              <a:rPr lang="en-US" smtClean="0"/>
              <a:t>‹#›</a:t>
            </a:fld>
            <a:endParaRPr lang="en-US"/>
          </a:p>
        </p:txBody>
      </p:sp>
    </p:spTree>
    <p:extLst>
      <p:ext uri="{BB962C8B-B14F-4D97-AF65-F5344CB8AC3E}">
        <p14:creationId xmlns:p14="http://schemas.microsoft.com/office/powerpoint/2010/main" val="3408767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5"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9.jpg"/><Relationship Id="rId5"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g"/><Relationship Id="rId5" Type="http://schemas.openxmlformats.org/officeDocument/2006/relationships/image" Target="../media/image24.jp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jpg"/><Relationship Id="rId1" Type="http://schemas.openxmlformats.org/officeDocument/2006/relationships/slideLayout" Target="../slideLayouts/slideLayout6.xml"/><Relationship Id="rId2"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jpg"/><Relationship Id="rId5" Type="http://schemas.openxmlformats.org/officeDocument/2006/relationships/image" Target="../media/image31.jp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jpg"/><Relationship Id="rId3"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3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3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g"/><Relationship Id="rId1" Type="http://schemas.openxmlformats.org/officeDocument/2006/relationships/slideLayout" Target="../slideLayouts/slideLayout6.xml"/><Relationship Id="rId2" Type="http://schemas.openxmlformats.org/officeDocument/2006/relationships/image" Target="../media/image3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1.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g"/><Relationship Id="rId5"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660066"/>
                </a:solidFill>
                <a:latin typeface="Bookman Old Style"/>
                <a:cs typeface="Bookman Old Style"/>
              </a:rPr>
              <a:t>REMEDIATION </a:t>
            </a:r>
            <a:r>
              <a:rPr lang="en-US" dirty="0" smtClean="0">
                <a:solidFill>
                  <a:srgbClr val="660066"/>
                </a:solidFill>
                <a:latin typeface="Bookman Old Style"/>
                <a:cs typeface="Bookman Old Style"/>
              </a:rPr>
              <a:t>IN DENTAL HYGIENE PROGRAMS</a:t>
            </a:r>
            <a:endParaRPr lang="en-US" dirty="0">
              <a:solidFill>
                <a:srgbClr val="660066"/>
              </a:solidFill>
              <a:latin typeface="Bookman Old Style"/>
              <a:cs typeface="Bookman Old Style"/>
            </a:endParaRPr>
          </a:p>
        </p:txBody>
      </p:sp>
      <p:pic>
        <p:nvPicPr>
          <p:cNvPr id="4" name="Picture 3" descr="DentalHygie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1000"/>
            <a:ext cx="9144000" cy="3533192"/>
          </a:xfrm>
          <a:prstGeom prst="rect">
            <a:avLst/>
          </a:prstGeom>
        </p:spPr>
      </p:pic>
      <p:sp>
        <p:nvSpPr>
          <p:cNvPr id="5" name="TextBox 4"/>
          <p:cNvSpPr txBox="1"/>
          <p:nvPr/>
        </p:nvSpPr>
        <p:spPr>
          <a:xfrm>
            <a:off x="6533341" y="6150398"/>
            <a:ext cx="2432789" cy="523220"/>
          </a:xfrm>
          <a:prstGeom prst="rect">
            <a:avLst/>
          </a:prstGeom>
          <a:noFill/>
        </p:spPr>
        <p:txBody>
          <a:bodyPr wrap="square" rtlCol="0">
            <a:spAutoFit/>
          </a:bodyPr>
          <a:lstStyle/>
          <a:p>
            <a:r>
              <a:rPr lang="en-US" sz="2800" dirty="0" smtClean="0">
                <a:solidFill>
                  <a:srgbClr val="660066"/>
                </a:solidFill>
                <a:latin typeface="Snell Roundhand"/>
                <a:cs typeface="Snell Roundhand"/>
              </a:rPr>
              <a:t>Kelly Donovan</a:t>
            </a:r>
            <a:endParaRPr lang="en-US" sz="2800" dirty="0">
              <a:solidFill>
                <a:srgbClr val="660066"/>
              </a:solidFill>
              <a:latin typeface="Snell Roundhand"/>
              <a:cs typeface="Snell Roundhand"/>
            </a:endParaRPr>
          </a:p>
        </p:txBody>
      </p:sp>
    </p:spTree>
    <p:extLst>
      <p:ext uri="{BB962C8B-B14F-4D97-AF65-F5344CB8AC3E}">
        <p14:creationId xmlns:p14="http://schemas.microsoft.com/office/powerpoint/2010/main" val="38455406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96875"/>
            <a:ext cx="8229600" cy="1814513"/>
          </a:xfrm>
        </p:spPr>
        <p:txBody>
          <a:bodyPr/>
          <a:lstStyle/>
          <a:p>
            <a:r>
              <a:rPr lang="en-US" b="1" i="1" dirty="0" smtClean="0">
                <a:solidFill>
                  <a:srgbClr val="660066"/>
                </a:solidFill>
                <a:latin typeface="Baskerville Old Face"/>
                <a:cs typeface="Baskerville Old Face"/>
              </a:rPr>
              <a:t>Student Survey Results</a:t>
            </a:r>
            <a:endParaRPr lang="en-US" b="1" i="1" dirty="0">
              <a:solidFill>
                <a:srgbClr val="660066"/>
              </a:solidFill>
              <a:latin typeface="Baskerville Old Face"/>
              <a:cs typeface="Baskerville Old Face"/>
            </a:endParaRPr>
          </a:p>
        </p:txBody>
      </p:sp>
      <p:sp>
        <p:nvSpPr>
          <p:cNvPr id="3" name="TextBox 2"/>
          <p:cNvSpPr txBox="1"/>
          <p:nvPr/>
        </p:nvSpPr>
        <p:spPr>
          <a:xfrm>
            <a:off x="2806303" y="1709110"/>
            <a:ext cx="184666" cy="369332"/>
          </a:xfrm>
          <a:prstGeom prst="rect">
            <a:avLst/>
          </a:prstGeom>
          <a:noFill/>
        </p:spPr>
        <p:txBody>
          <a:bodyPr wrap="none" rtlCol="0">
            <a:spAutoFit/>
          </a:bodyPr>
          <a:lstStyle/>
          <a:p>
            <a:endParaRPr lang="en-US" dirty="0"/>
          </a:p>
        </p:txBody>
      </p:sp>
      <p:sp>
        <p:nvSpPr>
          <p:cNvPr id="5" name="TextBox 4"/>
          <p:cNvSpPr txBox="1"/>
          <p:nvPr/>
        </p:nvSpPr>
        <p:spPr>
          <a:xfrm>
            <a:off x="457200" y="4857750"/>
            <a:ext cx="7940675" cy="1200328"/>
          </a:xfrm>
          <a:prstGeom prst="rect">
            <a:avLst/>
          </a:prstGeom>
          <a:noFill/>
        </p:spPr>
        <p:txBody>
          <a:bodyPr wrap="square" rtlCol="0">
            <a:spAutoFit/>
          </a:bodyPr>
          <a:lstStyle/>
          <a:p>
            <a:r>
              <a:rPr lang="en-US" sz="2400" b="1" dirty="0">
                <a:solidFill>
                  <a:srgbClr val="660066"/>
                </a:solidFill>
              </a:rPr>
              <a:t>“Followers follow a leader who will provide a solid foundation</a:t>
            </a:r>
            <a:r>
              <a:rPr lang="en-US" sz="2400" b="1" dirty="0" smtClean="0">
                <a:solidFill>
                  <a:srgbClr val="660066"/>
                </a:solidFill>
              </a:rPr>
              <a:t>”- </a:t>
            </a:r>
            <a:r>
              <a:rPr lang="en-US" sz="2400" b="1" i="1" dirty="0">
                <a:solidFill>
                  <a:srgbClr val="660066"/>
                </a:solidFill>
              </a:rPr>
              <a:t>Strengths B</a:t>
            </a:r>
            <a:r>
              <a:rPr lang="en-US" sz="2400" b="1" i="1" dirty="0" smtClean="0">
                <a:solidFill>
                  <a:srgbClr val="660066"/>
                </a:solidFill>
              </a:rPr>
              <a:t>ased Leadership  </a:t>
            </a:r>
            <a:r>
              <a:rPr lang="en-US" sz="2400" b="1" dirty="0">
                <a:solidFill>
                  <a:srgbClr val="660066"/>
                </a:solidFill>
              </a:rPr>
              <a:t>(</a:t>
            </a:r>
            <a:r>
              <a:rPr lang="en-US" sz="2400" b="1" dirty="0" err="1" smtClean="0">
                <a:solidFill>
                  <a:srgbClr val="660066"/>
                </a:solidFill>
              </a:rPr>
              <a:t>Rath</a:t>
            </a:r>
            <a:r>
              <a:rPr lang="en-US" sz="2400" b="1" dirty="0" smtClean="0">
                <a:solidFill>
                  <a:srgbClr val="660066"/>
                </a:solidFill>
              </a:rPr>
              <a:t> </a:t>
            </a:r>
            <a:r>
              <a:rPr lang="en-US" sz="2400" b="1" dirty="0">
                <a:solidFill>
                  <a:srgbClr val="660066"/>
                </a:solidFill>
              </a:rPr>
              <a:t>&amp; Conchie, p. 87). </a:t>
            </a:r>
          </a:p>
        </p:txBody>
      </p:sp>
      <p:pic>
        <p:nvPicPr>
          <p:cNvPr id="8" name="Picture 7" descr="entry-level-dh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879303"/>
            <a:ext cx="3575050" cy="2357377"/>
          </a:xfrm>
          <a:prstGeom prst="rect">
            <a:avLst/>
          </a:prstGeom>
        </p:spPr>
      </p:pic>
      <p:sp>
        <p:nvSpPr>
          <p:cNvPr id="10" name="TextBox 9"/>
          <p:cNvSpPr txBox="1"/>
          <p:nvPr/>
        </p:nvSpPr>
        <p:spPr>
          <a:xfrm>
            <a:off x="457200" y="1417638"/>
            <a:ext cx="3575050" cy="461665"/>
          </a:xfrm>
          <a:prstGeom prst="rect">
            <a:avLst/>
          </a:prstGeom>
          <a:noFill/>
        </p:spPr>
        <p:txBody>
          <a:bodyPr wrap="square" rtlCol="0">
            <a:spAutoFit/>
          </a:bodyPr>
          <a:lstStyle/>
          <a:p>
            <a:r>
              <a:rPr lang="en-US" sz="2400" i="1" dirty="0" smtClean="0">
                <a:solidFill>
                  <a:srgbClr val="660066"/>
                </a:solidFill>
              </a:rPr>
              <a:t>One-on-One Instruction</a:t>
            </a:r>
            <a:endParaRPr lang="en-US" sz="2400" i="1" dirty="0">
              <a:solidFill>
                <a:srgbClr val="660066"/>
              </a:solidFill>
            </a:endParaRPr>
          </a:p>
        </p:txBody>
      </p:sp>
      <p:sp>
        <p:nvSpPr>
          <p:cNvPr id="20" name="TextBox 19"/>
          <p:cNvSpPr txBox="1"/>
          <p:nvPr/>
        </p:nvSpPr>
        <p:spPr>
          <a:xfrm rot="10800000" flipV="1">
            <a:off x="5619749" y="1388248"/>
            <a:ext cx="2778126" cy="830997"/>
          </a:xfrm>
          <a:prstGeom prst="rect">
            <a:avLst/>
          </a:prstGeom>
          <a:noFill/>
        </p:spPr>
        <p:txBody>
          <a:bodyPr wrap="square" rtlCol="0">
            <a:spAutoFit/>
          </a:bodyPr>
          <a:lstStyle/>
          <a:p>
            <a:r>
              <a:rPr lang="en-US" sz="2400" i="1" dirty="0" smtClean="0">
                <a:solidFill>
                  <a:srgbClr val="660066"/>
                </a:solidFill>
              </a:rPr>
              <a:t>Equal Attention During Clinic</a:t>
            </a:r>
            <a:endParaRPr lang="en-US" sz="2400" i="1" dirty="0">
              <a:solidFill>
                <a:srgbClr val="660066"/>
              </a:solidFill>
            </a:endParaRPr>
          </a:p>
        </p:txBody>
      </p:sp>
      <p:pic>
        <p:nvPicPr>
          <p:cNvPr id="28" name="Picture 27" descr="attentio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6500" y="2219245"/>
            <a:ext cx="3381375" cy="2290882"/>
          </a:xfrm>
          <a:prstGeom prst="rect">
            <a:avLst/>
          </a:prstGeom>
        </p:spPr>
      </p:pic>
    </p:spTree>
    <p:extLst>
      <p:ext uri="{BB962C8B-B14F-4D97-AF65-F5344CB8AC3E}">
        <p14:creationId xmlns:p14="http://schemas.microsoft.com/office/powerpoint/2010/main" val="282969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660066"/>
                </a:solidFill>
                <a:latin typeface="Baskerville Old Face"/>
                <a:cs typeface="Baskerville Old Face"/>
              </a:rPr>
              <a:t>Student Survey Results</a:t>
            </a:r>
            <a:endParaRPr lang="en-US" dirty="0"/>
          </a:p>
        </p:txBody>
      </p:sp>
      <p:sp>
        <p:nvSpPr>
          <p:cNvPr id="3" name="TextBox 2"/>
          <p:cNvSpPr txBox="1"/>
          <p:nvPr/>
        </p:nvSpPr>
        <p:spPr>
          <a:xfrm>
            <a:off x="2806303" y="1709110"/>
            <a:ext cx="184666" cy="369332"/>
          </a:xfrm>
          <a:prstGeom prst="rect">
            <a:avLst/>
          </a:prstGeom>
          <a:noFill/>
        </p:spPr>
        <p:txBody>
          <a:bodyPr wrap="none" rtlCol="0">
            <a:spAutoFit/>
          </a:bodyPr>
          <a:lstStyle/>
          <a:p>
            <a:endParaRPr lang="en-US" dirty="0"/>
          </a:p>
        </p:txBody>
      </p:sp>
      <p:sp>
        <p:nvSpPr>
          <p:cNvPr id="5" name="TextBox 4"/>
          <p:cNvSpPr txBox="1"/>
          <p:nvPr/>
        </p:nvSpPr>
        <p:spPr>
          <a:xfrm>
            <a:off x="825502" y="1417638"/>
            <a:ext cx="2873374" cy="830997"/>
          </a:xfrm>
          <a:prstGeom prst="rect">
            <a:avLst/>
          </a:prstGeom>
          <a:noFill/>
        </p:spPr>
        <p:txBody>
          <a:bodyPr wrap="square" rtlCol="0">
            <a:spAutoFit/>
          </a:bodyPr>
          <a:lstStyle/>
          <a:p>
            <a:r>
              <a:rPr lang="en-US" sz="2400" b="1" dirty="0" smtClean="0">
                <a:solidFill>
                  <a:srgbClr val="660066"/>
                </a:solidFill>
                <a:latin typeface="Baskerville Old Face"/>
                <a:cs typeface="Baskerville Old Face"/>
              </a:rPr>
              <a:t>Instrumentation Schedule </a:t>
            </a:r>
            <a:endParaRPr lang="en-US" sz="2400" dirty="0">
              <a:solidFill>
                <a:srgbClr val="660066"/>
              </a:solidFill>
              <a:latin typeface="Baskerville Old Face"/>
              <a:cs typeface="Baskerville Old Face"/>
            </a:endParaRPr>
          </a:p>
        </p:txBody>
      </p:sp>
      <p:sp>
        <p:nvSpPr>
          <p:cNvPr id="9" name="TextBox 8"/>
          <p:cNvSpPr txBox="1"/>
          <p:nvPr/>
        </p:nvSpPr>
        <p:spPr>
          <a:xfrm>
            <a:off x="825502" y="5635624"/>
            <a:ext cx="7699374" cy="1107996"/>
          </a:xfrm>
          <a:prstGeom prst="rect">
            <a:avLst/>
          </a:prstGeom>
          <a:noFill/>
        </p:spPr>
        <p:txBody>
          <a:bodyPr wrap="square" rtlCol="0">
            <a:spAutoFit/>
          </a:bodyPr>
          <a:lstStyle/>
          <a:p>
            <a:r>
              <a:rPr lang="en-US" sz="2400" b="1" dirty="0" smtClean="0">
                <a:solidFill>
                  <a:srgbClr val="660066"/>
                </a:solidFill>
              </a:rPr>
              <a:t>Seeking </a:t>
            </a:r>
            <a:r>
              <a:rPr lang="en-US" sz="2400" b="1" dirty="0">
                <a:solidFill>
                  <a:srgbClr val="660066"/>
                </a:solidFill>
              </a:rPr>
              <a:t>and promoting student feedback is important to quality </a:t>
            </a:r>
            <a:r>
              <a:rPr lang="en-US" sz="2400" b="1" dirty="0" smtClean="0">
                <a:solidFill>
                  <a:srgbClr val="660066"/>
                </a:solidFill>
              </a:rPr>
              <a:t>improvements-</a:t>
            </a:r>
            <a:r>
              <a:rPr lang="en-US" sz="2400" b="1" i="1" dirty="0" smtClean="0">
                <a:solidFill>
                  <a:srgbClr val="660066"/>
                </a:solidFill>
              </a:rPr>
              <a:t>The Speed of Trust </a:t>
            </a:r>
            <a:r>
              <a:rPr lang="en-US" sz="2400" b="1" dirty="0">
                <a:solidFill>
                  <a:srgbClr val="660066"/>
                </a:solidFill>
              </a:rPr>
              <a:t>(Covey, 2006)</a:t>
            </a:r>
            <a:r>
              <a:rPr lang="en-US" b="1" dirty="0"/>
              <a:t>. </a:t>
            </a:r>
          </a:p>
          <a:p>
            <a:endParaRPr lang="en-US" b="1" dirty="0"/>
          </a:p>
        </p:txBody>
      </p:sp>
      <p:pic>
        <p:nvPicPr>
          <p:cNvPr id="14" name="Picture 13" descr="mdHZ4DEhpjgEfa9rPGyGhn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51" y="2248635"/>
            <a:ext cx="3222625" cy="2707619"/>
          </a:xfrm>
          <a:prstGeom prst="rect">
            <a:avLst/>
          </a:prstGeom>
        </p:spPr>
      </p:pic>
      <p:pic>
        <p:nvPicPr>
          <p:cNvPr id="20" name="Picture 19" descr="test-anxiet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8080" y="2855364"/>
            <a:ext cx="3955720" cy="2624765"/>
          </a:xfrm>
          <a:prstGeom prst="rect">
            <a:avLst/>
          </a:prstGeom>
        </p:spPr>
      </p:pic>
      <p:sp>
        <p:nvSpPr>
          <p:cNvPr id="22" name="TextBox 21"/>
          <p:cNvSpPr txBox="1"/>
          <p:nvPr/>
        </p:nvSpPr>
        <p:spPr>
          <a:xfrm>
            <a:off x="5524500" y="1417638"/>
            <a:ext cx="2658202" cy="738664"/>
          </a:xfrm>
          <a:prstGeom prst="rect">
            <a:avLst/>
          </a:prstGeom>
          <a:noFill/>
        </p:spPr>
        <p:txBody>
          <a:bodyPr wrap="square" rtlCol="0">
            <a:spAutoFit/>
          </a:bodyPr>
          <a:lstStyle/>
          <a:p>
            <a:r>
              <a:rPr lang="en-US" sz="2400" b="1" dirty="0">
                <a:solidFill>
                  <a:srgbClr val="660066"/>
                </a:solidFill>
                <a:latin typeface="Baskerville Old Face"/>
                <a:cs typeface="Baskerville Old Face"/>
              </a:rPr>
              <a:t>High Test Anxiety</a:t>
            </a:r>
          </a:p>
          <a:p>
            <a:endParaRPr lang="en-US" dirty="0"/>
          </a:p>
        </p:txBody>
      </p:sp>
      <p:pic>
        <p:nvPicPr>
          <p:cNvPr id="25" name="Picture 24" descr="arrow_up.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9135" y="1709110"/>
            <a:ext cx="1600230" cy="1146254"/>
          </a:xfrm>
          <a:prstGeom prst="rect">
            <a:avLst/>
          </a:prstGeom>
        </p:spPr>
      </p:pic>
    </p:spTree>
    <p:extLst>
      <p:ext uri="{BB962C8B-B14F-4D97-AF65-F5344CB8AC3E}">
        <p14:creationId xmlns:p14="http://schemas.microsoft.com/office/powerpoint/2010/main" val="12769523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11332"/>
            <a:ext cx="8229600" cy="2432620"/>
          </a:xfrm>
        </p:spPr>
        <p:txBody>
          <a:bodyPr>
            <a:normAutofit/>
          </a:bodyPr>
          <a:lstStyle/>
          <a:p>
            <a:r>
              <a:rPr lang="en-US" sz="6600" b="1" dirty="0" smtClean="0">
                <a:solidFill>
                  <a:schemeClr val="accent4">
                    <a:lumMod val="75000"/>
                  </a:schemeClr>
                </a:solidFill>
                <a:latin typeface="Snell Roundhand"/>
                <a:cs typeface="Snell Roundhand"/>
              </a:rPr>
              <a:t>Cycle Two Story</a:t>
            </a:r>
            <a:endParaRPr lang="en-US" sz="6600" dirty="0"/>
          </a:p>
        </p:txBody>
      </p:sp>
      <p:pic>
        <p:nvPicPr>
          <p:cNvPr id="6" name="Picture 5" descr="tooth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99904"/>
            <a:ext cx="2157230" cy="2309214"/>
          </a:xfrm>
          <a:prstGeom prst="rect">
            <a:avLst/>
          </a:prstGeom>
        </p:spPr>
      </p:pic>
      <p:pic>
        <p:nvPicPr>
          <p:cNvPr id="8" name="Picture 7" descr="tooth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517" y="4253260"/>
            <a:ext cx="2203283" cy="2264990"/>
          </a:xfrm>
          <a:prstGeom prst="rect">
            <a:avLst/>
          </a:prstGeom>
        </p:spPr>
      </p:pic>
    </p:spTree>
    <p:extLst>
      <p:ext uri="{BB962C8B-B14F-4D97-AF65-F5344CB8AC3E}">
        <p14:creationId xmlns:p14="http://schemas.microsoft.com/office/powerpoint/2010/main" val="28884883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660066"/>
                </a:solidFill>
                <a:latin typeface="Baskerville Old Face"/>
                <a:cs typeface="Baskerville Old Face"/>
              </a:rPr>
              <a:t>Cycle Two Questions</a:t>
            </a:r>
            <a:endParaRPr lang="en-US" i="1" dirty="0">
              <a:latin typeface="Baskerville Old Face"/>
              <a:cs typeface="Baskerville Old Face"/>
            </a:endParaRPr>
          </a:p>
        </p:txBody>
      </p:sp>
      <p:sp>
        <p:nvSpPr>
          <p:cNvPr id="3" name="TextBox 2"/>
          <p:cNvSpPr txBox="1"/>
          <p:nvPr/>
        </p:nvSpPr>
        <p:spPr>
          <a:xfrm>
            <a:off x="2806303" y="1709110"/>
            <a:ext cx="184666" cy="369332"/>
          </a:xfrm>
          <a:prstGeom prst="rect">
            <a:avLst/>
          </a:prstGeom>
          <a:noFill/>
        </p:spPr>
        <p:txBody>
          <a:bodyPr wrap="none" rtlCol="0">
            <a:spAutoFit/>
          </a:bodyPr>
          <a:lstStyle/>
          <a:p>
            <a:endParaRPr lang="en-US" dirty="0"/>
          </a:p>
        </p:txBody>
      </p:sp>
      <p:sp>
        <p:nvSpPr>
          <p:cNvPr id="4" name="TextBox 3"/>
          <p:cNvSpPr txBox="1"/>
          <p:nvPr/>
        </p:nvSpPr>
        <p:spPr>
          <a:xfrm>
            <a:off x="162813" y="1567991"/>
            <a:ext cx="8523988" cy="4401205"/>
          </a:xfrm>
          <a:prstGeom prst="rect">
            <a:avLst/>
          </a:prstGeom>
          <a:noFill/>
        </p:spPr>
        <p:txBody>
          <a:bodyPr wrap="square" rtlCol="0">
            <a:spAutoFit/>
          </a:bodyPr>
          <a:lstStyle/>
          <a:p>
            <a:pPr marL="457200" indent="-457200">
              <a:buAutoNum type="arabicPeriod"/>
            </a:pPr>
            <a:r>
              <a:rPr lang="en-US" sz="2800" i="1" dirty="0" smtClean="0">
                <a:solidFill>
                  <a:srgbClr val="660066"/>
                </a:solidFill>
                <a:latin typeface="Baskerville Old Face"/>
                <a:cs typeface="Baskerville Old Face"/>
              </a:rPr>
              <a:t> In what ways if any have the changes recommended by the students and implemented into the Fall 2015 remediation program at Dental Smiles College improved the existing remediation program?</a:t>
            </a:r>
          </a:p>
          <a:p>
            <a:endParaRPr lang="en-US" sz="2800" i="1" dirty="0">
              <a:solidFill>
                <a:srgbClr val="660066"/>
              </a:solidFill>
              <a:latin typeface="Baskerville Old Face"/>
              <a:cs typeface="Baskerville Old Face"/>
            </a:endParaRPr>
          </a:p>
          <a:p>
            <a:endParaRPr lang="en-US" sz="2800" i="1" dirty="0" smtClean="0">
              <a:solidFill>
                <a:srgbClr val="660066"/>
              </a:solidFill>
              <a:latin typeface="Baskerville Old Face"/>
              <a:cs typeface="Baskerville Old Face"/>
            </a:endParaRPr>
          </a:p>
          <a:p>
            <a:pPr marL="342900" indent="-342900">
              <a:buAutoNum type="arabicPeriod" startAt="2"/>
            </a:pPr>
            <a:r>
              <a:rPr lang="en-US" sz="2800" i="1" dirty="0" smtClean="0">
                <a:solidFill>
                  <a:srgbClr val="660066"/>
                </a:solidFill>
                <a:latin typeface="Baskerville Old Face"/>
                <a:cs typeface="Baskerville Old Face"/>
              </a:rPr>
              <a:t>  In what ways if any have the changes implemented into the Fall 2015 student remediation program at Dental Smiles College impacted the student and faculty perceptions of remediation?</a:t>
            </a:r>
          </a:p>
        </p:txBody>
      </p:sp>
    </p:spTree>
    <p:extLst>
      <p:ext uri="{BB962C8B-B14F-4D97-AF65-F5344CB8AC3E}">
        <p14:creationId xmlns:p14="http://schemas.microsoft.com/office/powerpoint/2010/main" val="27334360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1"/>
            <a:ext cx="8229600" cy="1142999"/>
          </a:xfrm>
        </p:spPr>
        <p:txBody>
          <a:bodyPr>
            <a:normAutofit fontScale="90000"/>
          </a:bodyPr>
          <a:lstStyle/>
          <a:p>
            <a:r>
              <a:rPr lang="en-US" b="1" i="1" dirty="0">
                <a:solidFill>
                  <a:srgbClr val="660066"/>
                </a:solidFill>
                <a:latin typeface="Baskerville Old Face"/>
                <a:cs typeface="Baskerville Old Face"/>
              </a:rPr>
              <a:t>LITERATURE REVIEW </a:t>
            </a:r>
            <a:r>
              <a:rPr lang="en-US" b="1" i="1" dirty="0" smtClean="0">
                <a:solidFill>
                  <a:srgbClr val="660066"/>
                </a:solidFill>
                <a:latin typeface="Baskerville Old Face"/>
                <a:cs typeface="Baskerville Old Face"/>
              </a:rPr>
              <a:t>THEMES Related to Allied Health Programs</a:t>
            </a:r>
            <a:endParaRPr lang="en-US" b="1" i="1" dirty="0">
              <a:solidFill>
                <a:srgbClr val="660066"/>
              </a:solidFill>
              <a:latin typeface="Baskerville Old Face"/>
              <a:cs typeface="Baskerville Old Face"/>
            </a:endParaRPr>
          </a:p>
        </p:txBody>
      </p:sp>
      <p:pic>
        <p:nvPicPr>
          <p:cNvPr id="12" name="Picture 11" descr="individual_m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01405"/>
            <a:ext cx="3333749" cy="2908402"/>
          </a:xfrm>
          <a:prstGeom prst="rect">
            <a:avLst/>
          </a:prstGeom>
        </p:spPr>
      </p:pic>
      <p:pic>
        <p:nvPicPr>
          <p:cNvPr id="15" name="Picture 14" descr="cystic_acne_treatment_costs_benefits-e135681539555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3749" y="1787480"/>
            <a:ext cx="2688643" cy="2876306"/>
          </a:xfrm>
          <a:prstGeom prst="rect">
            <a:avLst/>
          </a:prstGeom>
        </p:spPr>
      </p:pic>
      <p:pic>
        <p:nvPicPr>
          <p:cNvPr id="18" name="Picture 17" descr="social-class-wordl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2392" y="1333500"/>
            <a:ext cx="3121608" cy="2876307"/>
          </a:xfrm>
          <a:prstGeom prst="rect">
            <a:avLst/>
          </a:prstGeom>
        </p:spPr>
      </p:pic>
      <p:sp>
        <p:nvSpPr>
          <p:cNvPr id="5" name="TextBox 4"/>
          <p:cNvSpPr txBox="1"/>
          <p:nvPr/>
        </p:nvSpPr>
        <p:spPr>
          <a:xfrm>
            <a:off x="457200" y="4241902"/>
            <a:ext cx="2554844" cy="2554545"/>
          </a:xfrm>
          <a:prstGeom prst="rect">
            <a:avLst/>
          </a:prstGeom>
          <a:noFill/>
        </p:spPr>
        <p:txBody>
          <a:bodyPr wrap="square" rtlCol="0">
            <a:spAutoFit/>
          </a:bodyPr>
          <a:lstStyle/>
          <a:p>
            <a:r>
              <a:rPr lang="en-US" sz="2000" dirty="0">
                <a:solidFill>
                  <a:srgbClr val="660066"/>
                </a:solidFill>
              </a:rPr>
              <a:t>Educators must be mindful of incorporating strategies that support theoretical frameworks of how students learn (Evans, 2103). </a:t>
            </a:r>
          </a:p>
        </p:txBody>
      </p:sp>
      <p:sp>
        <p:nvSpPr>
          <p:cNvPr id="20" name="TextBox 19"/>
          <p:cNvSpPr txBox="1"/>
          <p:nvPr/>
        </p:nvSpPr>
        <p:spPr>
          <a:xfrm>
            <a:off x="3142297" y="4889500"/>
            <a:ext cx="2880095" cy="1938992"/>
          </a:xfrm>
          <a:prstGeom prst="rect">
            <a:avLst/>
          </a:prstGeom>
          <a:noFill/>
        </p:spPr>
        <p:txBody>
          <a:bodyPr wrap="square" rtlCol="0">
            <a:spAutoFit/>
          </a:bodyPr>
          <a:lstStyle/>
          <a:p>
            <a:r>
              <a:rPr lang="en-US" sz="2000" dirty="0" smtClean="0">
                <a:solidFill>
                  <a:srgbClr val="660066"/>
                </a:solidFill>
              </a:rPr>
              <a:t>Failure </a:t>
            </a:r>
            <a:r>
              <a:rPr lang="en-US" sz="2000" dirty="0">
                <a:solidFill>
                  <a:srgbClr val="660066"/>
                </a:solidFill>
              </a:rPr>
              <a:t>to offer </a:t>
            </a:r>
            <a:r>
              <a:rPr lang="en-US" sz="2000" dirty="0" smtClean="0">
                <a:solidFill>
                  <a:srgbClr val="660066"/>
                </a:solidFill>
              </a:rPr>
              <a:t>    remediation </a:t>
            </a:r>
            <a:r>
              <a:rPr lang="en-US" sz="2000" dirty="0">
                <a:solidFill>
                  <a:srgbClr val="660066"/>
                </a:solidFill>
              </a:rPr>
              <a:t>to students is more of an </a:t>
            </a:r>
            <a:endParaRPr lang="en-US" sz="2000" dirty="0" smtClean="0">
              <a:solidFill>
                <a:srgbClr val="660066"/>
              </a:solidFill>
            </a:endParaRPr>
          </a:p>
          <a:p>
            <a:r>
              <a:rPr lang="en-US" sz="2000" dirty="0" smtClean="0">
                <a:solidFill>
                  <a:srgbClr val="660066"/>
                </a:solidFill>
              </a:rPr>
              <a:t>expenditure </a:t>
            </a:r>
            <a:r>
              <a:rPr lang="en-US" sz="2000" dirty="0">
                <a:solidFill>
                  <a:srgbClr val="660066"/>
                </a:solidFill>
              </a:rPr>
              <a:t>than the cost of the program itself </a:t>
            </a:r>
            <a:endParaRPr lang="en-US" sz="2000" dirty="0" smtClean="0">
              <a:solidFill>
                <a:srgbClr val="660066"/>
              </a:solidFill>
            </a:endParaRPr>
          </a:p>
          <a:p>
            <a:r>
              <a:rPr lang="en-US" sz="2000" dirty="0" smtClean="0">
                <a:solidFill>
                  <a:srgbClr val="660066"/>
                </a:solidFill>
              </a:rPr>
              <a:t>(</a:t>
            </a:r>
            <a:r>
              <a:rPr lang="en-US" sz="2000" dirty="0" err="1">
                <a:solidFill>
                  <a:srgbClr val="660066"/>
                </a:solidFill>
              </a:rPr>
              <a:t>Bettinger</a:t>
            </a:r>
            <a:r>
              <a:rPr lang="en-US" sz="2000" dirty="0">
                <a:solidFill>
                  <a:srgbClr val="660066"/>
                </a:solidFill>
              </a:rPr>
              <a:t>, 2009). </a:t>
            </a:r>
          </a:p>
        </p:txBody>
      </p:sp>
      <p:sp>
        <p:nvSpPr>
          <p:cNvPr id="28" name="TextBox 27"/>
          <p:cNvSpPr txBox="1"/>
          <p:nvPr/>
        </p:nvSpPr>
        <p:spPr>
          <a:xfrm>
            <a:off x="6675344" y="4965436"/>
            <a:ext cx="242938" cy="369332"/>
          </a:xfrm>
          <a:prstGeom prst="rect">
            <a:avLst/>
          </a:prstGeom>
          <a:noFill/>
        </p:spPr>
        <p:txBody>
          <a:bodyPr wrap="none" rtlCol="0">
            <a:spAutoFit/>
          </a:bodyPr>
          <a:lstStyle/>
          <a:p>
            <a:r>
              <a:rPr lang="en-US" dirty="0" smtClean="0"/>
              <a:t>. </a:t>
            </a:r>
            <a:endParaRPr lang="en-US" dirty="0"/>
          </a:p>
        </p:txBody>
      </p:sp>
      <p:sp>
        <p:nvSpPr>
          <p:cNvPr id="29" name="TextBox 28"/>
          <p:cNvSpPr txBox="1"/>
          <p:nvPr/>
        </p:nvSpPr>
        <p:spPr>
          <a:xfrm>
            <a:off x="6138060" y="4363072"/>
            <a:ext cx="2881795" cy="2246769"/>
          </a:xfrm>
          <a:prstGeom prst="rect">
            <a:avLst/>
          </a:prstGeom>
          <a:noFill/>
        </p:spPr>
        <p:txBody>
          <a:bodyPr wrap="square" rtlCol="0">
            <a:spAutoFit/>
          </a:bodyPr>
          <a:lstStyle/>
          <a:p>
            <a:r>
              <a:rPr lang="en-US" sz="2000" dirty="0">
                <a:solidFill>
                  <a:srgbClr val="660066"/>
                </a:solidFill>
              </a:rPr>
              <a:t>Early intervention such </a:t>
            </a:r>
            <a:r>
              <a:rPr lang="en-US" sz="2000" dirty="0" smtClean="0">
                <a:solidFill>
                  <a:srgbClr val="660066"/>
                </a:solidFill>
              </a:rPr>
              <a:t>as web- based activities and student intervention programs may provide </a:t>
            </a:r>
            <a:r>
              <a:rPr lang="en-US" sz="2000" dirty="0">
                <a:solidFill>
                  <a:srgbClr val="660066"/>
                </a:solidFill>
              </a:rPr>
              <a:t>increased </a:t>
            </a:r>
            <a:r>
              <a:rPr lang="en-US" sz="2000" dirty="0" smtClean="0">
                <a:solidFill>
                  <a:srgbClr val="660066"/>
                </a:solidFill>
              </a:rPr>
              <a:t>retention </a:t>
            </a:r>
            <a:r>
              <a:rPr lang="en-US" sz="2000" dirty="0">
                <a:solidFill>
                  <a:srgbClr val="660066"/>
                </a:solidFill>
              </a:rPr>
              <a:t>and attrition rates </a:t>
            </a:r>
            <a:r>
              <a:rPr lang="en-US" sz="2000" dirty="0" smtClean="0">
                <a:solidFill>
                  <a:srgbClr val="660066"/>
                </a:solidFill>
              </a:rPr>
              <a:t>(</a:t>
            </a:r>
            <a:r>
              <a:rPr lang="en-US" sz="2000" dirty="0">
                <a:solidFill>
                  <a:srgbClr val="660066"/>
                </a:solidFill>
              </a:rPr>
              <a:t>Corrigan-</a:t>
            </a:r>
            <a:r>
              <a:rPr lang="en-US" sz="2000" dirty="0" err="1">
                <a:solidFill>
                  <a:srgbClr val="660066"/>
                </a:solidFill>
              </a:rPr>
              <a:t>Magaldi</a:t>
            </a:r>
            <a:r>
              <a:rPr lang="en-US" sz="2000" dirty="0">
                <a:solidFill>
                  <a:srgbClr val="660066"/>
                </a:solidFill>
              </a:rPr>
              <a:t>, 2014). </a:t>
            </a:r>
          </a:p>
        </p:txBody>
      </p:sp>
    </p:spTree>
    <p:extLst>
      <p:ext uri="{BB962C8B-B14F-4D97-AF65-F5344CB8AC3E}">
        <p14:creationId xmlns:p14="http://schemas.microsoft.com/office/powerpoint/2010/main" val="125310733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1608138"/>
          </a:xfrm>
        </p:spPr>
        <p:txBody>
          <a:bodyPr>
            <a:normAutofit/>
          </a:bodyPr>
          <a:lstStyle/>
          <a:p>
            <a:r>
              <a:rPr lang="en-US" sz="4000" b="1" i="1" dirty="0">
                <a:solidFill>
                  <a:srgbClr val="660066"/>
                </a:solidFill>
                <a:latin typeface="Baskerville Old Face"/>
                <a:cs typeface="Baskerville Old Face"/>
              </a:rPr>
              <a:t>LITERATURE REVIEW </a:t>
            </a:r>
            <a:r>
              <a:rPr lang="en-US" sz="4000" b="1" i="1" dirty="0" smtClean="0">
                <a:solidFill>
                  <a:srgbClr val="660066"/>
                </a:solidFill>
                <a:latin typeface="Baskerville Old Face"/>
                <a:cs typeface="Baskerville Old Face"/>
              </a:rPr>
              <a:t>THEMES</a:t>
            </a:r>
            <a:br>
              <a:rPr lang="en-US" sz="4000" b="1" i="1" dirty="0" smtClean="0">
                <a:solidFill>
                  <a:srgbClr val="660066"/>
                </a:solidFill>
                <a:latin typeface="Baskerville Old Face"/>
                <a:cs typeface="Baskerville Old Face"/>
              </a:rPr>
            </a:br>
            <a:r>
              <a:rPr lang="en-US" sz="4000" b="1" i="1" dirty="0">
                <a:solidFill>
                  <a:srgbClr val="660066"/>
                </a:solidFill>
                <a:latin typeface="Baskerville Old Face"/>
                <a:cs typeface="Baskerville Old Face"/>
              </a:rPr>
              <a:t>Related to Allied Health Programs</a:t>
            </a:r>
            <a:endParaRPr lang="en-US" sz="4000" dirty="0"/>
          </a:p>
        </p:txBody>
      </p:sp>
      <p:sp>
        <p:nvSpPr>
          <p:cNvPr id="3" name="TextBox 2"/>
          <p:cNvSpPr txBox="1"/>
          <p:nvPr/>
        </p:nvSpPr>
        <p:spPr>
          <a:xfrm>
            <a:off x="2806303" y="1709110"/>
            <a:ext cx="184666" cy="369332"/>
          </a:xfrm>
          <a:prstGeom prst="rect">
            <a:avLst/>
          </a:prstGeom>
          <a:noFill/>
        </p:spPr>
        <p:txBody>
          <a:bodyPr wrap="none" rtlCol="0">
            <a:spAutoFit/>
          </a:bodyPr>
          <a:lstStyle/>
          <a:p>
            <a:endParaRPr lang="en-US" dirty="0"/>
          </a:p>
        </p:txBody>
      </p:sp>
      <p:pic>
        <p:nvPicPr>
          <p:cNvPr id="6" name="Picture 5" descr="summerbrea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737" y="1301442"/>
            <a:ext cx="3182516" cy="3077932"/>
          </a:xfrm>
          <a:prstGeom prst="rect">
            <a:avLst/>
          </a:prstGeom>
        </p:spPr>
      </p:pic>
      <p:pic>
        <p:nvPicPr>
          <p:cNvPr id="8" name="Picture 7" descr="anxiety-me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9253" y="1301442"/>
            <a:ext cx="3256995" cy="3077932"/>
          </a:xfrm>
          <a:prstGeom prst="rect">
            <a:avLst/>
          </a:prstGeom>
        </p:spPr>
      </p:pic>
      <p:pic>
        <p:nvPicPr>
          <p:cNvPr id="13" name="Picture 12" descr="The-Importance-of-a-Mento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6248" y="1301443"/>
            <a:ext cx="2587752" cy="3077932"/>
          </a:xfrm>
          <a:prstGeom prst="rect">
            <a:avLst/>
          </a:prstGeom>
        </p:spPr>
      </p:pic>
      <p:sp>
        <p:nvSpPr>
          <p:cNvPr id="15" name="TextBox 14"/>
          <p:cNvSpPr txBox="1"/>
          <p:nvPr/>
        </p:nvSpPr>
        <p:spPr>
          <a:xfrm>
            <a:off x="457200" y="4379374"/>
            <a:ext cx="2533769" cy="2585323"/>
          </a:xfrm>
          <a:prstGeom prst="rect">
            <a:avLst/>
          </a:prstGeom>
          <a:noFill/>
        </p:spPr>
        <p:txBody>
          <a:bodyPr wrap="square" rtlCol="0">
            <a:spAutoFit/>
          </a:bodyPr>
          <a:lstStyle/>
          <a:p>
            <a:r>
              <a:rPr lang="en-US" dirty="0">
                <a:solidFill>
                  <a:srgbClr val="660066"/>
                </a:solidFill>
              </a:rPr>
              <a:t>The implementation of a remedial program in summer term may assist the instructor in a more progressive and comprehensive </a:t>
            </a:r>
            <a:r>
              <a:rPr lang="en-US" dirty="0" smtClean="0">
                <a:solidFill>
                  <a:srgbClr val="660066"/>
                </a:solidFill>
              </a:rPr>
              <a:t>program (</a:t>
            </a:r>
            <a:r>
              <a:rPr lang="en-US" dirty="0">
                <a:solidFill>
                  <a:srgbClr val="660066"/>
                </a:solidFill>
              </a:rPr>
              <a:t>Corrigan-</a:t>
            </a:r>
            <a:r>
              <a:rPr lang="en-US" dirty="0" err="1">
                <a:solidFill>
                  <a:srgbClr val="660066"/>
                </a:solidFill>
              </a:rPr>
              <a:t>Magaldi</a:t>
            </a:r>
            <a:r>
              <a:rPr lang="en-US" dirty="0">
                <a:solidFill>
                  <a:srgbClr val="660066"/>
                </a:solidFill>
              </a:rPr>
              <a:t>, 2014). </a:t>
            </a:r>
          </a:p>
          <a:p>
            <a:endParaRPr lang="en-US" dirty="0"/>
          </a:p>
        </p:txBody>
      </p:sp>
      <p:sp>
        <p:nvSpPr>
          <p:cNvPr id="22" name="TextBox 21"/>
          <p:cNvSpPr txBox="1"/>
          <p:nvPr/>
        </p:nvSpPr>
        <p:spPr>
          <a:xfrm>
            <a:off x="3299253" y="4549676"/>
            <a:ext cx="3137169" cy="2308324"/>
          </a:xfrm>
          <a:prstGeom prst="rect">
            <a:avLst/>
          </a:prstGeom>
          <a:noFill/>
        </p:spPr>
        <p:txBody>
          <a:bodyPr wrap="square" rtlCol="0">
            <a:spAutoFit/>
          </a:bodyPr>
          <a:lstStyle/>
          <a:p>
            <a:r>
              <a:rPr lang="en-US" dirty="0">
                <a:solidFill>
                  <a:srgbClr val="660066"/>
                </a:solidFill>
              </a:rPr>
              <a:t>Students’ who visualized themselves as calm during test taking and imagined being able to address questions with ease had an increased level of academic success (English, 2004).</a:t>
            </a:r>
          </a:p>
          <a:p>
            <a:endParaRPr lang="en-US" dirty="0"/>
          </a:p>
        </p:txBody>
      </p:sp>
      <p:sp>
        <p:nvSpPr>
          <p:cNvPr id="29" name="TextBox 28"/>
          <p:cNvSpPr txBox="1"/>
          <p:nvPr/>
        </p:nvSpPr>
        <p:spPr>
          <a:xfrm>
            <a:off x="6556248" y="4379374"/>
            <a:ext cx="2587752" cy="2308324"/>
          </a:xfrm>
          <a:prstGeom prst="rect">
            <a:avLst/>
          </a:prstGeom>
          <a:noFill/>
        </p:spPr>
        <p:txBody>
          <a:bodyPr wrap="square" rtlCol="0">
            <a:spAutoFit/>
          </a:bodyPr>
          <a:lstStyle/>
          <a:p>
            <a:r>
              <a:rPr lang="en-US" dirty="0">
                <a:solidFill>
                  <a:srgbClr val="660066"/>
                </a:solidFill>
              </a:rPr>
              <a:t>A shared </a:t>
            </a:r>
            <a:r>
              <a:rPr lang="en-US" dirty="0" smtClean="0">
                <a:solidFill>
                  <a:srgbClr val="660066"/>
                </a:solidFill>
              </a:rPr>
              <a:t>responsibility </a:t>
            </a:r>
            <a:r>
              <a:rPr lang="en-US" dirty="0">
                <a:solidFill>
                  <a:srgbClr val="660066"/>
                </a:solidFill>
              </a:rPr>
              <a:t>in the learning </a:t>
            </a:r>
            <a:r>
              <a:rPr lang="en-US" dirty="0" smtClean="0">
                <a:solidFill>
                  <a:srgbClr val="660066"/>
                </a:solidFill>
              </a:rPr>
              <a:t>incorporating</a:t>
            </a:r>
          </a:p>
          <a:p>
            <a:r>
              <a:rPr lang="en-US" dirty="0" smtClean="0">
                <a:solidFill>
                  <a:srgbClr val="660066"/>
                </a:solidFill>
              </a:rPr>
              <a:t>a </a:t>
            </a:r>
            <a:r>
              <a:rPr lang="en-US" dirty="0">
                <a:solidFill>
                  <a:srgbClr val="660066"/>
                </a:solidFill>
              </a:rPr>
              <a:t>teaching-</a:t>
            </a:r>
            <a:r>
              <a:rPr lang="en-US" dirty="0" smtClean="0">
                <a:solidFill>
                  <a:srgbClr val="660066"/>
                </a:solidFill>
              </a:rPr>
              <a:t>learning</a:t>
            </a:r>
          </a:p>
          <a:p>
            <a:r>
              <a:rPr lang="en-US" dirty="0" smtClean="0">
                <a:solidFill>
                  <a:srgbClr val="660066"/>
                </a:solidFill>
              </a:rPr>
              <a:t>partnership creates</a:t>
            </a:r>
          </a:p>
          <a:p>
            <a:r>
              <a:rPr lang="en-US" dirty="0" smtClean="0">
                <a:solidFill>
                  <a:srgbClr val="660066"/>
                </a:solidFill>
              </a:rPr>
              <a:t>an </a:t>
            </a:r>
            <a:r>
              <a:rPr lang="en-US" dirty="0">
                <a:solidFill>
                  <a:srgbClr val="660066"/>
                </a:solidFill>
              </a:rPr>
              <a:t>equitable and </a:t>
            </a:r>
            <a:r>
              <a:rPr lang="en-US" dirty="0" smtClean="0">
                <a:solidFill>
                  <a:srgbClr val="660066"/>
                </a:solidFill>
              </a:rPr>
              <a:t>fair</a:t>
            </a:r>
          </a:p>
          <a:p>
            <a:r>
              <a:rPr lang="en-US" dirty="0" smtClean="0">
                <a:solidFill>
                  <a:srgbClr val="660066"/>
                </a:solidFill>
              </a:rPr>
              <a:t>learning </a:t>
            </a:r>
            <a:r>
              <a:rPr lang="en-US" dirty="0">
                <a:solidFill>
                  <a:srgbClr val="660066"/>
                </a:solidFill>
              </a:rPr>
              <a:t>environment (Evans, 2013). </a:t>
            </a:r>
          </a:p>
        </p:txBody>
      </p:sp>
    </p:spTree>
    <p:extLst>
      <p:ext uri="{BB962C8B-B14F-4D97-AF65-F5344CB8AC3E}">
        <p14:creationId xmlns:p14="http://schemas.microsoft.com/office/powerpoint/2010/main" val="427313179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6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tx1">
                  <a:lumMod val="50000"/>
                </a:schemeClr>
              </a:solidFill>
            </a:endParaRPr>
          </a:p>
        </p:txBody>
      </p:sp>
    </p:spTree>
    <p:extLst>
      <p:ext uri="{BB962C8B-B14F-4D97-AF65-F5344CB8AC3E}">
        <p14:creationId xmlns:p14="http://schemas.microsoft.com/office/powerpoint/2010/main" val="298078878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676895" y="0"/>
            <a:ext cx="3059106" cy="595837"/>
          </a:xfrm>
        </p:spPr>
        <p:txBody>
          <a:bodyPr>
            <a:normAutofit fontScale="90000"/>
          </a:bodyPr>
          <a:lstStyle/>
          <a:p>
            <a:r>
              <a:rPr lang="en-US" sz="3600" i="1" dirty="0" smtClean="0">
                <a:solidFill>
                  <a:srgbClr val="660066"/>
                </a:solidFill>
                <a:latin typeface="Baskerville Old Face"/>
                <a:cs typeface="Baskerville Old Face"/>
              </a:rPr>
              <a:t/>
            </a:r>
            <a:br>
              <a:rPr lang="en-US" sz="3600" i="1" dirty="0" smtClean="0">
                <a:solidFill>
                  <a:srgbClr val="660066"/>
                </a:solidFill>
                <a:latin typeface="Baskerville Old Face"/>
                <a:cs typeface="Baskerville Old Face"/>
              </a:rPr>
            </a:br>
            <a:r>
              <a:rPr lang="en-US" sz="3600" i="1" dirty="0" smtClean="0">
                <a:solidFill>
                  <a:srgbClr val="660066"/>
                </a:solidFill>
                <a:latin typeface="Baskerville Old Face"/>
                <a:cs typeface="Baskerville Old Face"/>
              </a:rPr>
              <a:t>Increased Practice Time        																																</a:t>
            </a:r>
            <a:endParaRPr lang="en-US" sz="3600" i="1" dirty="0">
              <a:solidFill>
                <a:srgbClr val="660066"/>
              </a:solidFill>
              <a:latin typeface="Baskerville Old Face"/>
              <a:cs typeface="Baskerville Old Face"/>
            </a:endParaRPr>
          </a:p>
        </p:txBody>
      </p:sp>
      <p:sp>
        <p:nvSpPr>
          <p:cNvPr id="3" name="TextBox 2"/>
          <p:cNvSpPr txBox="1"/>
          <p:nvPr/>
        </p:nvSpPr>
        <p:spPr>
          <a:xfrm>
            <a:off x="1744264" y="1759442"/>
            <a:ext cx="184666" cy="369332"/>
          </a:xfrm>
          <a:prstGeom prst="rect">
            <a:avLst/>
          </a:prstGeom>
          <a:noFill/>
        </p:spPr>
        <p:txBody>
          <a:bodyPr wrap="none" rtlCol="0">
            <a:spAutoFit/>
          </a:bodyPr>
          <a:lstStyle/>
          <a:p>
            <a:endParaRPr lang="en-US" dirty="0"/>
          </a:p>
        </p:txBody>
      </p:sp>
      <p:pic>
        <p:nvPicPr>
          <p:cNvPr id="6" name="Picture 5" descr="blog_Practic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681" y="1005896"/>
            <a:ext cx="4082132" cy="2804322"/>
          </a:xfrm>
          <a:prstGeom prst="rect">
            <a:avLst/>
          </a:prstGeom>
        </p:spPr>
      </p:pic>
      <p:pic>
        <p:nvPicPr>
          <p:cNvPr id="12" name="Picture 11" descr="da-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930" y="4272312"/>
            <a:ext cx="5689162" cy="2585687"/>
          </a:xfrm>
          <a:prstGeom prst="rect">
            <a:avLst/>
          </a:prstGeom>
        </p:spPr>
      </p:pic>
      <p:sp>
        <p:nvSpPr>
          <p:cNvPr id="14" name="TextBox 13"/>
          <p:cNvSpPr txBox="1"/>
          <p:nvPr/>
        </p:nvSpPr>
        <p:spPr>
          <a:xfrm>
            <a:off x="1744265" y="3625982"/>
            <a:ext cx="5415360" cy="646331"/>
          </a:xfrm>
          <a:prstGeom prst="rect">
            <a:avLst/>
          </a:prstGeom>
          <a:noFill/>
        </p:spPr>
        <p:txBody>
          <a:bodyPr wrap="square" rtlCol="0">
            <a:spAutoFit/>
          </a:bodyPr>
          <a:lstStyle/>
          <a:p>
            <a:r>
              <a:rPr lang="en-US" sz="3600" i="1" dirty="0" smtClean="0">
                <a:solidFill>
                  <a:srgbClr val="660066"/>
                </a:solidFill>
                <a:latin typeface="Baskerville Old Face"/>
                <a:cs typeface="Baskerville Old Face"/>
              </a:rPr>
              <a:t>			</a:t>
            </a:r>
            <a:r>
              <a:rPr lang="en-US" sz="3200" i="1" dirty="0" smtClean="0">
                <a:solidFill>
                  <a:srgbClr val="660066"/>
                </a:solidFill>
                <a:latin typeface="Baskerville Old Face"/>
                <a:cs typeface="Baskerville Old Face"/>
              </a:rPr>
              <a:t>Rotation Schedule</a:t>
            </a:r>
            <a:endParaRPr lang="en-US" sz="3200" i="1" dirty="0">
              <a:solidFill>
                <a:srgbClr val="660066"/>
              </a:solidFill>
              <a:latin typeface="Baskerville Old Face"/>
              <a:cs typeface="Baskerville Old Face"/>
            </a:endParaRPr>
          </a:p>
        </p:txBody>
      </p:sp>
      <p:pic>
        <p:nvPicPr>
          <p:cNvPr id="18" name="Picture 17" descr="staffmeetin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0336" y="1395293"/>
            <a:ext cx="3702736" cy="2414925"/>
          </a:xfrm>
          <a:prstGeom prst="rect">
            <a:avLst/>
          </a:prstGeom>
        </p:spPr>
      </p:pic>
      <p:sp>
        <p:nvSpPr>
          <p:cNvPr id="4" name="TextBox 3"/>
          <p:cNvSpPr txBox="1"/>
          <p:nvPr/>
        </p:nvSpPr>
        <p:spPr>
          <a:xfrm>
            <a:off x="4687623" y="872073"/>
            <a:ext cx="5104149" cy="584776"/>
          </a:xfrm>
          <a:prstGeom prst="rect">
            <a:avLst/>
          </a:prstGeom>
          <a:noFill/>
        </p:spPr>
        <p:txBody>
          <a:bodyPr wrap="square" rtlCol="0">
            <a:spAutoFit/>
          </a:bodyPr>
          <a:lstStyle/>
          <a:p>
            <a:r>
              <a:rPr lang="en-US" sz="3200" i="1" dirty="0" smtClean="0">
                <a:solidFill>
                  <a:srgbClr val="660066"/>
                </a:solidFill>
                <a:latin typeface="Baskerville Old Face"/>
                <a:cs typeface="Baskerville Old Face"/>
              </a:rPr>
              <a:t>Pre-Clinical Staff Meetings</a:t>
            </a:r>
            <a:endParaRPr lang="en-US" sz="3200" i="1" dirty="0">
              <a:solidFill>
                <a:srgbClr val="660066"/>
              </a:solidFill>
              <a:latin typeface="Baskerville Old Face"/>
              <a:cs typeface="Baskerville Old Face"/>
            </a:endParaRPr>
          </a:p>
        </p:txBody>
      </p:sp>
    </p:spTree>
    <p:extLst>
      <p:ext uri="{BB962C8B-B14F-4D97-AF65-F5344CB8AC3E}">
        <p14:creationId xmlns:p14="http://schemas.microsoft.com/office/powerpoint/2010/main" val="7474460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dissolv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dissolve">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2375" y="-564477"/>
            <a:ext cx="7603185" cy="1961477"/>
          </a:xfrm>
        </p:spPr>
        <p:txBody>
          <a:bodyPr>
            <a:normAutofit/>
          </a:bodyPr>
          <a:lstStyle/>
          <a:p>
            <a:r>
              <a:rPr lang="en-US" sz="3600" i="1" dirty="0" smtClean="0">
                <a:solidFill>
                  <a:srgbClr val="660066"/>
                </a:solidFill>
                <a:latin typeface="Baskerville Old Face"/>
                <a:cs typeface="Baskerville Old Face"/>
              </a:rPr>
              <a:t>Order of Instrumentation</a:t>
            </a:r>
            <a:endParaRPr lang="en-US" sz="3600" i="1" dirty="0">
              <a:solidFill>
                <a:srgbClr val="660066"/>
              </a:solidFill>
              <a:latin typeface="Baskerville Old Face"/>
              <a:cs typeface="Baskerville Old Face"/>
            </a:endParaRPr>
          </a:p>
        </p:txBody>
      </p:sp>
      <p:pic>
        <p:nvPicPr>
          <p:cNvPr id="9" name="Picture 8" descr="keep-calm-it-s-only-a-mock-ex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1176" y="647495"/>
            <a:ext cx="4026948" cy="3130635"/>
          </a:xfrm>
          <a:prstGeom prst="rect">
            <a:avLst/>
          </a:prstGeom>
        </p:spPr>
      </p:pic>
      <p:pic>
        <p:nvPicPr>
          <p:cNvPr id="24" name="Picture 23" descr="pennwell.web.400.28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740" y="647496"/>
            <a:ext cx="4422835" cy="3130635"/>
          </a:xfrm>
          <a:prstGeom prst="rect">
            <a:avLst/>
          </a:prstGeom>
        </p:spPr>
      </p:pic>
      <p:pic>
        <p:nvPicPr>
          <p:cNvPr id="35" name="Picture 34" descr="How-to-Survive-a-Critique_640x.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4615" y="3778130"/>
            <a:ext cx="5419385" cy="3079869"/>
          </a:xfrm>
          <a:prstGeom prst="rect">
            <a:avLst/>
          </a:prstGeom>
        </p:spPr>
      </p:pic>
      <p:sp>
        <p:nvSpPr>
          <p:cNvPr id="10" name="TextBox 9"/>
          <p:cNvSpPr txBox="1"/>
          <p:nvPr/>
        </p:nvSpPr>
        <p:spPr>
          <a:xfrm>
            <a:off x="6804108" y="62720"/>
            <a:ext cx="2285802" cy="584776"/>
          </a:xfrm>
          <a:prstGeom prst="rect">
            <a:avLst/>
          </a:prstGeom>
          <a:noFill/>
        </p:spPr>
        <p:txBody>
          <a:bodyPr wrap="none" rtlCol="0">
            <a:spAutoFit/>
          </a:bodyPr>
          <a:lstStyle/>
          <a:p>
            <a:r>
              <a:rPr lang="en-US" sz="3200" i="1" dirty="0" smtClean="0">
                <a:solidFill>
                  <a:srgbClr val="660066"/>
                </a:solidFill>
                <a:latin typeface="Baskerville Old Face"/>
                <a:cs typeface="Baskerville Old Face"/>
              </a:rPr>
              <a:t>Mock Exam</a:t>
            </a:r>
            <a:endParaRPr lang="en-US" sz="3200" i="1" dirty="0">
              <a:solidFill>
                <a:srgbClr val="660066"/>
              </a:solidFill>
              <a:latin typeface="Baskerville Old Face"/>
              <a:cs typeface="Baskerville Old Face"/>
            </a:endParaRPr>
          </a:p>
        </p:txBody>
      </p:sp>
      <p:sp>
        <p:nvSpPr>
          <p:cNvPr id="12" name="TextBox 11"/>
          <p:cNvSpPr txBox="1"/>
          <p:nvPr/>
        </p:nvSpPr>
        <p:spPr>
          <a:xfrm>
            <a:off x="1536412" y="4453094"/>
            <a:ext cx="3163164" cy="1754327"/>
          </a:xfrm>
          <a:prstGeom prst="rect">
            <a:avLst/>
          </a:prstGeom>
          <a:noFill/>
        </p:spPr>
        <p:txBody>
          <a:bodyPr wrap="square" rtlCol="0">
            <a:spAutoFit/>
          </a:bodyPr>
          <a:lstStyle/>
          <a:p>
            <a:r>
              <a:rPr lang="en-US" sz="3600" i="1" dirty="0" smtClean="0">
                <a:solidFill>
                  <a:srgbClr val="660066"/>
                </a:solidFill>
                <a:latin typeface="Baskerville Old Face"/>
                <a:cs typeface="Baskerville Old Face"/>
              </a:rPr>
              <a:t>Clinical Evaluation Form</a:t>
            </a:r>
          </a:p>
        </p:txBody>
      </p:sp>
    </p:spTree>
    <p:extLst>
      <p:ext uri="{BB962C8B-B14F-4D97-AF65-F5344CB8AC3E}">
        <p14:creationId xmlns:p14="http://schemas.microsoft.com/office/powerpoint/2010/main" val="32766431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dissolv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dissolv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dissolv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123449"/>
          </a:xfrm>
        </p:spPr>
        <p:txBody>
          <a:bodyPr/>
          <a:lstStyle/>
          <a:p>
            <a:r>
              <a:rPr lang="en-US" dirty="0">
                <a:solidFill>
                  <a:srgbClr val="660066"/>
                </a:solidFill>
              </a:rPr>
              <a:t> </a:t>
            </a:r>
            <a:r>
              <a:rPr lang="en-US" dirty="0" smtClean="0">
                <a:solidFill>
                  <a:srgbClr val="660066"/>
                </a:solidFill>
              </a:rPr>
              <a:t>            </a:t>
            </a:r>
            <a:endParaRPr lang="en-US" dirty="0">
              <a:solidFill>
                <a:srgbClr val="660066"/>
              </a:solidFill>
            </a:endParaRPr>
          </a:p>
        </p:txBody>
      </p:sp>
      <p:pic>
        <p:nvPicPr>
          <p:cNvPr id="4" name="Picture 3" descr="remind1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258869" cy="6858000"/>
          </a:xfrm>
          <a:prstGeom prst="rect">
            <a:avLst/>
          </a:prstGeom>
        </p:spPr>
      </p:pic>
      <p:sp>
        <p:nvSpPr>
          <p:cNvPr id="6" name="TextBox 5"/>
          <p:cNvSpPr txBox="1"/>
          <p:nvPr/>
        </p:nvSpPr>
        <p:spPr>
          <a:xfrm>
            <a:off x="5258869" y="0"/>
            <a:ext cx="7570817" cy="1938992"/>
          </a:xfrm>
          <a:prstGeom prst="rect">
            <a:avLst/>
          </a:prstGeom>
          <a:noFill/>
        </p:spPr>
        <p:txBody>
          <a:bodyPr wrap="square" rtlCol="0">
            <a:spAutoFit/>
          </a:bodyPr>
          <a:lstStyle/>
          <a:p>
            <a:r>
              <a:rPr lang="en-US" sz="4000" i="1" dirty="0" smtClean="0">
                <a:solidFill>
                  <a:srgbClr val="660066"/>
                </a:solidFill>
                <a:latin typeface="Baskerville Old Face"/>
                <a:cs typeface="Baskerville Old Face"/>
              </a:rPr>
              <a:t>Remind</a:t>
            </a:r>
          </a:p>
          <a:p>
            <a:r>
              <a:rPr lang="en-US" sz="4000" i="1" dirty="0" smtClean="0">
                <a:solidFill>
                  <a:srgbClr val="660066"/>
                </a:solidFill>
                <a:latin typeface="Baskerville Old Face"/>
                <a:cs typeface="Baskerville Old Face"/>
              </a:rPr>
              <a:t>Communication</a:t>
            </a:r>
          </a:p>
          <a:p>
            <a:r>
              <a:rPr lang="en-US" sz="4000" i="1" dirty="0" smtClean="0">
                <a:solidFill>
                  <a:srgbClr val="660066"/>
                </a:solidFill>
                <a:latin typeface="Baskerville Old Face"/>
                <a:cs typeface="Baskerville Old Face"/>
              </a:rPr>
              <a:t>Tool</a:t>
            </a:r>
            <a:endParaRPr lang="en-US" sz="4000" i="1" dirty="0">
              <a:solidFill>
                <a:srgbClr val="660066"/>
              </a:solidFill>
              <a:latin typeface="Baskerville Old Face"/>
              <a:cs typeface="Baskerville Old Face"/>
            </a:endParaRPr>
          </a:p>
        </p:txBody>
      </p:sp>
      <p:pic>
        <p:nvPicPr>
          <p:cNvPr id="8" name="Picture 7" descr="icon_3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3411" y="2572410"/>
            <a:ext cx="2845869" cy="3158192"/>
          </a:xfrm>
          <a:prstGeom prst="rect">
            <a:avLst/>
          </a:prstGeom>
        </p:spPr>
      </p:pic>
    </p:spTree>
    <p:extLst>
      <p:ext uri="{BB962C8B-B14F-4D97-AF65-F5344CB8AC3E}">
        <p14:creationId xmlns:p14="http://schemas.microsoft.com/office/powerpoint/2010/main" val="10509860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8305" y="351889"/>
            <a:ext cx="9119137" cy="841472"/>
          </a:xfrm>
        </p:spPr>
        <p:txBody>
          <a:bodyPr>
            <a:normAutofit fontScale="90000"/>
          </a:bodyPr>
          <a:lstStyle/>
          <a:p>
            <a:r>
              <a:rPr lang="en-US" sz="6600" b="1" dirty="0" smtClean="0">
                <a:solidFill>
                  <a:schemeClr val="accent4">
                    <a:lumMod val="75000"/>
                  </a:schemeClr>
                </a:solidFill>
                <a:latin typeface="Snell Roundhand"/>
                <a:cs typeface="Snell Roundhand"/>
              </a:rPr>
              <a:t/>
            </a:r>
            <a:br>
              <a:rPr lang="en-US" sz="6600" b="1" dirty="0" smtClean="0">
                <a:solidFill>
                  <a:schemeClr val="accent4">
                    <a:lumMod val="75000"/>
                  </a:schemeClr>
                </a:solidFill>
                <a:latin typeface="Snell Roundhand"/>
                <a:cs typeface="Snell Roundhand"/>
              </a:rPr>
            </a:br>
            <a:r>
              <a:rPr lang="en-US" sz="6600" b="1" dirty="0">
                <a:solidFill>
                  <a:schemeClr val="accent4">
                    <a:lumMod val="75000"/>
                  </a:schemeClr>
                </a:solidFill>
                <a:latin typeface="Snell Roundhand"/>
                <a:cs typeface="Snell Roundhand"/>
              </a:rPr>
              <a:t/>
            </a:r>
            <a:br>
              <a:rPr lang="en-US" sz="6600" b="1" dirty="0">
                <a:solidFill>
                  <a:schemeClr val="accent4">
                    <a:lumMod val="75000"/>
                  </a:schemeClr>
                </a:solidFill>
                <a:latin typeface="Snell Roundhand"/>
                <a:cs typeface="Snell Roundhand"/>
              </a:rPr>
            </a:br>
            <a:r>
              <a:rPr lang="en-US" sz="6600" b="1" dirty="0" smtClean="0">
                <a:solidFill>
                  <a:schemeClr val="accent4">
                    <a:lumMod val="75000"/>
                  </a:schemeClr>
                </a:solidFill>
                <a:latin typeface="Snell Roundhand"/>
                <a:cs typeface="Snell Roundhand"/>
              </a:rPr>
              <a:t/>
            </a:r>
            <a:br>
              <a:rPr lang="en-US" sz="6600" b="1" dirty="0" smtClean="0">
                <a:solidFill>
                  <a:schemeClr val="accent4">
                    <a:lumMod val="75000"/>
                  </a:schemeClr>
                </a:solidFill>
                <a:latin typeface="Snell Roundhand"/>
                <a:cs typeface="Snell Roundhand"/>
              </a:rPr>
            </a:br>
            <a:r>
              <a:rPr lang="en-US" sz="6600" b="1" dirty="0">
                <a:solidFill>
                  <a:schemeClr val="accent4">
                    <a:lumMod val="75000"/>
                  </a:schemeClr>
                </a:solidFill>
                <a:latin typeface="Snell Roundhand"/>
                <a:cs typeface="Snell Roundhand"/>
              </a:rPr>
              <a:t/>
            </a:r>
            <a:br>
              <a:rPr lang="en-US" sz="6600" b="1" dirty="0">
                <a:solidFill>
                  <a:schemeClr val="accent4">
                    <a:lumMod val="75000"/>
                  </a:schemeClr>
                </a:solidFill>
                <a:latin typeface="Snell Roundhand"/>
                <a:cs typeface="Snell Roundhand"/>
              </a:rPr>
            </a:br>
            <a:r>
              <a:rPr lang="en-US" sz="6600" b="1" dirty="0" smtClean="0">
                <a:solidFill>
                  <a:schemeClr val="accent4">
                    <a:lumMod val="75000"/>
                  </a:schemeClr>
                </a:solidFill>
                <a:latin typeface="Snell Roundhand"/>
                <a:cs typeface="Snell Roundhand"/>
              </a:rPr>
              <a:t>Cycle One Story</a:t>
            </a:r>
            <a:br>
              <a:rPr lang="en-US" sz="6600" b="1" dirty="0" smtClean="0">
                <a:solidFill>
                  <a:schemeClr val="accent4">
                    <a:lumMod val="75000"/>
                  </a:schemeClr>
                </a:solidFill>
                <a:latin typeface="Snell Roundhand"/>
                <a:cs typeface="Snell Roundhand"/>
              </a:rPr>
            </a:br>
            <a:endParaRPr lang="en-US" sz="8000" dirty="0"/>
          </a:p>
        </p:txBody>
      </p:sp>
      <p:pic>
        <p:nvPicPr>
          <p:cNvPr id="5" name="Picture 4" descr="tooth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9594" y="2956630"/>
            <a:ext cx="2815073" cy="2413494"/>
          </a:xfrm>
          <a:prstGeom prst="rect">
            <a:avLst/>
          </a:prstGeom>
        </p:spPr>
      </p:pic>
    </p:spTree>
    <p:extLst>
      <p:ext uri="{BB962C8B-B14F-4D97-AF65-F5344CB8AC3E}">
        <p14:creationId xmlns:p14="http://schemas.microsoft.com/office/powerpoint/2010/main" val="111914084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4487"/>
          </a:xfrm>
        </p:spPr>
        <p:txBody>
          <a:bodyPr>
            <a:normAutofit fontScale="90000"/>
          </a:bodyPr>
          <a:lstStyle/>
          <a:p>
            <a:r>
              <a:rPr lang="en-US" i="1" dirty="0" smtClean="0">
                <a:solidFill>
                  <a:srgbClr val="660066"/>
                </a:solidFill>
                <a:latin typeface="Baskerville Old Face"/>
                <a:cs typeface="Baskerville Old Face"/>
              </a:rPr>
              <a:t>Student Survey-Fall 2015</a:t>
            </a:r>
            <a:endParaRPr lang="en-US" i="1" dirty="0">
              <a:solidFill>
                <a:srgbClr val="660066"/>
              </a:solidFill>
              <a:latin typeface="Baskerville Old Face"/>
              <a:cs typeface="Baskerville Old Face"/>
            </a:endParaRPr>
          </a:p>
        </p:txBody>
      </p:sp>
      <p:sp>
        <p:nvSpPr>
          <p:cNvPr id="3" name="TextBox 2"/>
          <p:cNvSpPr txBox="1"/>
          <p:nvPr/>
        </p:nvSpPr>
        <p:spPr>
          <a:xfrm>
            <a:off x="2806303" y="1709110"/>
            <a:ext cx="184666" cy="369332"/>
          </a:xfrm>
          <a:prstGeom prst="rect">
            <a:avLst/>
          </a:prstGeom>
          <a:noFill/>
        </p:spPr>
        <p:txBody>
          <a:bodyPr wrap="none" rtlCol="0">
            <a:spAutoFit/>
          </a:bodyPr>
          <a:lstStyle/>
          <a:p>
            <a:endParaRPr lang="en-US" dirty="0"/>
          </a:p>
        </p:txBody>
      </p:sp>
      <p:pic>
        <p:nvPicPr>
          <p:cNvPr id="8" name="Picture 7" descr="Student survey 2 screensho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200" y="873124"/>
            <a:ext cx="6946900" cy="5743575"/>
          </a:xfrm>
          <a:prstGeom prst="rect">
            <a:avLst/>
          </a:prstGeom>
        </p:spPr>
      </p:pic>
    </p:spTree>
    <p:extLst>
      <p:ext uri="{BB962C8B-B14F-4D97-AF65-F5344CB8AC3E}">
        <p14:creationId xmlns:p14="http://schemas.microsoft.com/office/powerpoint/2010/main" val="183821167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96875"/>
            <a:ext cx="8229600" cy="1814513"/>
          </a:xfrm>
        </p:spPr>
        <p:txBody>
          <a:bodyPr/>
          <a:lstStyle/>
          <a:p>
            <a:r>
              <a:rPr lang="en-US" b="1" i="1" dirty="0" smtClean="0">
                <a:solidFill>
                  <a:srgbClr val="660066"/>
                </a:solidFill>
                <a:latin typeface="Baskerville Old Face"/>
                <a:cs typeface="Baskerville Old Face"/>
              </a:rPr>
              <a:t>Student Survey Results</a:t>
            </a:r>
            <a:endParaRPr lang="en-US" b="1" i="1" dirty="0">
              <a:solidFill>
                <a:srgbClr val="660066"/>
              </a:solidFill>
              <a:latin typeface="Baskerville Old Face"/>
              <a:cs typeface="Baskerville Old Face"/>
            </a:endParaRPr>
          </a:p>
        </p:txBody>
      </p:sp>
      <p:sp>
        <p:nvSpPr>
          <p:cNvPr id="3" name="TextBox 2"/>
          <p:cNvSpPr txBox="1"/>
          <p:nvPr/>
        </p:nvSpPr>
        <p:spPr>
          <a:xfrm>
            <a:off x="2806303" y="1709110"/>
            <a:ext cx="184666" cy="369332"/>
          </a:xfrm>
          <a:prstGeom prst="rect">
            <a:avLst/>
          </a:prstGeom>
          <a:noFill/>
        </p:spPr>
        <p:txBody>
          <a:bodyPr wrap="none" rtlCol="0">
            <a:spAutoFit/>
          </a:bodyPr>
          <a:lstStyle/>
          <a:p>
            <a:endParaRPr lang="en-US" dirty="0"/>
          </a:p>
        </p:txBody>
      </p:sp>
      <p:sp>
        <p:nvSpPr>
          <p:cNvPr id="5" name="TextBox 4"/>
          <p:cNvSpPr txBox="1"/>
          <p:nvPr/>
        </p:nvSpPr>
        <p:spPr>
          <a:xfrm>
            <a:off x="457200" y="4857750"/>
            <a:ext cx="7940675" cy="461665"/>
          </a:xfrm>
          <a:prstGeom prst="rect">
            <a:avLst/>
          </a:prstGeom>
          <a:noFill/>
        </p:spPr>
        <p:txBody>
          <a:bodyPr wrap="square" rtlCol="0">
            <a:spAutoFit/>
          </a:bodyPr>
          <a:lstStyle/>
          <a:p>
            <a:r>
              <a:rPr lang="en-US" sz="2400" b="1" dirty="0" smtClean="0">
                <a:solidFill>
                  <a:srgbClr val="660066"/>
                </a:solidFill>
              </a:rPr>
              <a:t>Yes! 48% increase                                          Yes! 31% increase</a:t>
            </a:r>
            <a:endParaRPr lang="en-US" sz="2400" b="1" dirty="0">
              <a:solidFill>
                <a:srgbClr val="660066"/>
              </a:solidFill>
            </a:endParaRPr>
          </a:p>
        </p:txBody>
      </p:sp>
      <p:pic>
        <p:nvPicPr>
          <p:cNvPr id="8" name="Picture 7" descr="entry-level-dh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500373"/>
            <a:ext cx="3575050" cy="2357377"/>
          </a:xfrm>
          <a:prstGeom prst="rect">
            <a:avLst/>
          </a:prstGeom>
        </p:spPr>
      </p:pic>
      <p:sp>
        <p:nvSpPr>
          <p:cNvPr id="10" name="TextBox 9"/>
          <p:cNvSpPr txBox="1"/>
          <p:nvPr/>
        </p:nvSpPr>
        <p:spPr>
          <a:xfrm>
            <a:off x="457200" y="1417638"/>
            <a:ext cx="3575050" cy="830997"/>
          </a:xfrm>
          <a:prstGeom prst="rect">
            <a:avLst/>
          </a:prstGeom>
          <a:noFill/>
        </p:spPr>
        <p:txBody>
          <a:bodyPr wrap="square" rtlCol="0">
            <a:spAutoFit/>
          </a:bodyPr>
          <a:lstStyle/>
          <a:p>
            <a:r>
              <a:rPr lang="en-US" sz="2400" i="1" dirty="0" smtClean="0">
                <a:solidFill>
                  <a:srgbClr val="660066"/>
                </a:solidFill>
              </a:rPr>
              <a:t>Enough One-on-One Instruction?</a:t>
            </a:r>
            <a:endParaRPr lang="en-US" sz="2400" i="1" dirty="0">
              <a:solidFill>
                <a:srgbClr val="660066"/>
              </a:solidFill>
            </a:endParaRPr>
          </a:p>
        </p:txBody>
      </p:sp>
      <p:sp>
        <p:nvSpPr>
          <p:cNvPr id="20" name="TextBox 19"/>
          <p:cNvSpPr txBox="1"/>
          <p:nvPr/>
        </p:nvSpPr>
        <p:spPr>
          <a:xfrm rot="10800000" flipV="1">
            <a:off x="5619749" y="1388248"/>
            <a:ext cx="2778126" cy="830997"/>
          </a:xfrm>
          <a:prstGeom prst="rect">
            <a:avLst/>
          </a:prstGeom>
          <a:noFill/>
        </p:spPr>
        <p:txBody>
          <a:bodyPr wrap="square" rtlCol="0">
            <a:spAutoFit/>
          </a:bodyPr>
          <a:lstStyle/>
          <a:p>
            <a:r>
              <a:rPr lang="en-US" sz="2400" i="1" dirty="0" smtClean="0">
                <a:solidFill>
                  <a:srgbClr val="660066"/>
                </a:solidFill>
              </a:rPr>
              <a:t>Assistance and Support</a:t>
            </a:r>
            <a:endParaRPr lang="en-US" sz="2400" i="1" dirty="0">
              <a:solidFill>
                <a:srgbClr val="660066"/>
              </a:solidFill>
            </a:endParaRPr>
          </a:p>
        </p:txBody>
      </p:sp>
      <p:pic>
        <p:nvPicPr>
          <p:cNvPr id="28" name="Picture 27" descr="attentio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6500" y="2219245"/>
            <a:ext cx="3381375" cy="2290882"/>
          </a:xfrm>
          <a:prstGeom prst="rect">
            <a:avLst/>
          </a:prstGeom>
        </p:spPr>
      </p:pic>
    </p:spTree>
    <p:extLst>
      <p:ext uri="{BB962C8B-B14F-4D97-AF65-F5344CB8AC3E}">
        <p14:creationId xmlns:p14="http://schemas.microsoft.com/office/powerpoint/2010/main" val="134960277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43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660066"/>
                </a:solidFill>
                <a:latin typeface="Baskerville Old Face"/>
                <a:cs typeface="Baskerville Old Face"/>
              </a:rPr>
              <a:t>Student Survey </a:t>
            </a:r>
            <a:r>
              <a:rPr lang="en-US" b="1" i="1" dirty="0" smtClean="0">
                <a:solidFill>
                  <a:srgbClr val="660066"/>
                </a:solidFill>
                <a:latin typeface="Baskerville Old Face"/>
                <a:cs typeface="Baskerville Old Face"/>
              </a:rPr>
              <a:t>Results</a:t>
            </a:r>
            <a:endParaRPr lang="en-US" dirty="0"/>
          </a:p>
        </p:txBody>
      </p:sp>
      <p:sp>
        <p:nvSpPr>
          <p:cNvPr id="3" name="TextBox 2"/>
          <p:cNvSpPr txBox="1"/>
          <p:nvPr/>
        </p:nvSpPr>
        <p:spPr>
          <a:xfrm>
            <a:off x="2806303" y="1709110"/>
            <a:ext cx="184666" cy="369332"/>
          </a:xfrm>
          <a:prstGeom prst="rect">
            <a:avLst/>
          </a:prstGeom>
          <a:noFill/>
        </p:spPr>
        <p:txBody>
          <a:bodyPr wrap="none" rtlCol="0">
            <a:spAutoFit/>
          </a:bodyPr>
          <a:lstStyle/>
          <a:p>
            <a:endParaRPr lang="en-US" dirty="0"/>
          </a:p>
        </p:txBody>
      </p:sp>
      <p:sp>
        <p:nvSpPr>
          <p:cNvPr id="13" name="TextBox 12"/>
          <p:cNvSpPr txBox="1"/>
          <p:nvPr/>
        </p:nvSpPr>
        <p:spPr>
          <a:xfrm>
            <a:off x="2682875" y="4968875"/>
            <a:ext cx="184666" cy="369332"/>
          </a:xfrm>
          <a:prstGeom prst="rect">
            <a:avLst/>
          </a:prstGeom>
          <a:noFill/>
        </p:spPr>
        <p:txBody>
          <a:bodyPr wrap="none" rtlCol="0">
            <a:spAutoFit/>
          </a:bodyPr>
          <a:lstStyle/>
          <a:p>
            <a:endParaRPr lang="en-US" dirty="0"/>
          </a:p>
        </p:txBody>
      </p:sp>
      <p:sp>
        <p:nvSpPr>
          <p:cNvPr id="14" name="TextBox 13"/>
          <p:cNvSpPr txBox="1"/>
          <p:nvPr/>
        </p:nvSpPr>
        <p:spPr>
          <a:xfrm>
            <a:off x="1793875" y="4556125"/>
            <a:ext cx="184666" cy="400110"/>
          </a:xfrm>
          <a:prstGeom prst="rect">
            <a:avLst/>
          </a:prstGeom>
          <a:noFill/>
        </p:spPr>
        <p:txBody>
          <a:bodyPr wrap="none" rtlCol="0">
            <a:spAutoFit/>
          </a:bodyPr>
          <a:lstStyle/>
          <a:p>
            <a:endParaRPr lang="en-US" sz="2000" dirty="0">
              <a:solidFill>
                <a:srgbClr val="660066"/>
              </a:solidFill>
            </a:endParaRPr>
          </a:p>
        </p:txBody>
      </p:sp>
    </p:spTree>
    <p:extLst>
      <p:ext uri="{BB962C8B-B14F-4D97-AF65-F5344CB8AC3E}">
        <p14:creationId xmlns:p14="http://schemas.microsoft.com/office/powerpoint/2010/main" val="41856638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2000"/>
          </a:blip>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06303" y="1709110"/>
            <a:ext cx="184666" cy="369332"/>
          </a:xfrm>
          <a:prstGeom prst="rect">
            <a:avLst/>
          </a:prstGeom>
          <a:noFill/>
        </p:spPr>
        <p:txBody>
          <a:bodyPr wrap="none" rtlCol="0">
            <a:spAutoFit/>
          </a:bodyPr>
          <a:lstStyle/>
          <a:p>
            <a:endParaRPr lang="en-US" dirty="0"/>
          </a:p>
        </p:txBody>
      </p:sp>
      <p:sp>
        <p:nvSpPr>
          <p:cNvPr id="4" name="TextBox 3"/>
          <p:cNvSpPr txBox="1"/>
          <p:nvPr/>
        </p:nvSpPr>
        <p:spPr>
          <a:xfrm>
            <a:off x="5307711" y="4916595"/>
            <a:ext cx="1484407" cy="1477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endParaRPr lang="en-US" dirty="0" smtClean="0"/>
          </a:p>
          <a:p>
            <a:r>
              <a:rPr lang="en-US" dirty="0" smtClean="0"/>
              <a:t>Reminders are</a:t>
            </a:r>
            <a:endParaRPr lang="en-US" dirty="0"/>
          </a:p>
          <a:p>
            <a:r>
              <a:rPr lang="en-US" dirty="0" smtClean="0"/>
              <a:t>always helpful!</a:t>
            </a:r>
            <a:endParaRPr lang="en-US" dirty="0"/>
          </a:p>
        </p:txBody>
      </p:sp>
      <p:sp>
        <p:nvSpPr>
          <p:cNvPr id="5" name="TextBox 4"/>
          <p:cNvSpPr txBox="1"/>
          <p:nvPr/>
        </p:nvSpPr>
        <p:spPr>
          <a:xfrm>
            <a:off x="1587500" y="5191125"/>
            <a:ext cx="2222483"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dirty="0" smtClean="0"/>
              <a:t>So helpful, great tool!</a:t>
            </a:r>
            <a:endParaRPr lang="en-US" dirty="0"/>
          </a:p>
        </p:txBody>
      </p:sp>
      <p:sp>
        <p:nvSpPr>
          <p:cNvPr id="7" name="TextBox 6"/>
          <p:cNvSpPr txBox="1"/>
          <p:nvPr/>
        </p:nvSpPr>
        <p:spPr>
          <a:xfrm>
            <a:off x="1222375" y="1678543"/>
            <a:ext cx="2318401"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t>It made things easier…</a:t>
            </a:r>
            <a:endParaRPr lang="en-US" dirty="0"/>
          </a:p>
        </p:txBody>
      </p:sp>
      <p:sp>
        <p:nvSpPr>
          <p:cNvPr id="9" name="TextBox 8"/>
          <p:cNvSpPr txBox="1"/>
          <p:nvPr/>
        </p:nvSpPr>
        <p:spPr>
          <a:xfrm>
            <a:off x="5633339" y="2148976"/>
            <a:ext cx="31120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Even more use would be great!</a:t>
            </a:r>
            <a:endParaRPr lang="en-US" dirty="0"/>
          </a:p>
        </p:txBody>
      </p:sp>
      <p:sp>
        <p:nvSpPr>
          <p:cNvPr id="10" name="Title 9"/>
          <p:cNvSpPr>
            <a:spLocks noGrp="1"/>
          </p:cNvSpPr>
          <p:nvPr>
            <p:ph type="title"/>
          </p:nvPr>
        </p:nvSpPr>
        <p:spPr>
          <a:xfrm>
            <a:off x="457200" y="396875"/>
            <a:ext cx="8229600" cy="698500"/>
          </a:xfrm>
        </p:spPr>
        <p:txBody>
          <a:bodyPr>
            <a:noAutofit/>
          </a:bodyPr>
          <a:lstStyle/>
          <a:p>
            <a:r>
              <a:rPr lang="en-US" sz="3600" i="1" dirty="0" smtClean="0">
                <a:solidFill>
                  <a:srgbClr val="660066"/>
                </a:solidFill>
                <a:latin typeface="Baskerville Old Face"/>
                <a:cs typeface="Baskerville Old Face"/>
              </a:rPr>
              <a:t>Do you feel that the Remind communication tool was helpful in the course? Yes! 100%</a:t>
            </a:r>
            <a:endParaRPr lang="en-US" sz="3600" dirty="0"/>
          </a:p>
        </p:txBody>
      </p:sp>
    </p:spTree>
    <p:extLst>
      <p:ext uri="{BB962C8B-B14F-4D97-AF65-F5344CB8AC3E}">
        <p14:creationId xmlns:p14="http://schemas.microsoft.com/office/powerpoint/2010/main" val="317713308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46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i="1" dirty="0" smtClean="0">
                <a:solidFill>
                  <a:srgbClr val="660066"/>
                </a:solidFill>
                <a:latin typeface="Bookman Old Style"/>
                <a:cs typeface="Bookman Old Style"/>
              </a:rPr>
              <a:t>LEADERSHIP AND LEARNING</a:t>
            </a:r>
            <a:endParaRPr lang="en-US" i="1" dirty="0">
              <a:solidFill>
                <a:srgbClr val="660066"/>
              </a:solidFill>
              <a:latin typeface="Bookman Old Style"/>
              <a:cs typeface="Bookman Old Style"/>
            </a:endParaRPr>
          </a:p>
        </p:txBody>
      </p:sp>
    </p:spTree>
    <p:extLst>
      <p:ext uri="{BB962C8B-B14F-4D97-AF65-F5344CB8AC3E}">
        <p14:creationId xmlns:p14="http://schemas.microsoft.com/office/powerpoint/2010/main" val="188618895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066185"/>
          </a:xfrm>
        </p:spPr>
        <p:txBody>
          <a:bodyPr>
            <a:normAutofit/>
          </a:bodyPr>
          <a:lstStyle/>
          <a:p>
            <a:r>
              <a:rPr lang="en-US" sz="6600" b="1" dirty="0" smtClean="0">
                <a:solidFill>
                  <a:schemeClr val="accent4">
                    <a:lumMod val="75000"/>
                  </a:schemeClr>
                </a:solidFill>
                <a:latin typeface="Snell Roundhand"/>
                <a:cs typeface="Snell Roundhand"/>
              </a:rPr>
              <a:t>Cycle Three Story</a:t>
            </a:r>
            <a:endParaRPr lang="en-US" sz="6600" dirty="0"/>
          </a:p>
        </p:txBody>
      </p:sp>
      <p:pic>
        <p:nvPicPr>
          <p:cNvPr id="8" name="Picture 7" descr="tooth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099" y="2111431"/>
            <a:ext cx="2318909" cy="2132498"/>
          </a:xfrm>
          <a:prstGeom prst="rect">
            <a:avLst/>
          </a:prstGeom>
        </p:spPr>
      </p:pic>
      <p:pic>
        <p:nvPicPr>
          <p:cNvPr id="11" name="Picture 10" descr="tooth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5307" y="2111431"/>
            <a:ext cx="2352405" cy="2117098"/>
          </a:xfrm>
          <a:prstGeom prst="rect">
            <a:avLst/>
          </a:prstGeom>
        </p:spPr>
      </p:pic>
      <p:pic>
        <p:nvPicPr>
          <p:cNvPr id="13" name="Picture 12" descr="tooth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0320" y="2096031"/>
            <a:ext cx="2436480" cy="2117098"/>
          </a:xfrm>
          <a:prstGeom prst="rect">
            <a:avLst/>
          </a:prstGeom>
        </p:spPr>
      </p:pic>
    </p:spTree>
    <p:extLst>
      <p:ext uri="{BB962C8B-B14F-4D97-AF65-F5344CB8AC3E}">
        <p14:creationId xmlns:p14="http://schemas.microsoft.com/office/powerpoint/2010/main" val="98571397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9781416549000_p0_v1_s260x42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232" y="391998"/>
            <a:ext cx="3655444" cy="5723166"/>
          </a:xfrm>
          <a:prstGeom prst="rect">
            <a:avLst/>
          </a:prstGeom>
        </p:spPr>
      </p:pic>
      <p:pic>
        <p:nvPicPr>
          <p:cNvPr id="6" name="Picture 5" descr="the-advantage-lencioni.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6406" y="1966046"/>
            <a:ext cx="3810000" cy="5041907"/>
          </a:xfrm>
          <a:prstGeom prst="rect">
            <a:avLst/>
          </a:prstGeom>
        </p:spPr>
      </p:pic>
      <p:pic>
        <p:nvPicPr>
          <p:cNvPr id="8" name="Picture 7" descr="201504-20-questions-01-949x53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6406" y="37806"/>
            <a:ext cx="3953323" cy="1834549"/>
          </a:xfrm>
          <a:prstGeom prst="rect">
            <a:avLst/>
          </a:prstGeom>
        </p:spPr>
      </p:pic>
    </p:spTree>
    <p:extLst>
      <p:ext uri="{BB962C8B-B14F-4D97-AF65-F5344CB8AC3E}">
        <p14:creationId xmlns:p14="http://schemas.microsoft.com/office/powerpoint/2010/main" val="221034191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solidFill>
                  <a:srgbClr val="660066"/>
                </a:solidFill>
                <a:latin typeface="Bookman Old Style"/>
                <a:cs typeface="Bookman Old Style"/>
              </a:rPr>
              <a:t>Seven Norms of Collaboration</a:t>
            </a:r>
            <a:endParaRPr lang="en-US" i="1" dirty="0">
              <a:solidFill>
                <a:srgbClr val="660066"/>
              </a:solidFill>
              <a:latin typeface="Bookman Old Style"/>
              <a:cs typeface="Bookman Old Style"/>
            </a:endParaRPr>
          </a:p>
        </p:txBody>
      </p:sp>
      <p:sp>
        <p:nvSpPr>
          <p:cNvPr id="3" name="TextBox 2"/>
          <p:cNvSpPr txBox="1"/>
          <p:nvPr/>
        </p:nvSpPr>
        <p:spPr>
          <a:xfrm>
            <a:off x="3679580" y="1953614"/>
            <a:ext cx="184666" cy="369332"/>
          </a:xfrm>
          <a:prstGeom prst="rect">
            <a:avLst/>
          </a:prstGeom>
          <a:noFill/>
        </p:spPr>
        <p:txBody>
          <a:bodyPr wrap="none" rtlCol="0">
            <a:spAutoFit/>
          </a:bodyPr>
          <a:lstStyle/>
          <a:p>
            <a:endParaRPr lang="en-US" dirty="0"/>
          </a:p>
        </p:txBody>
      </p:sp>
      <p:sp>
        <p:nvSpPr>
          <p:cNvPr id="4" name="TextBox 3"/>
          <p:cNvSpPr txBox="1"/>
          <p:nvPr/>
        </p:nvSpPr>
        <p:spPr>
          <a:xfrm>
            <a:off x="1449038" y="2751340"/>
            <a:ext cx="184666" cy="369332"/>
          </a:xfrm>
          <a:prstGeom prst="rect">
            <a:avLst/>
          </a:prstGeom>
          <a:noFill/>
        </p:spPr>
        <p:txBody>
          <a:bodyPr wrap="none" rtlCol="0">
            <a:spAutoFit/>
          </a:bodyPr>
          <a:lstStyle/>
          <a:p>
            <a:endParaRPr lang="en-US" dirty="0"/>
          </a:p>
        </p:txBody>
      </p:sp>
      <p:pic>
        <p:nvPicPr>
          <p:cNvPr id="7" name="Picture 6" descr="Collaboratio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101" y="1552311"/>
            <a:ext cx="8575685" cy="5305689"/>
          </a:xfrm>
          <a:prstGeom prst="rect">
            <a:avLst/>
          </a:prstGeom>
        </p:spPr>
      </p:pic>
    </p:spTree>
    <p:extLst>
      <p:ext uri="{BB962C8B-B14F-4D97-AF65-F5344CB8AC3E}">
        <p14:creationId xmlns:p14="http://schemas.microsoft.com/office/powerpoint/2010/main" val="71991119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58556"/>
            <a:ext cx="8229600" cy="2076194"/>
          </a:xfrm>
        </p:spPr>
        <p:txBody>
          <a:bodyPr>
            <a:normAutofit/>
          </a:bodyPr>
          <a:lstStyle/>
          <a:p>
            <a:r>
              <a:rPr lang="en-US" sz="4000" dirty="0" smtClean="0">
                <a:solidFill>
                  <a:srgbClr val="660066"/>
                </a:solidFill>
                <a:latin typeface="Bookman Old Style"/>
                <a:cs typeface="Bookman Old Style"/>
              </a:rPr>
              <a:t>Single &amp; Double-Loop Learning</a:t>
            </a:r>
            <a:endParaRPr lang="en-US" sz="4000" dirty="0">
              <a:solidFill>
                <a:srgbClr val="660066"/>
              </a:solidFill>
              <a:latin typeface="Bookman Old Style"/>
              <a:cs typeface="Bookman Old Style"/>
            </a:endParaRPr>
          </a:p>
        </p:txBody>
      </p:sp>
      <p:sp>
        <p:nvSpPr>
          <p:cNvPr id="3" name="TextBox 2"/>
          <p:cNvSpPr txBox="1"/>
          <p:nvPr/>
        </p:nvSpPr>
        <p:spPr>
          <a:xfrm>
            <a:off x="2806303" y="1709110"/>
            <a:ext cx="184666" cy="369332"/>
          </a:xfrm>
          <a:prstGeom prst="rect">
            <a:avLst/>
          </a:prstGeom>
          <a:noFill/>
        </p:spPr>
        <p:txBody>
          <a:bodyPr wrap="none" rtlCol="0">
            <a:spAutoFit/>
          </a:bodyPr>
          <a:lstStyle/>
          <a:p>
            <a:endParaRPr lang="en-US" dirty="0"/>
          </a:p>
        </p:txBody>
      </p:sp>
      <p:pic>
        <p:nvPicPr>
          <p:cNvPr id="5" name="Picture 4" descr="AL-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6534"/>
            <a:ext cx="9144000" cy="5931466"/>
          </a:xfrm>
          <a:prstGeom prst="rect">
            <a:avLst/>
          </a:prstGeom>
        </p:spPr>
      </p:pic>
    </p:spTree>
    <p:extLst>
      <p:ext uri="{BB962C8B-B14F-4D97-AF65-F5344CB8AC3E}">
        <p14:creationId xmlns:p14="http://schemas.microsoft.com/office/powerpoint/2010/main" val="401725741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solidFill>
                  <a:srgbClr val="660066"/>
                </a:solidFill>
                <a:latin typeface="Bookman Old Style"/>
                <a:cs typeface="Bookman Old Style"/>
              </a:rPr>
              <a:t>CYCLE TWO-PARTICPATORY ACTION RESERCH TEAM</a:t>
            </a:r>
            <a:endParaRPr lang="en-US" i="1" dirty="0">
              <a:solidFill>
                <a:srgbClr val="660066"/>
              </a:solidFill>
              <a:latin typeface="Bookman Old Style"/>
              <a:cs typeface="Bookman Old Style"/>
            </a:endParaRPr>
          </a:p>
        </p:txBody>
      </p:sp>
      <p:sp>
        <p:nvSpPr>
          <p:cNvPr id="3" name="TextBox 2"/>
          <p:cNvSpPr txBox="1"/>
          <p:nvPr/>
        </p:nvSpPr>
        <p:spPr>
          <a:xfrm>
            <a:off x="2806303" y="1709110"/>
            <a:ext cx="184666" cy="369332"/>
          </a:xfrm>
          <a:prstGeom prst="rect">
            <a:avLst/>
          </a:prstGeom>
          <a:noFill/>
        </p:spPr>
        <p:txBody>
          <a:bodyPr wrap="none" rtlCol="0">
            <a:spAutoFit/>
          </a:bodyPr>
          <a:lstStyle/>
          <a:p>
            <a:endParaRPr lang="en-US" dirty="0"/>
          </a:p>
        </p:txBody>
      </p:sp>
      <p:pic>
        <p:nvPicPr>
          <p:cNvPr id="5" name="Picture 4" descr="dentlogo_h_bw.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417638"/>
            <a:ext cx="9144000" cy="5440362"/>
          </a:xfrm>
          <a:prstGeom prst="rect">
            <a:avLst/>
          </a:prstGeom>
        </p:spPr>
      </p:pic>
    </p:spTree>
    <p:extLst>
      <p:ext uri="{BB962C8B-B14F-4D97-AF65-F5344CB8AC3E}">
        <p14:creationId xmlns:p14="http://schemas.microsoft.com/office/powerpoint/2010/main" val="4317391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5513" y="285958"/>
            <a:ext cx="8229600" cy="1952417"/>
          </a:xfrm>
        </p:spPr>
        <p:txBody>
          <a:bodyPr>
            <a:normAutofit fontScale="90000"/>
          </a:bodyPr>
          <a:lstStyle/>
          <a:p>
            <a:r>
              <a:rPr lang="en-US" b="1" dirty="0">
                <a:solidFill>
                  <a:srgbClr val="660066"/>
                </a:solidFill>
                <a:latin typeface="Baskerville Old Face"/>
                <a:cs typeface="Baskerville Old Face"/>
              </a:rPr>
              <a:t>Participatory Action Research Study Background</a:t>
            </a:r>
            <a:r>
              <a:rPr lang="en-US" dirty="0">
                <a:solidFill>
                  <a:srgbClr val="660066"/>
                </a:solidFill>
                <a:latin typeface="Baskerville Old Face"/>
                <a:cs typeface="Baskerville Old Face"/>
              </a:rPr>
              <a:t/>
            </a:r>
            <a:br>
              <a:rPr lang="en-US" dirty="0">
                <a:solidFill>
                  <a:srgbClr val="660066"/>
                </a:solidFill>
                <a:latin typeface="Baskerville Old Face"/>
                <a:cs typeface="Baskerville Old Face"/>
              </a:rPr>
            </a:br>
            <a:r>
              <a:rPr lang="en-US" dirty="0" smtClean="0">
                <a:solidFill>
                  <a:srgbClr val="660066"/>
                </a:solidFill>
                <a:latin typeface="Baskerville Old Face"/>
                <a:cs typeface="Baskerville Old Face"/>
              </a:rPr>
              <a:t/>
            </a:r>
            <a:br>
              <a:rPr lang="en-US" dirty="0" smtClean="0">
                <a:solidFill>
                  <a:srgbClr val="660066"/>
                </a:solidFill>
                <a:latin typeface="Baskerville Old Face"/>
                <a:cs typeface="Baskerville Old Face"/>
              </a:rPr>
            </a:br>
            <a:endParaRPr lang="en-US" i="1" dirty="0">
              <a:solidFill>
                <a:srgbClr val="660066"/>
              </a:solidFill>
              <a:latin typeface="Baskerville Old Face"/>
              <a:cs typeface="Baskerville Old Face"/>
            </a:endParaRPr>
          </a:p>
        </p:txBody>
      </p:sp>
      <p:sp>
        <p:nvSpPr>
          <p:cNvPr id="4" name="TextBox 3"/>
          <p:cNvSpPr txBox="1"/>
          <p:nvPr/>
        </p:nvSpPr>
        <p:spPr>
          <a:xfrm>
            <a:off x="748942" y="5844562"/>
            <a:ext cx="7456848" cy="923330"/>
          </a:xfrm>
          <a:prstGeom prst="rect">
            <a:avLst/>
          </a:prstGeom>
          <a:noFill/>
        </p:spPr>
        <p:txBody>
          <a:bodyPr wrap="square" rtlCol="0">
            <a:spAutoFit/>
          </a:bodyPr>
          <a:lstStyle/>
          <a:p>
            <a:r>
              <a:rPr lang="en-US" b="1" i="1" dirty="0" smtClean="0">
                <a:solidFill>
                  <a:srgbClr val="660066"/>
                </a:solidFill>
              </a:rPr>
              <a:t>As </a:t>
            </a:r>
            <a:r>
              <a:rPr lang="en-US" b="1" i="1" dirty="0">
                <a:solidFill>
                  <a:srgbClr val="660066"/>
                </a:solidFill>
              </a:rPr>
              <a:t>the dental hygiene curriculum is a rigorous and intensive program, research shows that the approximate retention rates for dental hygiene students are at an average of 91% (Sanderson, 2014</a:t>
            </a:r>
            <a:r>
              <a:rPr lang="en-US" b="1" i="1" dirty="0" smtClean="0">
                <a:solidFill>
                  <a:srgbClr val="660066"/>
                </a:solidFill>
              </a:rPr>
              <a:t>).</a:t>
            </a:r>
            <a:endParaRPr lang="en-US" b="1" i="1" dirty="0">
              <a:solidFill>
                <a:srgbClr val="660066"/>
              </a:solidFill>
            </a:endParaRPr>
          </a:p>
        </p:txBody>
      </p:sp>
      <p:pic>
        <p:nvPicPr>
          <p:cNvPr id="7" name="Picture 6" descr="110304_dental_gies_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403" y="775612"/>
            <a:ext cx="7323318" cy="4863141"/>
          </a:xfrm>
          <a:prstGeom prst="rect">
            <a:avLst/>
          </a:prstGeom>
        </p:spPr>
      </p:pic>
    </p:spTree>
    <p:extLst>
      <p:ext uri="{BB962C8B-B14F-4D97-AF65-F5344CB8AC3E}">
        <p14:creationId xmlns:p14="http://schemas.microsoft.com/office/powerpoint/2010/main" val="261190155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Box 2"/>
          <p:cNvSpPr txBox="1"/>
          <p:nvPr/>
        </p:nvSpPr>
        <p:spPr>
          <a:xfrm>
            <a:off x="2806303" y="170911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6658137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Page</a:t>
            </a:r>
            <a:endParaRPr lang="en-US" dirty="0"/>
          </a:p>
        </p:txBody>
      </p:sp>
      <p:sp>
        <p:nvSpPr>
          <p:cNvPr id="3" name="TextBox 2"/>
          <p:cNvSpPr txBox="1"/>
          <p:nvPr/>
        </p:nvSpPr>
        <p:spPr>
          <a:xfrm>
            <a:off x="2806303" y="170911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4759970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Page</a:t>
            </a:r>
            <a:endParaRPr lang="en-US" dirty="0"/>
          </a:p>
        </p:txBody>
      </p:sp>
      <p:sp>
        <p:nvSpPr>
          <p:cNvPr id="3" name="TextBox 2"/>
          <p:cNvSpPr txBox="1"/>
          <p:nvPr/>
        </p:nvSpPr>
        <p:spPr>
          <a:xfrm>
            <a:off x="2806303" y="1709110"/>
            <a:ext cx="184666" cy="369332"/>
          </a:xfrm>
          <a:prstGeom prst="rect">
            <a:avLst/>
          </a:prstGeom>
          <a:noFill/>
        </p:spPr>
        <p:txBody>
          <a:bodyPr wrap="none" rtlCol="0">
            <a:spAutoFit/>
          </a:bodyPr>
          <a:lstStyle/>
          <a:p>
            <a:endParaRPr lang="en-US" dirty="0"/>
          </a:p>
        </p:txBody>
      </p:sp>
      <p:pic>
        <p:nvPicPr>
          <p:cNvPr id="6" name="Picture 5" descr="Just-say-no-to-Inconsistenc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13" y="241705"/>
            <a:ext cx="2908697" cy="2687244"/>
          </a:xfrm>
          <a:prstGeom prst="rect">
            <a:avLst/>
          </a:prstGeom>
        </p:spPr>
      </p:pic>
      <p:pic>
        <p:nvPicPr>
          <p:cNvPr id="8" name="Picture 7" descr="One-Way-Signs_edite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1250" y="3386137"/>
            <a:ext cx="4061341" cy="2740201"/>
          </a:xfrm>
          <a:prstGeom prst="rect">
            <a:avLst/>
          </a:prstGeom>
        </p:spPr>
      </p:pic>
      <p:pic>
        <p:nvPicPr>
          <p:cNvPr id="11" name="Picture 10" descr="1d7e1bb89e933273a05e476c7d801de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081" y="3237944"/>
            <a:ext cx="3101419" cy="3047145"/>
          </a:xfrm>
          <a:prstGeom prst="rect">
            <a:avLst/>
          </a:prstGeom>
        </p:spPr>
      </p:pic>
    </p:spTree>
    <p:extLst>
      <p:ext uri="{BB962C8B-B14F-4D97-AF65-F5344CB8AC3E}">
        <p14:creationId xmlns:p14="http://schemas.microsoft.com/office/powerpoint/2010/main" val="23900664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i="1" dirty="0" smtClean="0">
                <a:solidFill>
                  <a:srgbClr val="660066"/>
                </a:solidFill>
                <a:latin typeface="Baskerville Old Face"/>
                <a:cs typeface="Baskerville Old Face"/>
              </a:rPr>
              <a:t>Cycle One Questions</a:t>
            </a:r>
            <a:endParaRPr lang="en-US" i="1" dirty="0">
              <a:latin typeface="Baskerville Old Face"/>
              <a:cs typeface="Baskerville Old Face"/>
            </a:endParaRPr>
          </a:p>
        </p:txBody>
      </p:sp>
      <p:sp>
        <p:nvSpPr>
          <p:cNvPr id="3" name="TextBox 2"/>
          <p:cNvSpPr txBox="1"/>
          <p:nvPr/>
        </p:nvSpPr>
        <p:spPr>
          <a:xfrm>
            <a:off x="2806303" y="1709110"/>
            <a:ext cx="184666" cy="369332"/>
          </a:xfrm>
          <a:prstGeom prst="rect">
            <a:avLst/>
          </a:prstGeom>
          <a:noFill/>
        </p:spPr>
        <p:txBody>
          <a:bodyPr wrap="none" rtlCol="0">
            <a:spAutoFit/>
          </a:bodyPr>
          <a:lstStyle/>
          <a:p>
            <a:endParaRPr lang="en-US" dirty="0"/>
          </a:p>
        </p:txBody>
      </p:sp>
      <p:sp>
        <p:nvSpPr>
          <p:cNvPr id="5" name="Rectangle 4"/>
          <p:cNvSpPr/>
          <p:nvPr/>
        </p:nvSpPr>
        <p:spPr>
          <a:xfrm>
            <a:off x="940661" y="2195187"/>
            <a:ext cx="7587991" cy="3539431"/>
          </a:xfrm>
          <a:prstGeom prst="rect">
            <a:avLst/>
          </a:prstGeom>
        </p:spPr>
        <p:txBody>
          <a:bodyPr wrap="square">
            <a:spAutoFit/>
          </a:bodyPr>
          <a:lstStyle/>
          <a:p>
            <a:pPr marL="342900" indent="-342900">
              <a:buAutoNum type="arabicPeriod"/>
            </a:pPr>
            <a:r>
              <a:rPr lang="en-US" sz="2800" i="1" dirty="0" smtClean="0">
                <a:solidFill>
                  <a:srgbClr val="660066"/>
                </a:solidFill>
                <a:latin typeface="Baskerville Old Face"/>
                <a:cs typeface="Baskerville Old Face"/>
              </a:rPr>
              <a:t>What </a:t>
            </a:r>
            <a:r>
              <a:rPr lang="en-US" sz="2800" i="1" dirty="0">
                <a:solidFill>
                  <a:srgbClr val="660066"/>
                </a:solidFill>
                <a:latin typeface="Baskerville Old Face"/>
                <a:cs typeface="Baskerville Old Face"/>
              </a:rPr>
              <a:t>has been done to improve dental hygiene remediation programs? </a:t>
            </a:r>
            <a:endParaRPr lang="en-US" sz="2800" i="1" dirty="0" smtClean="0">
              <a:solidFill>
                <a:srgbClr val="660066"/>
              </a:solidFill>
              <a:latin typeface="Baskerville Old Face"/>
              <a:cs typeface="Baskerville Old Face"/>
            </a:endParaRPr>
          </a:p>
          <a:p>
            <a:pPr marL="342900" indent="-342900">
              <a:buAutoNum type="arabicPeriod"/>
            </a:pPr>
            <a:endParaRPr lang="en-US" sz="2800" i="1" dirty="0">
              <a:solidFill>
                <a:srgbClr val="660066"/>
              </a:solidFill>
              <a:latin typeface="Baskerville Old Face"/>
              <a:cs typeface="Baskerville Old Face"/>
            </a:endParaRPr>
          </a:p>
          <a:p>
            <a:endParaRPr lang="en-US" sz="2800" i="1" dirty="0">
              <a:solidFill>
                <a:srgbClr val="660066"/>
              </a:solidFill>
              <a:latin typeface="Baskerville Old Face"/>
              <a:cs typeface="Baskerville Old Face"/>
            </a:endParaRPr>
          </a:p>
          <a:p>
            <a:r>
              <a:rPr lang="en-US" sz="2800" i="1" dirty="0">
                <a:solidFill>
                  <a:srgbClr val="660066"/>
                </a:solidFill>
                <a:latin typeface="Baskerville Old Face"/>
                <a:cs typeface="Baskerville Old Face"/>
              </a:rPr>
              <a:t>2. What might dental hygiene program staff and faculty implement as a remediation process that benefits and develops students’ strengths and abilities using new resources and tools? </a:t>
            </a:r>
          </a:p>
        </p:txBody>
      </p:sp>
    </p:spTree>
    <p:extLst>
      <p:ext uri="{BB962C8B-B14F-4D97-AF65-F5344CB8AC3E}">
        <p14:creationId xmlns:p14="http://schemas.microsoft.com/office/powerpoint/2010/main" val="39506124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1125"/>
            <a:ext cx="8229600" cy="1349375"/>
          </a:xfrm>
        </p:spPr>
        <p:txBody>
          <a:bodyPr>
            <a:normAutofit fontScale="90000"/>
          </a:bodyPr>
          <a:lstStyle/>
          <a:p>
            <a:r>
              <a:rPr lang="en-US" b="1" dirty="0" smtClean="0">
                <a:solidFill>
                  <a:srgbClr val="660066"/>
                </a:solidFill>
                <a:latin typeface="Baskerville Old Face"/>
                <a:cs typeface="Baskerville Old Face"/>
              </a:rPr>
              <a:t> </a:t>
            </a:r>
            <a:r>
              <a:rPr lang="en-US" b="1" i="1" dirty="0" smtClean="0">
                <a:solidFill>
                  <a:srgbClr val="660066"/>
                </a:solidFill>
                <a:latin typeface="Baskerville Old Face"/>
                <a:cs typeface="Baskerville Old Face"/>
              </a:rPr>
              <a:t>LITERATURE REVIEW </a:t>
            </a:r>
            <a:r>
              <a:rPr lang="en-US" b="1" i="1" dirty="0">
                <a:solidFill>
                  <a:srgbClr val="660066"/>
                </a:solidFill>
                <a:latin typeface="Baskerville Old Face"/>
                <a:cs typeface="Baskerville Old Face"/>
              </a:rPr>
              <a:t>THEMES</a:t>
            </a:r>
            <a:br>
              <a:rPr lang="en-US" b="1" i="1" dirty="0">
                <a:solidFill>
                  <a:srgbClr val="660066"/>
                </a:solidFill>
                <a:latin typeface="Baskerville Old Face"/>
                <a:cs typeface="Baskerville Old Face"/>
              </a:rPr>
            </a:br>
            <a:r>
              <a:rPr lang="en-US" b="1" i="1" dirty="0">
                <a:solidFill>
                  <a:srgbClr val="660066"/>
                </a:solidFill>
                <a:latin typeface="Baskerville Old Face"/>
                <a:cs typeface="Baskerville Old Face"/>
              </a:rPr>
              <a:t>Related to Dental Hygiene</a:t>
            </a:r>
          </a:p>
        </p:txBody>
      </p:sp>
      <p:pic>
        <p:nvPicPr>
          <p:cNvPr id="4" name="Picture 3" descr="Assessment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75" y="3749431"/>
            <a:ext cx="2746375" cy="2746375"/>
          </a:xfrm>
          <a:prstGeom prst="rect">
            <a:avLst/>
          </a:prstGeom>
        </p:spPr>
      </p:pic>
      <p:pic>
        <p:nvPicPr>
          <p:cNvPr id="7" name="Picture 6" descr="clear_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6952" y="1839325"/>
            <a:ext cx="2540588" cy="2746375"/>
          </a:xfrm>
          <a:prstGeom prst="rect">
            <a:avLst/>
          </a:prstGeom>
        </p:spPr>
      </p:pic>
      <p:pic>
        <p:nvPicPr>
          <p:cNvPr id="19" name="Picture 18" descr="cystic_acne_treatment_costs_benefits-e1356815395558.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5358" y="3657694"/>
            <a:ext cx="2688643" cy="2583535"/>
          </a:xfrm>
          <a:prstGeom prst="rect">
            <a:avLst/>
          </a:prstGeom>
        </p:spPr>
      </p:pic>
      <p:sp>
        <p:nvSpPr>
          <p:cNvPr id="16" name="TextBox 15"/>
          <p:cNvSpPr txBox="1"/>
          <p:nvPr/>
        </p:nvSpPr>
        <p:spPr>
          <a:xfrm>
            <a:off x="253292" y="1718702"/>
            <a:ext cx="2990948" cy="1938992"/>
          </a:xfrm>
          <a:prstGeom prst="rect">
            <a:avLst/>
          </a:prstGeom>
          <a:noFill/>
        </p:spPr>
        <p:txBody>
          <a:bodyPr wrap="none" rtlCol="0">
            <a:spAutoFit/>
          </a:bodyPr>
          <a:lstStyle/>
          <a:p>
            <a:r>
              <a:rPr lang="en-US" sz="2000" dirty="0" smtClean="0">
                <a:solidFill>
                  <a:srgbClr val="660066"/>
                </a:solidFill>
              </a:rPr>
              <a:t> Students </a:t>
            </a:r>
            <a:r>
              <a:rPr lang="en-US" sz="2000" dirty="0">
                <a:solidFill>
                  <a:srgbClr val="660066"/>
                </a:solidFill>
              </a:rPr>
              <a:t>who are </a:t>
            </a:r>
            <a:r>
              <a:rPr lang="en-US" sz="2000" dirty="0" smtClean="0">
                <a:solidFill>
                  <a:srgbClr val="660066"/>
                </a:solidFill>
              </a:rPr>
              <a:t>having</a:t>
            </a:r>
          </a:p>
          <a:p>
            <a:r>
              <a:rPr lang="en-US" sz="2000" dirty="0" smtClean="0">
                <a:solidFill>
                  <a:srgbClr val="660066"/>
                </a:solidFill>
              </a:rPr>
              <a:t> difficulty </a:t>
            </a:r>
            <a:r>
              <a:rPr lang="en-US" sz="2000" dirty="0">
                <a:solidFill>
                  <a:srgbClr val="660066"/>
                </a:solidFill>
              </a:rPr>
              <a:t>with the </a:t>
            </a:r>
            <a:r>
              <a:rPr lang="en-US" sz="2000" dirty="0" smtClean="0">
                <a:solidFill>
                  <a:srgbClr val="660066"/>
                </a:solidFill>
              </a:rPr>
              <a:t>clinical</a:t>
            </a:r>
          </a:p>
          <a:p>
            <a:r>
              <a:rPr lang="en-US" sz="2000" dirty="0" smtClean="0">
                <a:solidFill>
                  <a:srgbClr val="660066"/>
                </a:solidFill>
              </a:rPr>
              <a:t> component </a:t>
            </a:r>
            <a:r>
              <a:rPr lang="en-US" sz="2000" dirty="0">
                <a:solidFill>
                  <a:srgbClr val="660066"/>
                </a:solidFill>
              </a:rPr>
              <a:t>are </a:t>
            </a:r>
            <a:r>
              <a:rPr lang="en-US" sz="2000" dirty="0" smtClean="0">
                <a:solidFill>
                  <a:srgbClr val="660066"/>
                </a:solidFill>
              </a:rPr>
              <a:t>not</a:t>
            </a:r>
          </a:p>
          <a:p>
            <a:r>
              <a:rPr lang="en-US" sz="2000" dirty="0" smtClean="0">
                <a:solidFill>
                  <a:srgbClr val="660066"/>
                </a:solidFill>
              </a:rPr>
              <a:t> identified until midterm</a:t>
            </a:r>
          </a:p>
          <a:p>
            <a:r>
              <a:rPr lang="en-US" sz="2000" dirty="0" smtClean="0">
                <a:solidFill>
                  <a:srgbClr val="660066"/>
                </a:solidFill>
              </a:rPr>
              <a:t> </a:t>
            </a:r>
            <a:r>
              <a:rPr lang="en-US" sz="2000" dirty="0">
                <a:solidFill>
                  <a:srgbClr val="660066"/>
                </a:solidFill>
              </a:rPr>
              <a:t>or late in </a:t>
            </a:r>
            <a:r>
              <a:rPr lang="en-US" sz="2000" dirty="0" smtClean="0">
                <a:solidFill>
                  <a:srgbClr val="660066"/>
                </a:solidFill>
              </a:rPr>
              <a:t>the</a:t>
            </a:r>
          </a:p>
          <a:p>
            <a:r>
              <a:rPr lang="en-US" sz="2000" dirty="0" smtClean="0">
                <a:solidFill>
                  <a:srgbClr val="660066"/>
                </a:solidFill>
              </a:rPr>
              <a:t> Curriculum ( </a:t>
            </a:r>
            <a:r>
              <a:rPr lang="en-US" sz="2000" dirty="0">
                <a:solidFill>
                  <a:srgbClr val="660066"/>
                </a:solidFill>
              </a:rPr>
              <a:t>Wood, 2014</a:t>
            </a:r>
            <a:r>
              <a:rPr lang="en-US" dirty="0"/>
              <a:t>). </a:t>
            </a:r>
          </a:p>
        </p:txBody>
      </p:sp>
      <p:sp>
        <p:nvSpPr>
          <p:cNvPr id="23" name="TextBox 22"/>
          <p:cNvSpPr txBox="1"/>
          <p:nvPr/>
        </p:nvSpPr>
        <p:spPr>
          <a:xfrm>
            <a:off x="2911992" y="4549676"/>
            <a:ext cx="4329478" cy="2554545"/>
          </a:xfrm>
          <a:prstGeom prst="rect">
            <a:avLst/>
          </a:prstGeom>
          <a:noFill/>
        </p:spPr>
        <p:txBody>
          <a:bodyPr wrap="square" rtlCol="0">
            <a:spAutoFit/>
          </a:bodyPr>
          <a:lstStyle/>
          <a:p>
            <a:r>
              <a:rPr lang="en-US" sz="2000" dirty="0" smtClean="0">
                <a:solidFill>
                  <a:srgbClr val="660066"/>
                </a:solidFill>
              </a:rPr>
              <a:t> Review </a:t>
            </a:r>
            <a:r>
              <a:rPr lang="en-US" sz="2000" dirty="0">
                <a:solidFill>
                  <a:srgbClr val="660066"/>
                </a:solidFill>
              </a:rPr>
              <a:t>of the </a:t>
            </a:r>
            <a:r>
              <a:rPr lang="en-US" sz="2000" dirty="0" smtClean="0">
                <a:solidFill>
                  <a:srgbClr val="660066"/>
                </a:solidFill>
              </a:rPr>
              <a:t>literature</a:t>
            </a:r>
          </a:p>
          <a:p>
            <a:r>
              <a:rPr lang="en-US" sz="2000" dirty="0" smtClean="0">
                <a:solidFill>
                  <a:srgbClr val="660066"/>
                </a:solidFill>
              </a:rPr>
              <a:t> </a:t>
            </a:r>
            <a:r>
              <a:rPr lang="en-US" sz="2000" dirty="0">
                <a:solidFill>
                  <a:srgbClr val="660066"/>
                </a:solidFill>
              </a:rPr>
              <a:t>suggests the need for </a:t>
            </a:r>
            <a:r>
              <a:rPr lang="en-US" sz="2000" dirty="0" smtClean="0">
                <a:solidFill>
                  <a:srgbClr val="660066"/>
                </a:solidFill>
              </a:rPr>
              <a:t>dental</a:t>
            </a:r>
          </a:p>
          <a:p>
            <a:r>
              <a:rPr lang="en-US" sz="2000" dirty="0">
                <a:solidFill>
                  <a:srgbClr val="660066"/>
                </a:solidFill>
              </a:rPr>
              <a:t> </a:t>
            </a:r>
            <a:r>
              <a:rPr lang="en-US" sz="2000" dirty="0" smtClean="0">
                <a:solidFill>
                  <a:srgbClr val="660066"/>
                </a:solidFill>
              </a:rPr>
              <a:t>hygiene </a:t>
            </a:r>
            <a:r>
              <a:rPr lang="en-US" sz="2000" dirty="0">
                <a:solidFill>
                  <a:srgbClr val="660066"/>
                </a:solidFill>
              </a:rPr>
              <a:t>programs </a:t>
            </a:r>
            <a:r>
              <a:rPr lang="en-US" sz="2000" dirty="0" smtClean="0">
                <a:solidFill>
                  <a:srgbClr val="660066"/>
                </a:solidFill>
              </a:rPr>
              <a:t>to develop</a:t>
            </a:r>
          </a:p>
          <a:p>
            <a:r>
              <a:rPr lang="en-US" sz="2000" dirty="0" smtClean="0">
                <a:solidFill>
                  <a:srgbClr val="660066"/>
                </a:solidFill>
              </a:rPr>
              <a:t> </a:t>
            </a:r>
            <a:r>
              <a:rPr lang="en-US" sz="2000" dirty="0">
                <a:solidFill>
                  <a:srgbClr val="660066"/>
                </a:solidFill>
              </a:rPr>
              <a:t>clearly written remedial </a:t>
            </a:r>
            <a:endParaRPr lang="en-US" sz="2000" dirty="0" smtClean="0">
              <a:solidFill>
                <a:srgbClr val="660066"/>
              </a:solidFill>
            </a:endParaRPr>
          </a:p>
          <a:p>
            <a:r>
              <a:rPr lang="en-US" sz="2000" dirty="0" smtClean="0">
                <a:solidFill>
                  <a:srgbClr val="660066"/>
                </a:solidFill>
              </a:rPr>
              <a:t> policies </a:t>
            </a:r>
            <a:r>
              <a:rPr lang="en-US" sz="2000" dirty="0">
                <a:solidFill>
                  <a:srgbClr val="660066"/>
                </a:solidFill>
              </a:rPr>
              <a:t>and procedures </a:t>
            </a:r>
            <a:r>
              <a:rPr lang="en-US" sz="2000" dirty="0" smtClean="0">
                <a:solidFill>
                  <a:srgbClr val="660066"/>
                </a:solidFill>
              </a:rPr>
              <a:t>to</a:t>
            </a:r>
          </a:p>
          <a:p>
            <a:r>
              <a:rPr lang="en-US" sz="2000" dirty="0" smtClean="0">
                <a:solidFill>
                  <a:srgbClr val="660066"/>
                </a:solidFill>
              </a:rPr>
              <a:t> </a:t>
            </a:r>
            <a:r>
              <a:rPr lang="en-US" sz="2000" dirty="0">
                <a:solidFill>
                  <a:srgbClr val="660066"/>
                </a:solidFill>
              </a:rPr>
              <a:t>aid in student </a:t>
            </a:r>
            <a:r>
              <a:rPr lang="en-US" sz="2000" dirty="0" smtClean="0">
                <a:solidFill>
                  <a:srgbClr val="660066"/>
                </a:solidFill>
              </a:rPr>
              <a:t>success(Holt,2005</a:t>
            </a:r>
            <a:r>
              <a:rPr lang="en-US" sz="2000" dirty="0">
                <a:solidFill>
                  <a:srgbClr val="660066"/>
                </a:solidFill>
              </a:rPr>
              <a:t>, McCann</a:t>
            </a:r>
            <a:r>
              <a:rPr lang="en-US" sz="2000" dirty="0" smtClean="0">
                <a:solidFill>
                  <a:srgbClr val="660066"/>
                </a:solidFill>
              </a:rPr>
              <a:t>,1995:Wood 2014).</a:t>
            </a:r>
            <a:endParaRPr lang="en-US" sz="2000" dirty="0">
              <a:solidFill>
                <a:srgbClr val="660066"/>
              </a:solidFill>
            </a:endParaRPr>
          </a:p>
          <a:p>
            <a:endParaRPr lang="en-US" sz="2000" dirty="0"/>
          </a:p>
        </p:txBody>
      </p:sp>
      <p:sp>
        <p:nvSpPr>
          <p:cNvPr id="30" name="TextBox 29"/>
          <p:cNvSpPr txBox="1"/>
          <p:nvPr/>
        </p:nvSpPr>
        <p:spPr>
          <a:xfrm>
            <a:off x="6243701" y="1718703"/>
            <a:ext cx="2900300" cy="1938992"/>
          </a:xfrm>
          <a:prstGeom prst="rect">
            <a:avLst/>
          </a:prstGeom>
          <a:noFill/>
        </p:spPr>
        <p:txBody>
          <a:bodyPr wrap="square" rtlCol="0">
            <a:spAutoFit/>
          </a:bodyPr>
          <a:lstStyle/>
          <a:p>
            <a:r>
              <a:rPr lang="en-US" sz="2000" dirty="0">
                <a:solidFill>
                  <a:srgbClr val="660066"/>
                </a:solidFill>
              </a:rPr>
              <a:t>Financial </a:t>
            </a:r>
            <a:r>
              <a:rPr lang="en-US" sz="2000" dirty="0" smtClean="0">
                <a:solidFill>
                  <a:srgbClr val="660066"/>
                </a:solidFill>
              </a:rPr>
              <a:t>compensation for faculty </a:t>
            </a:r>
            <a:r>
              <a:rPr lang="en-US" sz="2000" dirty="0">
                <a:solidFill>
                  <a:srgbClr val="660066"/>
                </a:solidFill>
              </a:rPr>
              <a:t>responsible </a:t>
            </a:r>
            <a:endParaRPr lang="en-US" sz="2000" dirty="0" smtClean="0">
              <a:solidFill>
                <a:srgbClr val="660066"/>
              </a:solidFill>
            </a:endParaRPr>
          </a:p>
          <a:p>
            <a:r>
              <a:rPr lang="en-US" sz="2000" dirty="0" smtClean="0">
                <a:solidFill>
                  <a:srgbClr val="660066"/>
                </a:solidFill>
              </a:rPr>
              <a:t>for </a:t>
            </a:r>
            <a:r>
              <a:rPr lang="en-US" sz="2000" dirty="0">
                <a:solidFill>
                  <a:srgbClr val="660066"/>
                </a:solidFill>
              </a:rPr>
              <a:t>overseeing </a:t>
            </a:r>
            <a:r>
              <a:rPr lang="en-US" sz="2000" dirty="0" smtClean="0">
                <a:solidFill>
                  <a:srgbClr val="660066"/>
                </a:solidFill>
              </a:rPr>
              <a:t>remedial </a:t>
            </a:r>
            <a:r>
              <a:rPr lang="en-US" sz="2000" dirty="0">
                <a:solidFill>
                  <a:srgbClr val="660066"/>
                </a:solidFill>
              </a:rPr>
              <a:t>courses is a </a:t>
            </a:r>
            <a:r>
              <a:rPr lang="en-US" sz="2000" dirty="0" smtClean="0">
                <a:solidFill>
                  <a:srgbClr val="660066"/>
                </a:solidFill>
              </a:rPr>
              <a:t>factor</a:t>
            </a:r>
            <a:r>
              <a:rPr lang="en-US" sz="2000" dirty="0">
                <a:solidFill>
                  <a:srgbClr val="660066"/>
                </a:solidFill>
              </a:rPr>
              <a:t> (</a:t>
            </a:r>
            <a:r>
              <a:rPr lang="en-US" sz="2000" dirty="0" err="1">
                <a:solidFill>
                  <a:srgbClr val="660066"/>
                </a:solidFill>
              </a:rPr>
              <a:t>Freudenthal</a:t>
            </a:r>
            <a:r>
              <a:rPr lang="en-US" sz="2000" dirty="0">
                <a:solidFill>
                  <a:srgbClr val="660066"/>
                </a:solidFill>
              </a:rPr>
              <a:t>, 2009; Holt, 2005). </a:t>
            </a:r>
          </a:p>
        </p:txBody>
      </p:sp>
    </p:spTree>
    <p:extLst>
      <p:ext uri="{BB962C8B-B14F-4D97-AF65-F5344CB8AC3E}">
        <p14:creationId xmlns:p14="http://schemas.microsoft.com/office/powerpoint/2010/main" val="24238472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solidFill>
                  <a:srgbClr val="660066"/>
                </a:solidFill>
                <a:latin typeface="Baskerville Old Face"/>
                <a:cs typeface="Baskerville Old Face"/>
              </a:rPr>
              <a:t>LITERATURE REVIEW </a:t>
            </a:r>
            <a:r>
              <a:rPr lang="en-US" b="1" i="1" dirty="0" smtClean="0">
                <a:solidFill>
                  <a:srgbClr val="660066"/>
                </a:solidFill>
                <a:latin typeface="Baskerville Old Face"/>
                <a:cs typeface="Baskerville Old Face"/>
              </a:rPr>
              <a:t>THEMES Related to Dental Hygiene</a:t>
            </a:r>
            <a:endParaRPr lang="en-US" dirty="0"/>
          </a:p>
        </p:txBody>
      </p:sp>
      <p:sp>
        <p:nvSpPr>
          <p:cNvPr id="3" name="TextBox 2"/>
          <p:cNvSpPr txBox="1"/>
          <p:nvPr/>
        </p:nvSpPr>
        <p:spPr>
          <a:xfrm>
            <a:off x="2806303" y="1709110"/>
            <a:ext cx="184666" cy="369332"/>
          </a:xfrm>
          <a:prstGeom prst="rect">
            <a:avLst/>
          </a:prstGeom>
          <a:noFill/>
        </p:spPr>
        <p:txBody>
          <a:bodyPr wrap="none" rtlCol="0">
            <a:spAutoFit/>
          </a:bodyPr>
          <a:lstStyle/>
          <a:p>
            <a:endParaRPr lang="en-US" dirty="0"/>
          </a:p>
        </p:txBody>
      </p:sp>
      <p:pic>
        <p:nvPicPr>
          <p:cNvPr id="5" name="Picture 4" descr="GPA-calculator-climb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501" y="1557478"/>
            <a:ext cx="3181469" cy="2408237"/>
          </a:xfrm>
          <a:prstGeom prst="rect">
            <a:avLst/>
          </a:prstGeom>
        </p:spPr>
      </p:pic>
      <p:pic>
        <p:nvPicPr>
          <p:cNvPr id="7" name="Picture 6" descr="consequenc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2265" y="2078442"/>
            <a:ext cx="2963004" cy="2604683"/>
          </a:xfrm>
          <a:prstGeom prst="rect">
            <a:avLst/>
          </a:prstGeom>
        </p:spPr>
      </p:pic>
      <p:pic>
        <p:nvPicPr>
          <p:cNvPr id="12" name="Picture 11" descr="one-m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5269" y="3571875"/>
            <a:ext cx="2222500" cy="2222500"/>
          </a:xfrm>
          <a:prstGeom prst="rect">
            <a:avLst/>
          </a:prstGeom>
        </p:spPr>
      </p:pic>
      <p:sp>
        <p:nvSpPr>
          <p:cNvPr id="13" name="TextBox 12"/>
          <p:cNvSpPr txBox="1"/>
          <p:nvPr/>
        </p:nvSpPr>
        <p:spPr>
          <a:xfrm>
            <a:off x="666750" y="4651375"/>
            <a:ext cx="242938" cy="369332"/>
          </a:xfrm>
          <a:prstGeom prst="rect">
            <a:avLst/>
          </a:prstGeom>
          <a:noFill/>
        </p:spPr>
        <p:txBody>
          <a:bodyPr wrap="none" rtlCol="0">
            <a:spAutoFit/>
          </a:bodyPr>
          <a:lstStyle/>
          <a:p>
            <a:r>
              <a:rPr lang="en-US" dirty="0" smtClean="0"/>
              <a:t>.</a:t>
            </a:r>
            <a:endParaRPr lang="en-US" dirty="0"/>
          </a:p>
        </p:txBody>
      </p:sp>
      <p:sp>
        <p:nvSpPr>
          <p:cNvPr id="15" name="Rectangle 14"/>
          <p:cNvSpPr/>
          <p:nvPr/>
        </p:nvSpPr>
        <p:spPr>
          <a:xfrm>
            <a:off x="260501" y="4297952"/>
            <a:ext cx="2730467" cy="1938992"/>
          </a:xfrm>
          <a:prstGeom prst="rect">
            <a:avLst/>
          </a:prstGeom>
        </p:spPr>
        <p:txBody>
          <a:bodyPr wrap="square">
            <a:spAutoFit/>
          </a:bodyPr>
          <a:lstStyle/>
          <a:p>
            <a:pPr lvl="0"/>
            <a:r>
              <a:rPr lang="en-US" sz="2000" dirty="0">
                <a:solidFill>
                  <a:srgbClr val="660066"/>
                </a:solidFill>
              </a:rPr>
              <a:t>Studies have shown </a:t>
            </a:r>
            <a:r>
              <a:rPr lang="en-US" sz="2000" dirty="0" smtClean="0">
                <a:solidFill>
                  <a:srgbClr val="660066"/>
                </a:solidFill>
              </a:rPr>
              <a:t>that </a:t>
            </a:r>
            <a:r>
              <a:rPr lang="en-US" sz="2000" dirty="0">
                <a:solidFill>
                  <a:srgbClr val="660066"/>
                </a:solidFill>
              </a:rPr>
              <a:t>incoming student GPA </a:t>
            </a:r>
            <a:r>
              <a:rPr lang="en-US" sz="2000" dirty="0" smtClean="0">
                <a:solidFill>
                  <a:srgbClr val="660066"/>
                </a:solidFill>
              </a:rPr>
              <a:t>remains a </a:t>
            </a:r>
            <a:r>
              <a:rPr lang="en-US" sz="2000" dirty="0">
                <a:solidFill>
                  <a:srgbClr val="660066"/>
                </a:solidFill>
              </a:rPr>
              <a:t>useful predictor of student success (Mills, 2008; Ward, 2010</a:t>
            </a:r>
            <a:r>
              <a:rPr lang="en-US" sz="2000" dirty="0" smtClean="0">
                <a:solidFill>
                  <a:srgbClr val="660066"/>
                </a:solidFill>
              </a:rPr>
              <a:t>).</a:t>
            </a:r>
            <a:endParaRPr lang="en-US" sz="2000" dirty="0">
              <a:solidFill>
                <a:srgbClr val="660066"/>
              </a:solidFill>
            </a:endParaRPr>
          </a:p>
        </p:txBody>
      </p:sp>
      <p:sp>
        <p:nvSpPr>
          <p:cNvPr id="18" name="TextBox 17"/>
          <p:cNvSpPr txBox="1"/>
          <p:nvPr/>
        </p:nvSpPr>
        <p:spPr>
          <a:xfrm>
            <a:off x="2921049" y="4683125"/>
            <a:ext cx="28717536" cy="2308324"/>
          </a:xfrm>
          <a:prstGeom prst="rect">
            <a:avLst/>
          </a:prstGeom>
          <a:noFill/>
        </p:spPr>
        <p:txBody>
          <a:bodyPr wrap="square" rtlCol="0">
            <a:spAutoFit/>
          </a:bodyPr>
          <a:lstStyle/>
          <a:p>
            <a:r>
              <a:rPr lang="en-US" dirty="0">
                <a:solidFill>
                  <a:srgbClr val="660066"/>
                </a:solidFill>
              </a:rPr>
              <a:t>Common consequences </a:t>
            </a:r>
            <a:r>
              <a:rPr lang="en-US" dirty="0" smtClean="0">
                <a:solidFill>
                  <a:srgbClr val="660066"/>
                </a:solidFill>
              </a:rPr>
              <a:t>for</a:t>
            </a:r>
          </a:p>
          <a:p>
            <a:r>
              <a:rPr lang="en-US" dirty="0" smtClean="0">
                <a:solidFill>
                  <a:srgbClr val="660066"/>
                </a:solidFill>
              </a:rPr>
              <a:t>unsuccessful </a:t>
            </a:r>
            <a:r>
              <a:rPr lang="en-US" dirty="0">
                <a:solidFill>
                  <a:srgbClr val="660066"/>
                </a:solidFill>
              </a:rPr>
              <a:t>students </a:t>
            </a:r>
            <a:r>
              <a:rPr lang="en-US" dirty="0" smtClean="0">
                <a:solidFill>
                  <a:srgbClr val="660066"/>
                </a:solidFill>
              </a:rPr>
              <a:t>included</a:t>
            </a:r>
          </a:p>
          <a:p>
            <a:r>
              <a:rPr lang="en-US" dirty="0" smtClean="0">
                <a:solidFill>
                  <a:srgbClr val="660066"/>
                </a:solidFill>
              </a:rPr>
              <a:t>issuing </a:t>
            </a:r>
            <a:r>
              <a:rPr lang="en-US" dirty="0">
                <a:solidFill>
                  <a:srgbClr val="660066"/>
                </a:solidFill>
              </a:rPr>
              <a:t>an incomplete grade, </a:t>
            </a:r>
            <a:endParaRPr lang="en-US" dirty="0" smtClean="0">
              <a:solidFill>
                <a:srgbClr val="660066"/>
              </a:solidFill>
            </a:endParaRPr>
          </a:p>
          <a:p>
            <a:r>
              <a:rPr lang="en-US" dirty="0" smtClean="0">
                <a:solidFill>
                  <a:srgbClr val="660066"/>
                </a:solidFill>
              </a:rPr>
              <a:t>requiring </a:t>
            </a:r>
            <a:r>
              <a:rPr lang="en-US" dirty="0">
                <a:solidFill>
                  <a:srgbClr val="660066"/>
                </a:solidFill>
              </a:rPr>
              <a:t>the student to attend </a:t>
            </a:r>
            <a:r>
              <a:rPr lang="en-US" dirty="0" smtClean="0">
                <a:solidFill>
                  <a:srgbClr val="660066"/>
                </a:solidFill>
              </a:rPr>
              <a:t>additional</a:t>
            </a:r>
          </a:p>
          <a:p>
            <a:r>
              <a:rPr lang="en-US" dirty="0" smtClean="0">
                <a:solidFill>
                  <a:srgbClr val="660066"/>
                </a:solidFill>
              </a:rPr>
              <a:t>clinical </a:t>
            </a:r>
            <a:r>
              <a:rPr lang="en-US" dirty="0">
                <a:solidFill>
                  <a:srgbClr val="660066"/>
                </a:solidFill>
              </a:rPr>
              <a:t>sessions, probation, or dismissal from the </a:t>
            </a:r>
            <a:r>
              <a:rPr lang="en-US" dirty="0" smtClean="0">
                <a:solidFill>
                  <a:srgbClr val="660066"/>
                </a:solidFill>
              </a:rPr>
              <a:t>program</a:t>
            </a:r>
          </a:p>
          <a:p>
            <a:r>
              <a:rPr lang="en-US" dirty="0" smtClean="0">
                <a:solidFill>
                  <a:srgbClr val="660066"/>
                </a:solidFill>
              </a:rPr>
              <a:t>with </a:t>
            </a:r>
            <a:r>
              <a:rPr lang="en-US" dirty="0">
                <a:solidFill>
                  <a:srgbClr val="660066"/>
                </a:solidFill>
              </a:rPr>
              <a:t>an option to reenter the program the following </a:t>
            </a:r>
            <a:r>
              <a:rPr lang="en-US" dirty="0" smtClean="0">
                <a:solidFill>
                  <a:srgbClr val="660066"/>
                </a:solidFill>
              </a:rPr>
              <a:t>year</a:t>
            </a:r>
          </a:p>
          <a:p>
            <a:r>
              <a:rPr lang="en-US" dirty="0" smtClean="0">
                <a:solidFill>
                  <a:srgbClr val="660066"/>
                </a:solidFill>
              </a:rPr>
              <a:t>(</a:t>
            </a:r>
            <a:r>
              <a:rPr lang="en-US" dirty="0">
                <a:solidFill>
                  <a:srgbClr val="660066"/>
                </a:solidFill>
              </a:rPr>
              <a:t>Branson, 1999; </a:t>
            </a:r>
            <a:r>
              <a:rPr lang="en-US" dirty="0" err="1">
                <a:solidFill>
                  <a:srgbClr val="660066"/>
                </a:solidFill>
              </a:rPr>
              <a:t>Freudenthal</a:t>
            </a:r>
            <a:r>
              <a:rPr lang="en-US" dirty="0">
                <a:solidFill>
                  <a:srgbClr val="660066"/>
                </a:solidFill>
              </a:rPr>
              <a:t>, 2009; Holt, 2005).</a:t>
            </a:r>
          </a:p>
          <a:p>
            <a:endParaRPr lang="en-US" dirty="0"/>
          </a:p>
        </p:txBody>
      </p:sp>
      <p:sp>
        <p:nvSpPr>
          <p:cNvPr id="21" name="TextBox 20"/>
          <p:cNvSpPr txBox="1"/>
          <p:nvPr/>
        </p:nvSpPr>
        <p:spPr>
          <a:xfrm>
            <a:off x="6604113" y="1646254"/>
            <a:ext cx="2600517" cy="2031325"/>
          </a:xfrm>
          <a:prstGeom prst="rect">
            <a:avLst/>
          </a:prstGeom>
          <a:noFill/>
        </p:spPr>
        <p:txBody>
          <a:bodyPr wrap="none" rtlCol="0">
            <a:spAutoFit/>
          </a:bodyPr>
          <a:lstStyle/>
          <a:p>
            <a:r>
              <a:rPr lang="en-US" dirty="0" smtClean="0">
                <a:solidFill>
                  <a:srgbClr val="660066"/>
                </a:solidFill>
              </a:rPr>
              <a:t>The </a:t>
            </a:r>
            <a:r>
              <a:rPr lang="en-US" dirty="0">
                <a:solidFill>
                  <a:srgbClr val="660066"/>
                </a:solidFill>
              </a:rPr>
              <a:t>most widely </a:t>
            </a:r>
            <a:endParaRPr lang="en-US" dirty="0" smtClean="0">
              <a:solidFill>
                <a:srgbClr val="660066"/>
              </a:solidFill>
            </a:endParaRPr>
          </a:p>
          <a:p>
            <a:r>
              <a:rPr lang="en-US" dirty="0" smtClean="0">
                <a:solidFill>
                  <a:srgbClr val="660066"/>
                </a:solidFill>
              </a:rPr>
              <a:t> used </a:t>
            </a:r>
            <a:r>
              <a:rPr lang="en-US" dirty="0">
                <a:solidFill>
                  <a:srgbClr val="660066"/>
                </a:solidFill>
              </a:rPr>
              <a:t>remedial </a:t>
            </a:r>
            <a:r>
              <a:rPr lang="en-US" dirty="0" smtClean="0">
                <a:solidFill>
                  <a:srgbClr val="660066"/>
                </a:solidFill>
              </a:rPr>
              <a:t>method</a:t>
            </a:r>
          </a:p>
          <a:p>
            <a:r>
              <a:rPr lang="en-US" dirty="0" smtClean="0">
                <a:solidFill>
                  <a:srgbClr val="660066"/>
                </a:solidFill>
              </a:rPr>
              <a:t> </a:t>
            </a:r>
            <a:r>
              <a:rPr lang="en-US" dirty="0">
                <a:solidFill>
                  <a:srgbClr val="660066"/>
                </a:solidFill>
              </a:rPr>
              <a:t>is one-on-one </a:t>
            </a:r>
            <a:r>
              <a:rPr lang="en-US" dirty="0" smtClean="0">
                <a:solidFill>
                  <a:srgbClr val="660066"/>
                </a:solidFill>
              </a:rPr>
              <a:t>faculty</a:t>
            </a:r>
          </a:p>
          <a:p>
            <a:r>
              <a:rPr lang="en-US" dirty="0" smtClean="0">
                <a:solidFill>
                  <a:srgbClr val="660066"/>
                </a:solidFill>
              </a:rPr>
              <a:t> instruction</a:t>
            </a:r>
          </a:p>
          <a:p>
            <a:r>
              <a:rPr lang="en-US" dirty="0" smtClean="0">
                <a:solidFill>
                  <a:srgbClr val="660066"/>
                </a:solidFill>
              </a:rPr>
              <a:t> </a:t>
            </a:r>
            <a:r>
              <a:rPr lang="en-US" dirty="0">
                <a:solidFill>
                  <a:srgbClr val="660066"/>
                </a:solidFill>
              </a:rPr>
              <a:t>(Branson, 1999; </a:t>
            </a:r>
            <a:endParaRPr lang="en-US" dirty="0" smtClean="0">
              <a:solidFill>
                <a:srgbClr val="660066"/>
              </a:solidFill>
            </a:endParaRPr>
          </a:p>
          <a:p>
            <a:r>
              <a:rPr lang="en-US" dirty="0" smtClean="0">
                <a:solidFill>
                  <a:srgbClr val="660066"/>
                </a:solidFill>
              </a:rPr>
              <a:t> </a:t>
            </a:r>
            <a:r>
              <a:rPr lang="en-US" dirty="0" err="1" smtClean="0">
                <a:solidFill>
                  <a:srgbClr val="660066"/>
                </a:solidFill>
              </a:rPr>
              <a:t>Freudenthal</a:t>
            </a:r>
            <a:r>
              <a:rPr lang="en-US" dirty="0">
                <a:solidFill>
                  <a:srgbClr val="660066"/>
                </a:solidFill>
              </a:rPr>
              <a:t>, 2009; </a:t>
            </a:r>
            <a:endParaRPr lang="en-US" dirty="0" smtClean="0">
              <a:solidFill>
                <a:srgbClr val="660066"/>
              </a:solidFill>
            </a:endParaRPr>
          </a:p>
          <a:p>
            <a:r>
              <a:rPr lang="en-US" dirty="0" smtClean="0">
                <a:solidFill>
                  <a:srgbClr val="660066"/>
                </a:solidFill>
              </a:rPr>
              <a:t> Holt</a:t>
            </a:r>
            <a:r>
              <a:rPr lang="en-US" dirty="0">
                <a:solidFill>
                  <a:srgbClr val="660066"/>
                </a:solidFill>
              </a:rPr>
              <a:t>, 2005; Wood, 2014).</a:t>
            </a:r>
            <a:r>
              <a:rPr lang="en-US" dirty="0"/>
              <a:t> </a:t>
            </a:r>
          </a:p>
        </p:txBody>
      </p:sp>
    </p:spTree>
    <p:extLst>
      <p:ext uri="{BB962C8B-B14F-4D97-AF65-F5344CB8AC3E}">
        <p14:creationId xmlns:p14="http://schemas.microsoft.com/office/powerpoint/2010/main" val="26938929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solidFill>
                  <a:srgbClr val="660066"/>
                </a:solidFill>
                <a:latin typeface="Bookman Old Style"/>
                <a:cs typeface="Bookman Old Style"/>
              </a:rPr>
              <a:t>CYCLE ONE-</a:t>
            </a:r>
            <a:r>
              <a:rPr lang="en-US" i="1" dirty="0">
                <a:solidFill>
                  <a:srgbClr val="660066"/>
                </a:solidFill>
                <a:latin typeface="Bookman Old Style"/>
                <a:cs typeface="Bookman Old Style"/>
              </a:rPr>
              <a:t>PARTICPATORY ACTION RESERCH TEAM</a:t>
            </a:r>
            <a:endParaRPr lang="en-US" dirty="0"/>
          </a:p>
        </p:txBody>
      </p:sp>
      <p:sp>
        <p:nvSpPr>
          <p:cNvPr id="3" name="TextBox 2"/>
          <p:cNvSpPr txBox="1"/>
          <p:nvPr/>
        </p:nvSpPr>
        <p:spPr>
          <a:xfrm>
            <a:off x="2806303" y="1709110"/>
            <a:ext cx="184666" cy="369332"/>
          </a:xfrm>
          <a:prstGeom prst="rect">
            <a:avLst/>
          </a:prstGeom>
          <a:noFill/>
        </p:spPr>
        <p:txBody>
          <a:bodyPr wrap="none" rtlCol="0">
            <a:spAutoFit/>
          </a:bodyPr>
          <a:lstStyle/>
          <a:p>
            <a:endParaRPr lang="en-US" dirty="0"/>
          </a:p>
        </p:txBody>
      </p:sp>
      <p:pic>
        <p:nvPicPr>
          <p:cNvPr id="7" name="Picture 6" descr="IMG_010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575" y="1428749"/>
            <a:ext cx="6988175" cy="5241131"/>
          </a:xfrm>
          <a:prstGeom prst="rect">
            <a:avLst/>
          </a:prstGeom>
        </p:spPr>
      </p:pic>
    </p:spTree>
    <p:extLst>
      <p:ext uri="{BB962C8B-B14F-4D97-AF65-F5344CB8AC3E}">
        <p14:creationId xmlns:p14="http://schemas.microsoft.com/office/powerpoint/2010/main" val="42406468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4487"/>
          </a:xfrm>
        </p:spPr>
        <p:txBody>
          <a:bodyPr>
            <a:normAutofit fontScale="90000"/>
          </a:bodyPr>
          <a:lstStyle/>
          <a:p>
            <a:r>
              <a:rPr lang="en-US" i="1" dirty="0" smtClean="0">
                <a:solidFill>
                  <a:srgbClr val="660066"/>
                </a:solidFill>
                <a:latin typeface="Baskerville Old Face"/>
                <a:cs typeface="Baskerville Old Face"/>
              </a:rPr>
              <a:t>Student Survey- Fall 2013 &amp; Fall 2014</a:t>
            </a:r>
            <a:endParaRPr lang="en-US" i="1" dirty="0">
              <a:solidFill>
                <a:srgbClr val="660066"/>
              </a:solidFill>
              <a:latin typeface="Baskerville Old Face"/>
              <a:cs typeface="Baskerville Old Face"/>
            </a:endParaRPr>
          </a:p>
        </p:txBody>
      </p:sp>
      <p:sp>
        <p:nvSpPr>
          <p:cNvPr id="3" name="TextBox 2"/>
          <p:cNvSpPr txBox="1"/>
          <p:nvPr/>
        </p:nvSpPr>
        <p:spPr>
          <a:xfrm>
            <a:off x="2806303" y="1709110"/>
            <a:ext cx="184666" cy="369332"/>
          </a:xfrm>
          <a:prstGeom prst="rect">
            <a:avLst/>
          </a:prstGeom>
          <a:noFill/>
        </p:spPr>
        <p:txBody>
          <a:bodyPr wrap="none" rtlCol="0">
            <a:spAutoFit/>
          </a:bodyPr>
          <a:lstStyle/>
          <a:p>
            <a:endParaRPr lang="en-US" dirty="0"/>
          </a:p>
        </p:txBody>
      </p:sp>
      <p:pic>
        <p:nvPicPr>
          <p:cNvPr id="7" name="Picture 6" descr="Screen Shot R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 y="889000"/>
            <a:ext cx="7531100" cy="5862638"/>
          </a:xfrm>
          <a:prstGeom prst="rect">
            <a:avLst/>
          </a:prstGeom>
        </p:spPr>
      </p:pic>
    </p:spTree>
    <p:extLst>
      <p:ext uri="{BB962C8B-B14F-4D97-AF65-F5344CB8AC3E}">
        <p14:creationId xmlns:p14="http://schemas.microsoft.com/office/powerpoint/2010/main" val="192256840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3">
      <a:dk1>
        <a:srgbClr val="787878"/>
      </a:dk1>
      <a:lt1>
        <a:sysClr val="window" lastClr="FFFFFF"/>
      </a:lt1>
      <a:dk2>
        <a:srgbClr val="1F497D"/>
      </a:dk2>
      <a:lt2>
        <a:srgbClr val="EEECE1"/>
      </a:lt2>
      <a:accent1>
        <a:srgbClr val="4F81BD"/>
      </a:accent1>
      <a:accent2>
        <a:srgbClr val="C0504D"/>
      </a:accent2>
      <a:accent3>
        <a:srgbClr val="9BBB59"/>
      </a:accent3>
      <a:accent4>
        <a:srgbClr val="7B619E"/>
      </a:accent4>
      <a:accent5>
        <a:srgbClr val="4BACC6"/>
      </a:accent5>
      <a:accent6>
        <a:srgbClr val="F79646"/>
      </a:accent6>
      <a:hlink>
        <a:srgbClr val="0000FF"/>
      </a:hlink>
      <a:folHlink>
        <a:srgbClr val="9100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1960</TotalTime>
  <Words>3073</Words>
  <Application>Microsoft Macintosh PowerPoint</Application>
  <PresentationFormat>On-screen Show (4:3)</PresentationFormat>
  <Paragraphs>147</Paragraphs>
  <Slides>31</Slides>
  <Notes>15</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REMEDIATION IN DENTAL HYGIENE PROGRAMS</vt:lpstr>
      <vt:lpstr>    Cycle One Story </vt:lpstr>
      <vt:lpstr>Participatory Action Research Study Background  </vt:lpstr>
      <vt:lpstr>Title Page</vt:lpstr>
      <vt:lpstr>Cycle One Questions</vt:lpstr>
      <vt:lpstr> LITERATURE REVIEW THEMES Related to Dental Hygiene</vt:lpstr>
      <vt:lpstr>LITERATURE REVIEW THEMES Related to Dental Hygiene</vt:lpstr>
      <vt:lpstr>CYCLE ONE-PARTICPATORY ACTION RESERCH TEAM</vt:lpstr>
      <vt:lpstr>Student Survey- Fall 2013 &amp; Fall 2014</vt:lpstr>
      <vt:lpstr>Student Survey Results</vt:lpstr>
      <vt:lpstr>Student Survey Results</vt:lpstr>
      <vt:lpstr>Cycle Two Story</vt:lpstr>
      <vt:lpstr>Cycle Two Questions</vt:lpstr>
      <vt:lpstr>LITERATURE REVIEW THEMES Related to Allied Health Programs</vt:lpstr>
      <vt:lpstr>LITERATURE REVIEW THEMES Related to Allied Health Programs</vt:lpstr>
      <vt:lpstr>PowerPoint Presentation</vt:lpstr>
      <vt:lpstr> Increased Practice Time                                        </vt:lpstr>
      <vt:lpstr>Order of Instrumentation</vt:lpstr>
      <vt:lpstr>             </vt:lpstr>
      <vt:lpstr>Student Survey-Fall 2015</vt:lpstr>
      <vt:lpstr>Student Survey Results</vt:lpstr>
      <vt:lpstr>Student Survey Results</vt:lpstr>
      <vt:lpstr>Do you feel that the Remind communication tool was helpful in the course? Yes! 100%</vt:lpstr>
      <vt:lpstr>LEADERSHIP AND LEARNING</vt:lpstr>
      <vt:lpstr>Cycle Three Story</vt:lpstr>
      <vt:lpstr>PowerPoint Presentation</vt:lpstr>
      <vt:lpstr>Seven Norms of Collaboration</vt:lpstr>
      <vt:lpstr>Single &amp; Double-Loop Learning</vt:lpstr>
      <vt:lpstr>CYCLE TWO-PARTICPATORY ACTION RESERCH TEAM</vt:lpstr>
      <vt:lpstr>PowerPoint Presentation</vt:lpstr>
      <vt:lpstr>Title Page</vt:lpstr>
    </vt:vector>
  </TitlesOfParts>
  <Company>Taft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Kelly Donovan</dc:creator>
  <cp:lastModifiedBy>Daniel Hall</cp:lastModifiedBy>
  <cp:revision>226</cp:revision>
  <dcterms:created xsi:type="dcterms:W3CDTF">2015-11-27T19:48:39Z</dcterms:created>
  <dcterms:modified xsi:type="dcterms:W3CDTF">2016-01-15T00:53:55Z</dcterms:modified>
</cp:coreProperties>
</file>