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handoutMasterIdLst>
    <p:handoutMasterId r:id="rId11"/>
  </p:handoutMasterIdLst>
  <p:sldIdLst>
    <p:sldId id="256" r:id="rId2"/>
    <p:sldId id="257" r:id="rId3"/>
    <p:sldId id="258" r:id="rId4"/>
    <p:sldId id="259" r:id="rId5"/>
    <p:sldId id="261" r:id="rId6"/>
    <p:sldId id="262" r:id="rId7"/>
    <p:sldId id="263" r:id="rId8"/>
    <p:sldId id="26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374" autoAdjust="0"/>
  </p:normalViewPr>
  <p:slideViewPr>
    <p:cSldViewPr>
      <p:cViewPr varScale="1">
        <p:scale>
          <a:sx n="80" d="100"/>
          <a:sy n="80" d="100"/>
        </p:scale>
        <p:origin x="-1216"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BFE6F-067B-4392-8830-83FD1B944E4C}" type="doc">
      <dgm:prSet loTypeId="urn:microsoft.com/office/officeart/2005/8/layout/hProcess4" loCatId="process" qsTypeId="urn:microsoft.com/office/officeart/2005/8/quickstyle/simple1" qsCatId="simple" csTypeId="urn:microsoft.com/office/officeart/2005/8/colors/accent1_2" csCatId="accent1" phldr="1"/>
      <dgm:spPr/>
    </dgm:pt>
    <dgm:pt modelId="{D27801FE-75EC-4817-A8CC-BB9AB027BC73}">
      <dgm:prSet phldrT="[Text]"/>
      <dgm:spPr/>
      <dgm:t>
        <a:bodyPr/>
        <a:lstStyle/>
        <a:p>
          <a:r>
            <a:rPr lang="en-US" dirty="0" smtClean="0"/>
            <a:t>Connection</a:t>
          </a:r>
          <a:endParaRPr lang="en-US" dirty="0"/>
        </a:p>
      </dgm:t>
    </dgm:pt>
    <dgm:pt modelId="{BD6D1079-F46B-4D3E-A28C-BAF871C7D920}" type="parTrans" cxnId="{9B4122C8-505D-4C89-B769-2458674E03D1}">
      <dgm:prSet/>
      <dgm:spPr/>
      <dgm:t>
        <a:bodyPr/>
        <a:lstStyle/>
        <a:p>
          <a:endParaRPr lang="en-US"/>
        </a:p>
      </dgm:t>
    </dgm:pt>
    <dgm:pt modelId="{E0ED3057-75D3-4F93-8175-109E160D7132}" type="sibTrans" cxnId="{9B4122C8-505D-4C89-B769-2458674E03D1}">
      <dgm:prSet/>
      <dgm:spPr/>
      <dgm:t>
        <a:bodyPr/>
        <a:lstStyle/>
        <a:p>
          <a:endParaRPr lang="en-US"/>
        </a:p>
      </dgm:t>
    </dgm:pt>
    <dgm:pt modelId="{DE28CE79-8922-4071-A0E5-791ADB6EC40A}">
      <dgm:prSet phldrT="[Text]"/>
      <dgm:spPr/>
      <dgm:t>
        <a:bodyPr/>
        <a:lstStyle/>
        <a:p>
          <a:r>
            <a:rPr lang="en-US" dirty="0" smtClean="0"/>
            <a:t>Completion</a:t>
          </a:r>
          <a:endParaRPr lang="en-US" dirty="0"/>
        </a:p>
      </dgm:t>
    </dgm:pt>
    <dgm:pt modelId="{A9B551C8-074F-4706-B972-74D0E768F775}" type="parTrans" cxnId="{7430E2C4-8336-4B7E-83C2-0892DBFF349A}">
      <dgm:prSet/>
      <dgm:spPr/>
      <dgm:t>
        <a:bodyPr/>
        <a:lstStyle/>
        <a:p>
          <a:endParaRPr lang="en-US"/>
        </a:p>
      </dgm:t>
    </dgm:pt>
    <dgm:pt modelId="{569FC731-5EFB-4C8A-B98A-AA88CBD5F3D9}" type="sibTrans" cxnId="{7430E2C4-8336-4B7E-83C2-0892DBFF349A}">
      <dgm:prSet/>
      <dgm:spPr/>
      <dgm:t>
        <a:bodyPr/>
        <a:lstStyle/>
        <a:p>
          <a:endParaRPr lang="en-US"/>
        </a:p>
      </dgm:t>
    </dgm:pt>
    <dgm:pt modelId="{C4A77759-D767-4982-A436-24873F32DDCD}">
      <dgm:prSet phldrT="[Text]"/>
      <dgm:spPr/>
      <dgm:t>
        <a:bodyPr/>
        <a:lstStyle/>
        <a:p>
          <a:r>
            <a:rPr lang="en-US" dirty="0" smtClean="0"/>
            <a:t>Entry</a:t>
          </a:r>
          <a:endParaRPr lang="en-US" dirty="0"/>
        </a:p>
      </dgm:t>
    </dgm:pt>
    <dgm:pt modelId="{DD57398D-7870-4B17-8510-6C0F74C17CD6}" type="parTrans" cxnId="{2D4829DC-C1E7-4E72-ACFC-A63420F7B717}">
      <dgm:prSet/>
      <dgm:spPr/>
      <dgm:t>
        <a:bodyPr/>
        <a:lstStyle/>
        <a:p>
          <a:endParaRPr lang="en-US"/>
        </a:p>
      </dgm:t>
    </dgm:pt>
    <dgm:pt modelId="{C2A18C0E-3CED-4B86-A530-98CC6D4D9A82}" type="sibTrans" cxnId="{2D4829DC-C1E7-4E72-ACFC-A63420F7B717}">
      <dgm:prSet/>
      <dgm:spPr/>
      <dgm:t>
        <a:bodyPr/>
        <a:lstStyle/>
        <a:p>
          <a:endParaRPr lang="en-US"/>
        </a:p>
      </dgm:t>
    </dgm:pt>
    <dgm:pt modelId="{D01D4527-5006-428C-A46A-580808FC93D7}">
      <dgm:prSet phldrT="[Text]"/>
      <dgm:spPr/>
      <dgm:t>
        <a:bodyPr/>
        <a:lstStyle/>
        <a:p>
          <a:r>
            <a:rPr lang="en-US" dirty="0" smtClean="0"/>
            <a:t>Progress</a:t>
          </a:r>
          <a:endParaRPr lang="en-US" dirty="0"/>
        </a:p>
      </dgm:t>
    </dgm:pt>
    <dgm:pt modelId="{32EE148F-77FD-4A58-9170-A025892B885C}" type="parTrans" cxnId="{A4C5D989-001D-4AA1-BF63-B3563D3CAB17}">
      <dgm:prSet/>
      <dgm:spPr/>
      <dgm:t>
        <a:bodyPr/>
        <a:lstStyle/>
        <a:p>
          <a:endParaRPr lang="en-US"/>
        </a:p>
      </dgm:t>
    </dgm:pt>
    <dgm:pt modelId="{10D88E9A-9E8D-4B23-B30C-62CEB2799493}" type="sibTrans" cxnId="{A4C5D989-001D-4AA1-BF63-B3563D3CAB17}">
      <dgm:prSet/>
      <dgm:spPr/>
      <dgm:t>
        <a:bodyPr/>
        <a:lstStyle/>
        <a:p>
          <a:endParaRPr lang="en-US"/>
        </a:p>
      </dgm:t>
    </dgm:pt>
    <dgm:pt modelId="{03E3D46C-BD71-4E26-82C6-B162688D68EA}" type="pres">
      <dgm:prSet presAssocID="{FCCBFE6F-067B-4392-8830-83FD1B944E4C}" presName="Name0" presStyleCnt="0">
        <dgm:presLayoutVars>
          <dgm:dir/>
          <dgm:animLvl val="lvl"/>
          <dgm:resizeHandles val="exact"/>
        </dgm:presLayoutVars>
      </dgm:prSet>
      <dgm:spPr/>
    </dgm:pt>
    <dgm:pt modelId="{DFB28A73-24B1-4046-A99C-5C78949CDCAB}" type="pres">
      <dgm:prSet presAssocID="{FCCBFE6F-067B-4392-8830-83FD1B944E4C}" presName="tSp" presStyleCnt="0"/>
      <dgm:spPr/>
    </dgm:pt>
    <dgm:pt modelId="{9FD9CC08-10DA-4E1A-A45C-B3FE17859EDC}" type="pres">
      <dgm:prSet presAssocID="{FCCBFE6F-067B-4392-8830-83FD1B944E4C}" presName="bSp" presStyleCnt="0"/>
      <dgm:spPr/>
    </dgm:pt>
    <dgm:pt modelId="{9C0CDCA0-620F-4CD9-9D90-405C728BFB29}" type="pres">
      <dgm:prSet presAssocID="{FCCBFE6F-067B-4392-8830-83FD1B944E4C}" presName="process" presStyleCnt="0"/>
      <dgm:spPr/>
    </dgm:pt>
    <dgm:pt modelId="{B8115A8F-442D-4E00-A9A5-9999D0EE11C3}" type="pres">
      <dgm:prSet presAssocID="{D27801FE-75EC-4817-A8CC-BB9AB027BC73}" presName="composite1" presStyleCnt="0"/>
      <dgm:spPr/>
    </dgm:pt>
    <dgm:pt modelId="{C28A1D9D-0BBD-4020-AD8E-3998ABB75A1F}" type="pres">
      <dgm:prSet presAssocID="{D27801FE-75EC-4817-A8CC-BB9AB027BC73}" presName="dummyNode1" presStyleLbl="node1" presStyleIdx="0" presStyleCnt="4"/>
      <dgm:spPr/>
    </dgm:pt>
    <dgm:pt modelId="{6071A232-C133-4A52-98CD-8961130AB120}" type="pres">
      <dgm:prSet presAssocID="{D27801FE-75EC-4817-A8CC-BB9AB027BC73}" presName="childNode1" presStyleLbl="bgAcc1" presStyleIdx="0" presStyleCnt="4">
        <dgm:presLayoutVars>
          <dgm:bulletEnabled val="1"/>
        </dgm:presLayoutVars>
      </dgm:prSet>
      <dgm:spPr/>
    </dgm:pt>
    <dgm:pt modelId="{0E15DAFE-F136-4130-818B-CFF8A49F37B0}" type="pres">
      <dgm:prSet presAssocID="{D27801FE-75EC-4817-A8CC-BB9AB027BC73}" presName="childNode1tx" presStyleLbl="bgAcc1" presStyleIdx="0" presStyleCnt="4">
        <dgm:presLayoutVars>
          <dgm:bulletEnabled val="1"/>
        </dgm:presLayoutVars>
      </dgm:prSet>
      <dgm:spPr/>
    </dgm:pt>
    <dgm:pt modelId="{571A3A91-54EA-40C1-B614-6FFB76A063A9}" type="pres">
      <dgm:prSet presAssocID="{D27801FE-75EC-4817-A8CC-BB9AB027BC73}" presName="parentNode1" presStyleLbl="node1" presStyleIdx="0" presStyleCnt="4">
        <dgm:presLayoutVars>
          <dgm:chMax val="1"/>
          <dgm:bulletEnabled val="1"/>
        </dgm:presLayoutVars>
      </dgm:prSet>
      <dgm:spPr/>
      <dgm:t>
        <a:bodyPr/>
        <a:lstStyle/>
        <a:p>
          <a:endParaRPr lang="en-US"/>
        </a:p>
      </dgm:t>
    </dgm:pt>
    <dgm:pt modelId="{D3B0BFA2-8706-45D9-843A-9FA0028C765D}" type="pres">
      <dgm:prSet presAssocID="{D27801FE-75EC-4817-A8CC-BB9AB027BC73}" presName="connSite1" presStyleCnt="0"/>
      <dgm:spPr/>
    </dgm:pt>
    <dgm:pt modelId="{462B91D5-ABF4-4CCC-928F-D4ED6581F5C0}" type="pres">
      <dgm:prSet presAssocID="{E0ED3057-75D3-4F93-8175-109E160D7132}" presName="Name9" presStyleLbl="sibTrans2D1" presStyleIdx="0" presStyleCnt="3"/>
      <dgm:spPr/>
      <dgm:t>
        <a:bodyPr/>
        <a:lstStyle/>
        <a:p>
          <a:endParaRPr lang="en-US"/>
        </a:p>
      </dgm:t>
    </dgm:pt>
    <dgm:pt modelId="{04C48924-39DF-4627-A69D-AC8945C23A31}" type="pres">
      <dgm:prSet presAssocID="{C4A77759-D767-4982-A436-24873F32DDCD}" presName="composite2" presStyleCnt="0"/>
      <dgm:spPr/>
    </dgm:pt>
    <dgm:pt modelId="{77812450-5F42-446C-9D72-9225BA2F9862}" type="pres">
      <dgm:prSet presAssocID="{C4A77759-D767-4982-A436-24873F32DDCD}" presName="dummyNode2" presStyleLbl="node1" presStyleIdx="0" presStyleCnt="4"/>
      <dgm:spPr/>
    </dgm:pt>
    <dgm:pt modelId="{0A8389AF-787F-4960-9CF6-46CBE6AA6A95}" type="pres">
      <dgm:prSet presAssocID="{C4A77759-D767-4982-A436-24873F32DDCD}" presName="childNode2" presStyleLbl="bgAcc1" presStyleIdx="1" presStyleCnt="4">
        <dgm:presLayoutVars>
          <dgm:bulletEnabled val="1"/>
        </dgm:presLayoutVars>
      </dgm:prSet>
      <dgm:spPr/>
    </dgm:pt>
    <dgm:pt modelId="{A7E76B0A-05CC-4A8D-80E5-562B8CBF746A}" type="pres">
      <dgm:prSet presAssocID="{C4A77759-D767-4982-A436-24873F32DDCD}" presName="childNode2tx" presStyleLbl="bgAcc1" presStyleIdx="1" presStyleCnt="4">
        <dgm:presLayoutVars>
          <dgm:bulletEnabled val="1"/>
        </dgm:presLayoutVars>
      </dgm:prSet>
      <dgm:spPr/>
    </dgm:pt>
    <dgm:pt modelId="{8DF43FC0-144E-4B66-9B49-660783824CA5}" type="pres">
      <dgm:prSet presAssocID="{C4A77759-D767-4982-A436-24873F32DDCD}" presName="parentNode2" presStyleLbl="node1" presStyleIdx="1" presStyleCnt="4">
        <dgm:presLayoutVars>
          <dgm:chMax val="0"/>
          <dgm:bulletEnabled val="1"/>
        </dgm:presLayoutVars>
      </dgm:prSet>
      <dgm:spPr/>
      <dgm:t>
        <a:bodyPr/>
        <a:lstStyle/>
        <a:p>
          <a:endParaRPr lang="en-US"/>
        </a:p>
      </dgm:t>
    </dgm:pt>
    <dgm:pt modelId="{ECBEA8AF-0F13-4278-98DA-8626D0E6E9F1}" type="pres">
      <dgm:prSet presAssocID="{C4A77759-D767-4982-A436-24873F32DDCD}" presName="connSite2" presStyleCnt="0"/>
      <dgm:spPr/>
    </dgm:pt>
    <dgm:pt modelId="{DF0E1E52-D6EA-4147-B858-67D585D6B59C}" type="pres">
      <dgm:prSet presAssocID="{C2A18C0E-3CED-4B86-A530-98CC6D4D9A82}" presName="Name18" presStyleLbl="sibTrans2D1" presStyleIdx="1" presStyleCnt="3"/>
      <dgm:spPr/>
      <dgm:t>
        <a:bodyPr/>
        <a:lstStyle/>
        <a:p>
          <a:endParaRPr lang="en-US"/>
        </a:p>
      </dgm:t>
    </dgm:pt>
    <dgm:pt modelId="{1A3F3424-1075-4D20-9B84-CD9892194846}" type="pres">
      <dgm:prSet presAssocID="{D01D4527-5006-428C-A46A-580808FC93D7}" presName="composite1" presStyleCnt="0"/>
      <dgm:spPr/>
    </dgm:pt>
    <dgm:pt modelId="{CF50F3E3-09F0-4B82-B30C-5580A82DC592}" type="pres">
      <dgm:prSet presAssocID="{D01D4527-5006-428C-A46A-580808FC93D7}" presName="dummyNode1" presStyleLbl="node1" presStyleIdx="1" presStyleCnt="4"/>
      <dgm:spPr/>
    </dgm:pt>
    <dgm:pt modelId="{A1F82D30-DD7D-4C83-BD30-EE8E36FFECAE}" type="pres">
      <dgm:prSet presAssocID="{D01D4527-5006-428C-A46A-580808FC93D7}" presName="childNode1" presStyleLbl="bgAcc1" presStyleIdx="2" presStyleCnt="4">
        <dgm:presLayoutVars>
          <dgm:bulletEnabled val="1"/>
        </dgm:presLayoutVars>
      </dgm:prSet>
      <dgm:spPr/>
    </dgm:pt>
    <dgm:pt modelId="{CB95CF9B-4E8F-4542-B34F-FD1D0DDD9F28}" type="pres">
      <dgm:prSet presAssocID="{D01D4527-5006-428C-A46A-580808FC93D7}" presName="childNode1tx" presStyleLbl="bgAcc1" presStyleIdx="2" presStyleCnt="4">
        <dgm:presLayoutVars>
          <dgm:bulletEnabled val="1"/>
        </dgm:presLayoutVars>
      </dgm:prSet>
      <dgm:spPr/>
    </dgm:pt>
    <dgm:pt modelId="{B4A8D222-F8FC-4514-A967-ED4981E1403F}" type="pres">
      <dgm:prSet presAssocID="{D01D4527-5006-428C-A46A-580808FC93D7}" presName="parentNode1" presStyleLbl="node1" presStyleIdx="2" presStyleCnt="4">
        <dgm:presLayoutVars>
          <dgm:chMax val="1"/>
          <dgm:bulletEnabled val="1"/>
        </dgm:presLayoutVars>
      </dgm:prSet>
      <dgm:spPr/>
      <dgm:t>
        <a:bodyPr/>
        <a:lstStyle/>
        <a:p>
          <a:endParaRPr lang="en-US"/>
        </a:p>
      </dgm:t>
    </dgm:pt>
    <dgm:pt modelId="{A8A565D3-064B-4B38-B420-F091550A24D6}" type="pres">
      <dgm:prSet presAssocID="{D01D4527-5006-428C-A46A-580808FC93D7}" presName="connSite1" presStyleCnt="0"/>
      <dgm:spPr/>
    </dgm:pt>
    <dgm:pt modelId="{BE5CE137-23AA-49C8-8968-090FABA5A381}" type="pres">
      <dgm:prSet presAssocID="{10D88E9A-9E8D-4B23-B30C-62CEB2799493}" presName="Name9" presStyleLbl="sibTrans2D1" presStyleIdx="2" presStyleCnt="3"/>
      <dgm:spPr/>
      <dgm:t>
        <a:bodyPr/>
        <a:lstStyle/>
        <a:p>
          <a:endParaRPr lang="en-US"/>
        </a:p>
      </dgm:t>
    </dgm:pt>
    <dgm:pt modelId="{308B2857-01E0-48D8-A661-183599B944BD}" type="pres">
      <dgm:prSet presAssocID="{DE28CE79-8922-4071-A0E5-791ADB6EC40A}" presName="composite2" presStyleCnt="0"/>
      <dgm:spPr/>
    </dgm:pt>
    <dgm:pt modelId="{32437F7B-20EF-4AA4-953B-45A9D17914A3}" type="pres">
      <dgm:prSet presAssocID="{DE28CE79-8922-4071-A0E5-791ADB6EC40A}" presName="dummyNode2" presStyleLbl="node1" presStyleIdx="2" presStyleCnt="4"/>
      <dgm:spPr/>
    </dgm:pt>
    <dgm:pt modelId="{3A5E8CF0-D9C2-4794-9AB3-9FA871C2BFEE}" type="pres">
      <dgm:prSet presAssocID="{DE28CE79-8922-4071-A0E5-791ADB6EC40A}" presName="childNode2" presStyleLbl="bgAcc1" presStyleIdx="3" presStyleCnt="4">
        <dgm:presLayoutVars>
          <dgm:bulletEnabled val="1"/>
        </dgm:presLayoutVars>
      </dgm:prSet>
      <dgm:spPr/>
    </dgm:pt>
    <dgm:pt modelId="{CCE2B95A-9B89-4B4D-9C6D-65BED39C22A3}" type="pres">
      <dgm:prSet presAssocID="{DE28CE79-8922-4071-A0E5-791ADB6EC40A}" presName="childNode2tx" presStyleLbl="bgAcc1" presStyleIdx="3" presStyleCnt="4">
        <dgm:presLayoutVars>
          <dgm:bulletEnabled val="1"/>
        </dgm:presLayoutVars>
      </dgm:prSet>
      <dgm:spPr/>
    </dgm:pt>
    <dgm:pt modelId="{CB82C9B7-1A7B-4D64-8FF6-9B1DCD79A00E}" type="pres">
      <dgm:prSet presAssocID="{DE28CE79-8922-4071-A0E5-791ADB6EC40A}" presName="parentNode2" presStyleLbl="node1" presStyleIdx="3" presStyleCnt="4">
        <dgm:presLayoutVars>
          <dgm:chMax val="0"/>
          <dgm:bulletEnabled val="1"/>
        </dgm:presLayoutVars>
      </dgm:prSet>
      <dgm:spPr/>
      <dgm:t>
        <a:bodyPr/>
        <a:lstStyle/>
        <a:p>
          <a:endParaRPr lang="en-US"/>
        </a:p>
      </dgm:t>
    </dgm:pt>
    <dgm:pt modelId="{BA798A90-1BE1-4784-8330-9B9A7019905E}" type="pres">
      <dgm:prSet presAssocID="{DE28CE79-8922-4071-A0E5-791ADB6EC40A}" presName="connSite2" presStyleCnt="0"/>
      <dgm:spPr/>
    </dgm:pt>
  </dgm:ptLst>
  <dgm:cxnLst>
    <dgm:cxn modelId="{3EA15BF7-0781-4340-B20A-3E7E45BCB3EC}" type="presOf" srcId="{C4A77759-D767-4982-A436-24873F32DDCD}" destId="{8DF43FC0-144E-4B66-9B49-660783824CA5}" srcOrd="0" destOrd="0" presId="urn:microsoft.com/office/officeart/2005/8/layout/hProcess4"/>
    <dgm:cxn modelId="{225E26AE-897A-45DF-832D-E22525CF795E}" type="presOf" srcId="{FCCBFE6F-067B-4392-8830-83FD1B944E4C}" destId="{03E3D46C-BD71-4E26-82C6-B162688D68EA}" srcOrd="0" destOrd="0" presId="urn:microsoft.com/office/officeart/2005/8/layout/hProcess4"/>
    <dgm:cxn modelId="{38FFAAC2-25B8-44FB-ADBB-8185A747DEDF}" type="presOf" srcId="{E0ED3057-75D3-4F93-8175-109E160D7132}" destId="{462B91D5-ABF4-4CCC-928F-D4ED6581F5C0}" srcOrd="0" destOrd="0" presId="urn:microsoft.com/office/officeart/2005/8/layout/hProcess4"/>
    <dgm:cxn modelId="{7430E2C4-8336-4B7E-83C2-0892DBFF349A}" srcId="{FCCBFE6F-067B-4392-8830-83FD1B944E4C}" destId="{DE28CE79-8922-4071-A0E5-791ADB6EC40A}" srcOrd="3" destOrd="0" parTransId="{A9B551C8-074F-4706-B972-74D0E768F775}" sibTransId="{569FC731-5EFB-4C8A-B98A-AA88CBD5F3D9}"/>
    <dgm:cxn modelId="{3F06EBF1-A2E6-4822-8243-176A0DBC4ADB}" type="presOf" srcId="{10D88E9A-9E8D-4B23-B30C-62CEB2799493}" destId="{BE5CE137-23AA-49C8-8968-090FABA5A381}" srcOrd="0" destOrd="0" presId="urn:microsoft.com/office/officeart/2005/8/layout/hProcess4"/>
    <dgm:cxn modelId="{E41F0DD6-1D25-4816-99B2-3953AF39D351}" type="presOf" srcId="{DE28CE79-8922-4071-A0E5-791ADB6EC40A}" destId="{CB82C9B7-1A7B-4D64-8FF6-9B1DCD79A00E}" srcOrd="0" destOrd="0" presId="urn:microsoft.com/office/officeart/2005/8/layout/hProcess4"/>
    <dgm:cxn modelId="{08BAEFED-E062-4C54-86EB-287F59A6A34F}" type="presOf" srcId="{D27801FE-75EC-4817-A8CC-BB9AB027BC73}" destId="{571A3A91-54EA-40C1-B614-6FFB76A063A9}" srcOrd="0" destOrd="0" presId="urn:microsoft.com/office/officeart/2005/8/layout/hProcess4"/>
    <dgm:cxn modelId="{A4C5D989-001D-4AA1-BF63-B3563D3CAB17}" srcId="{FCCBFE6F-067B-4392-8830-83FD1B944E4C}" destId="{D01D4527-5006-428C-A46A-580808FC93D7}" srcOrd="2" destOrd="0" parTransId="{32EE148F-77FD-4A58-9170-A025892B885C}" sibTransId="{10D88E9A-9E8D-4B23-B30C-62CEB2799493}"/>
    <dgm:cxn modelId="{8F0D92CB-7EF6-4E8F-9F4B-9055CC5B2F10}" type="presOf" srcId="{D01D4527-5006-428C-A46A-580808FC93D7}" destId="{B4A8D222-F8FC-4514-A967-ED4981E1403F}" srcOrd="0" destOrd="0" presId="urn:microsoft.com/office/officeart/2005/8/layout/hProcess4"/>
    <dgm:cxn modelId="{2D4829DC-C1E7-4E72-ACFC-A63420F7B717}" srcId="{FCCBFE6F-067B-4392-8830-83FD1B944E4C}" destId="{C4A77759-D767-4982-A436-24873F32DDCD}" srcOrd="1" destOrd="0" parTransId="{DD57398D-7870-4B17-8510-6C0F74C17CD6}" sibTransId="{C2A18C0E-3CED-4B86-A530-98CC6D4D9A82}"/>
    <dgm:cxn modelId="{9B4122C8-505D-4C89-B769-2458674E03D1}" srcId="{FCCBFE6F-067B-4392-8830-83FD1B944E4C}" destId="{D27801FE-75EC-4817-A8CC-BB9AB027BC73}" srcOrd="0" destOrd="0" parTransId="{BD6D1079-F46B-4D3E-A28C-BAF871C7D920}" sibTransId="{E0ED3057-75D3-4F93-8175-109E160D7132}"/>
    <dgm:cxn modelId="{3E8D70F5-6448-41B1-956F-3790FBD3ABB5}" type="presOf" srcId="{C2A18C0E-3CED-4B86-A530-98CC6D4D9A82}" destId="{DF0E1E52-D6EA-4147-B858-67D585D6B59C}" srcOrd="0" destOrd="0" presId="urn:microsoft.com/office/officeart/2005/8/layout/hProcess4"/>
    <dgm:cxn modelId="{B0BD7C9C-601A-4422-A61A-D944BFE1CF8A}" type="presParOf" srcId="{03E3D46C-BD71-4E26-82C6-B162688D68EA}" destId="{DFB28A73-24B1-4046-A99C-5C78949CDCAB}" srcOrd="0" destOrd="0" presId="urn:microsoft.com/office/officeart/2005/8/layout/hProcess4"/>
    <dgm:cxn modelId="{57F47F34-0C58-453B-B36C-B2AAF98C2A68}" type="presParOf" srcId="{03E3D46C-BD71-4E26-82C6-B162688D68EA}" destId="{9FD9CC08-10DA-4E1A-A45C-B3FE17859EDC}" srcOrd="1" destOrd="0" presId="urn:microsoft.com/office/officeart/2005/8/layout/hProcess4"/>
    <dgm:cxn modelId="{5AD3AE7B-3EF7-4CA1-A3D8-A3A5AA8D0D77}" type="presParOf" srcId="{03E3D46C-BD71-4E26-82C6-B162688D68EA}" destId="{9C0CDCA0-620F-4CD9-9D90-405C728BFB29}" srcOrd="2" destOrd="0" presId="urn:microsoft.com/office/officeart/2005/8/layout/hProcess4"/>
    <dgm:cxn modelId="{D1196A38-345A-42F6-AFC4-2E6EB530CCDD}" type="presParOf" srcId="{9C0CDCA0-620F-4CD9-9D90-405C728BFB29}" destId="{B8115A8F-442D-4E00-A9A5-9999D0EE11C3}" srcOrd="0" destOrd="0" presId="urn:microsoft.com/office/officeart/2005/8/layout/hProcess4"/>
    <dgm:cxn modelId="{836D45E6-50EF-4386-8902-47A74CA74D9C}" type="presParOf" srcId="{B8115A8F-442D-4E00-A9A5-9999D0EE11C3}" destId="{C28A1D9D-0BBD-4020-AD8E-3998ABB75A1F}" srcOrd="0" destOrd="0" presId="urn:microsoft.com/office/officeart/2005/8/layout/hProcess4"/>
    <dgm:cxn modelId="{BADFC315-87B1-4E79-B4D9-2A7E1F49BB95}" type="presParOf" srcId="{B8115A8F-442D-4E00-A9A5-9999D0EE11C3}" destId="{6071A232-C133-4A52-98CD-8961130AB120}" srcOrd="1" destOrd="0" presId="urn:microsoft.com/office/officeart/2005/8/layout/hProcess4"/>
    <dgm:cxn modelId="{22BCD517-5C82-48F3-9BE4-46FD363B3639}" type="presParOf" srcId="{B8115A8F-442D-4E00-A9A5-9999D0EE11C3}" destId="{0E15DAFE-F136-4130-818B-CFF8A49F37B0}" srcOrd="2" destOrd="0" presId="urn:microsoft.com/office/officeart/2005/8/layout/hProcess4"/>
    <dgm:cxn modelId="{FC34A323-A348-4B58-9C8E-E895A0A446F5}" type="presParOf" srcId="{B8115A8F-442D-4E00-A9A5-9999D0EE11C3}" destId="{571A3A91-54EA-40C1-B614-6FFB76A063A9}" srcOrd="3" destOrd="0" presId="urn:microsoft.com/office/officeart/2005/8/layout/hProcess4"/>
    <dgm:cxn modelId="{86BF3F1C-74CB-44E6-99C1-0A14B932B68D}" type="presParOf" srcId="{B8115A8F-442D-4E00-A9A5-9999D0EE11C3}" destId="{D3B0BFA2-8706-45D9-843A-9FA0028C765D}" srcOrd="4" destOrd="0" presId="urn:microsoft.com/office/officeart/2005/8/layout/hProcess4"/>
    <dgm:cxn modelId="{4404A642-AEEA-4F76-92C2-6D83EFE0C3D7}" type="presParOf" srcId="{9C0CDCA0-620F-4CD9-9D90-405C728BFB29}" destId="{462B91D5-ABF4-4CCC-928F-D4ED6581F5C0}" srcOrd="1" destOrd="0" presId="urn:microsoft.com/office/officeart/2005/8/layout/hProcess4"/>
    <dgm:cxn modelId="{B0B7B494-5094-4C9E-B9C2-94762ACFF914}" type="presParOf" srcId="{9C0CDCA0-620F-4CD9-9D90-405C728BFB29}" destId="{04C48924-39DF-4627-A69D-AC8945C23A31}" srcOrd="2" destOrd="0" presId="urn:microsoft.com/office/officeart/2005/8/layout/hProcess4"/>
    <dgm:cxn modelId="{20EDEEE4-FAC1-4CC9-B460-3A6DA55D6B79}" type="presParOf" srcId="{04C48924-39DF-4627-A69D-AC8945C23A31}" destId="{77812450-5F42-446C-9D72-9225BA2F9862}" srcOrd="0" destOrd="0" presId="urn:microsoft.com/office/officeart/2005/8/layout/hProcess4"/>
    <dgm:cxn modelId="{79FA9605-5D66-4201-BD22-5D2FE3B45FD6}" type="presParOf" srcId="{04C48924-39DF-4627-A69D-AC8945C23A31}" destId="{0A8389AF-787F-4960-9CF6-46CBE6AA6A95}" srcOrd="1" destOrd="0" presId="urn:microsoft.com/office/officeart/2005/8/layout/hProcess4"/>
    <dgm:cxn modelId="{C95B17F7-CBCB-42AE-8674-1CB1DC4C9A5C}" type="presParOf" srcId="{04C48924-39DF-4627-A69D-AC8945C23A31}" destId="{A7E76B0A-05CC-4A8D-80E5-562B8CBF746A}" srcOrd="2" destOrd="0" presId="urn:microsoft.com/office/officeart/2005/8/layout/hProcess4"/>
    <dgm:cxn modelId="{3CD7C156-E355-4A2F-A984-DE7E104F5E2A}" type="presParOf" srcId="{04C48924-39DF-4627-A69D-AC8945C23A31}" destId="{8DF43FC0-144E-4B66-9B49-660783824CA5}" srcOrd="3" destOrd="0" presId="urn:microsoft.com/office/officeart/2005/8/layout/hProcess4"/>
    <dgm:cxn modelId="{C0D33783-F2A1-4471-AC62-6553F4DB9567}" type="presParOf" srcId="{04C48924-39DF-4627-A69D-AC8945C23A31}" destId="{ECBEA8AF-0F13-4278-98DA-8626D0E6E9F1}" srcOrd="4" destOrd="0" presId="urn:microsoft.com/office/officeart/2005/8/layout/hProcess4"/>
    <dgm:cxn modelId="{33E90541-C401-400F-A3E7-860331C6CC70}" type="presParOf" srcId="{9C0CDCA0-620F-4CD9-9D90-405C728BFB29}" destId="{DF0E1E52-D6EA-4147-B858-67D585D6B59C}" srcOrd="3" destOrd="0" presId="urn:microsoft.com/office/officeart/2005/8/layout/hProcess4"/>
    <dgm:cxn modelId="{EA1CA1DA-BFB7-4573-9FAB-D0DAF0B7A785}" type="presParOf" srcId="{9C0CDCA0-620F-4CD9-9D90-405C728BFB29}" destId="{1A3F3424-1075-4D20-9B84-CD9892194846}" srcOrd="4" destOrd="0" presId="urn:microsoft.com/office/officeart/2005/8/layout/hProcess4"/>
    <dgm:cxn modelId="{D1489BA1-9FA7-4285-B5BF-EF1B4DFCC788}" type="presParOf" srcId="{1A3F3424-1075-4D20-9B84-CD9892194846}" destId="{CF50F3E3-09F0-4B82-B30C-5580A82DC592}" srcOrd="0" destOrd="0" presId="urn:microsoft.com/office/officeart/2005/8/layout/hProcess4"/>
    <dgm:cxn modelId="{C035102F-CA79-4E3F-B2E2-1DDBDF4CE1DC}" type="presParOf" srcId="{1A3F3424-1075-4D20-9B84-CD9892194846}" destId="{A1F82D30-DD7D-4C83-BD30-EE8E36FFECAE}" srcOrd="1" destOrd="0" presId="urn:microsoft.com/office/officeart/2005/8/layout/hProcess4"/>
    <dgm:cxn modelId="{60FDBB5E-DDDB-4F25-92BD-BC55C9766B64}" type="presParOf" srcId="{1A3F3424-1075-4D20-9B84-CD9892194846}" destId="{CB95CF9B-4E8F-4542-B34F-FD1D0DDD9F28}" srcOrd="2" destOrd="0" presId="urn:microsoft.com/office/officeart/2005/8/layout/hProcess4"/>
    <dgm:cxn modelId="{FB5FB3E2-BD8B-4BB9-989A-AE7C5B4BC96C}" type="presParOf" srcId="{1A3F3424-1075-4D20-9B84-CD9892194846}" destId="{B4A8D222-F8FC-4514-A967-ED4981E1403F}" srcOrd="3" destOrd="0" presId="urn:microsoft.com/office/officeart/2005/8/layout/hProcess4"/>
    <dgm:cxn modelId="{24606C9C-B2EC-4691-B438-A471650D7DF4}" type="presParOf" srcId="{1A3F3424-1075-4D20-9B84-CD9892194846}" destId="{A8A565D3-064B-4B38-B420-F091550A24D6}" srcOrd="4" destOrd="0" presId="urn:microsoft.com/office/officeart/2005/8/layout/hProcess4"/>
    <dgm:cxn modelId="{E0330DD9-9909-4DD7-8F17-19C1489CE692}" type="presParOf" srcId="{9C0CDCA0-620F-4CD9-9D90-405C728BFB29}" destId="{BE5CE137-23AA-49C8-8968-090FABA5A381}" srcOrd="5" destOrd="0" presId="urn:microsoft.com/office/officeart/2005/8/layout/hProcess4"/>
    <dgm:cxn modelId="{3F56BA85-9521-471A-8805-D7C9FF619B1C}" type="presParOf" srcId="{9C0CDCA0-620F-4CD9-9D90-405C728BFB29}" destId="{308B2857-01E0-48D8-A661-183599B944BD}" srcOrd="6" destOrd="0" presId="urn:microsoft.com/office/officeart/2005/8/layout/hProcess4"/>
    <dgm:cxn modelId="{E92BCA5A-36BD-480F-A2BE-9004228CA763}" type="presParOf" srcId="{308B2857-01E0-48D8-A661-183599B944BD}" destId="{32437F7B-20EF-4AA4-953B-45A9D17914A3}" srcOrd="0" destOrd="0" presId="urn:microsoft.com/office/officeart/2005/8/layout/hProcess4"/>
    <dgm:cxn modelId="{338A91A1-984C-446B-86DD-8D85EADBCE3F}" type="presParOf" srcId="{308B2857-01E0-48D8-A661-183599B944BD}" destId="{3A5E8CF0-D9C2-4794-9AB3-9FA871C2BFEE}" srcOrd="1" destOrd="0" presId="urn:microsoft.com/office/officeart/2005/8/layout/hProcess4"/>
    <dgm:cxn modelId="{73949378-450C-49C9-96AF-A6DEFCA6A065}" type="presParOf" srcId="{308B2857-01E0-48D8-A661-183599B944BD}" destId="{CCE2B95A-9B89-4B4D-9C6D-65BED39C22A3}" srcOrd="2" destOrd="0" presId="urn:microsoft.com/office/officeart/2005/8/layout/hProcess4"/>
    <dgm:cxn modelId="{1F418C7E-887C-4199-AC42-45F4B01A0DC4}" type="presParOf" srcId="{308B2857-01E0-48D8-A661-183599B944BD}" destId="{CB82C9B7-1A7B-4D64-8FF6-9B1DCD79A00E}" srcOrd="3" destOrd="0" presId="urn:microsoft.com/office/officeart/2005/8/layout/hProcess4"/>
    <dgm:cxn modelId="{7D4300CF-A65C-4B17-9A16-E110B3EAB672}" type="presParOf" srcId="{308B2857-01E0-48D8-A661-183599B944BD}" destId="{BA798A90-1BE1-4784-8330-9B9A7019905E}"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1A232-C133-4A52-98CD-8961130AB120}">
      <dsp:nvSpPr>
        <dsp:cNvPr id="0" name=""/>
        <dsp:cNvSpPr/>
      </dsp:nvSpPr>
      <dsp:spPr>
        <a:xfrm>
          <a:off x="288" y="1510823"/>
          <a:ext cx="1263777" cy="1042352"/>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462B91D5-ABF4-4CCC-928F-D4ED6581F5C0}">
      <dsp:nvSpPr>
        <dsp:cNvPr id="0" name=""/>
        <dsp:cNvSpPr/>
      </dsp:nvSpPr>
      <dsp:spPr>
        <a:xfrm>
          <a:off x="725564" y="1813187"/>
          <a:ext cx="1313779" cy="1313779"/>
        </a:xfrm>
        <a:prstGeom prst="leftCircularArrow">
          <a:avLst>
            <a:gd name="adj1" fmla="val 2550"/>
            <a:gd name="adj2" fmla="val 309429"/>
            <a:gd name="adj3" fmla="val 2084940"/>
            <a:gd name="adj4" fmla="val 9024489"/>
            <a:gd name="adj5" fmla="val 297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1A3A91-54EA-40C1-B614-6FFB76A063A9}">
      <dsp:nvSpPr>
        <dsp:cNvPr id="0" name=""/>
        <dsp:cNvSpPr/>
      </dsp:nvSpPr>
      <dsp:spPr>
        <a:xfrm>
          <a:off x="281128" y="2329815"/>
          <a:ext cx="1123358" cy="44672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Connection</a:t>
          </a:r>
          <a:endParaRPr lang="en-US" sz="1500" kern="1200" dirty="0"/>
        </a:p>
      </dsp:txBody>
      <dsp:txXfrm>
        <a:off x="294212" y="2342899"/>
        <a:ext cx="1097190" cy="420554"/>
      </dsp:txXfrm>
    </dsp:sp>
    <dsp:sp modelId="{0A8389AF-787F-4960-9CF6-46CBE6AA6A95}">
      <dsp:nvSpPr>
        <dsp:cNvPr id="0" name=""/>
        <dsp:cNvSpPr/>
      </dsp:nvSpPr>
      <dsp:spPr>
        <a:xfrm>
          <a:off x="1564030" y="1510823"/>
          <a:ext cx="1263777" cy="1042352"/>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DF0E1E52-D6EA-4147-B858-67D585D6B59C}">
      <dsp:nvSpPr>
        <dsp:cNvPr id="0" name=""/>
        <dsp:cNvSpPr/>
      </dsp:nvSpPr>
      <dsp:spPr>
        <a:xfrm>
          <a:off x="2278774" y="896163"/>
          <a:ext cx="1475262" cy="1475262"/>
        </a:xfrm>
        <a:prstGeom prst="circularArrow">
          <a:avLst>
            <a:gd name="adj1" fmla="val 2271"/>
            <a:gd name="adj2" fmla="val 273786"/>
            <a:gd name="adj3" fmla="val 19550703"/>
            <a:gd name="adj4" fmla="val 12575511"/>
            <a:gd name="adj5" fmla="val 265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F43FC0-144E-4B66-9B49-660783824CA5}">
      <dsp:nvSpPr>
        <dsp:cNvPr id="0" name=""/>
        <dsp:cNvSpPr/>
      </dsp:nvSpPr>
      <dsp:spPr>
        <a:xfrm>
          <a:off x="1844869" y="1287462"/>
          <a:ext cx="1123358" cy="44672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Entry</a:t>
          </a:r>
          <a:endParaRPr lang="en-US" sz="1500" kern="1200" dirty="0"/>
        </a:p>
      </dsp:txBody>
      <dsp:txXfrm>
        <a:off x="1857953" y="1300546"/>
        <a:ext cx="1097190" cy="420554"/>
      </dsp:txXfrm>
    </dsp:sp>
    <dsp:sp modelId="{A1F82D30-DD7D-4C83-BD30-EE8E36FFECAE}">
      <dsp:nvSpPr>
        <dsp:cNvPr id="0" name=""/>
        <dsp:cNvSpPr/>
      </dsp:nvSpPr>
      <dsp:spPr>
        <a:xfrm>
          <a:off x="3127771" y="1510823"/>
          <a:ext cx="1263777" cy="1042352"/>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BE5CE137-23AA-49C8-8968-090FABA5A381}">
      <dsp:nvSpPr>
        <dsp:cNvPr id="0" name=""/>
        <dsp:cNvSpPr/>
      </dsp:nvSpPr>
      <dsp:spPr>
        <a:xfrm>
          <a:off x="3853047" y="1813187"/>
          <a:ext cx="1313779" cy="1313779"/>
        </a:xfrm>
        <a:prstGeom prst="leftCircularArrow">
          <a:avLst>
            <a:gd name="adj1" fmla="val 2550"/>
            <a:gd name="adj2" fmla="val 309429"/>
            <a:gd name="adj3" fmla="val 2084940"/>
            <a:gd name="adj4" fmla="val 9024489"/>
            <a:gd name="adj5" fmla="val 297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A8D222-F8FC-4514-A967-ED4981E1403F}">
      <dsp:nvSpPr>
        <dsp:cNvPr id="0" name=""/>
        <dsp:cNvSpPr/>
      </dsp:nvSpPr>
      <dsp:spPr>
        <a:xfrm>
          <a:off x="3408611" y="2329815"/>
          <a:ext cx="1123358" cy="44672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Progress</a:t>
          </a:r>
          <a:endParaRPr lang="en-US" sz="1500" kern="1200" dirty="0"/>
        </a:p>
      </dsp:txBody>
      <dsp:txXfrm>
        <a:off x="3421695" y="2342899"/>
        <a:ext cx="1097190" cy="420554"/>
      </dsp:txXfrm>
    </dsp:sp>
    <dsp:sp modelId="{3A5E8CF0-D9C2-4794-9AB3-9FA871C2BFEE}">
      <dsp:nvSpPr>
        <dsp:cNvPr id="0" name=""/>
        <dsp:cNvSpPr/>
      </dsp:nvSpPr>
      <dsp:spPr>
        <a:xfrm>
          <a:off x="4691513" y="1510823"/>
          <a:ext cx="1263777" cy="1042352"/>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CB82C9B7-1A7B-4D64-8FF6-9B1DCD79A00E}">
      <dsp:nvSpPr>
        <dsp:cNvPr id="0" name=""/>
        <dsp:cNvSpPr/>
      </dsp:nvSpPr>
      <dsp:spPr>
        <a:xfrm>
          <a:off x="4972352" y="1287462"/>
          <a:ext cx="1123358" cy="44672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Completion</a:t>
          </a:r>
          <a:endParaRPr lang="en-US" sz="1500" kern="1200" dirty="0"/>
        </a:p>
      </dsp:txBody>
      <dsp:txXfrm>
        <a:off x="4985436" y="1300546"/>
        <a:ext cx="1097190" cy="4205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E1AB66-D140-42DB-8DDF-B43F3670C457}" type="datetimeFigureOut">
              <a:rPr lang="en-US" smtClean="0"/>
              <a:t>10/27/14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C73936E-9CF6-4EEA-B33D-29264B3244DD}" type="slidenum">
              <a:rPr lang="en-US" smtClean="0"/>
              <a:t>‹#›</a:t>
            </a:fld>
            <a:endParaRPr lang="en-US"/>
          </a:p>
        </p:txBody>
      </p:sp>
    </p:spTree>
    <p:extLst>
      <p:ext uri="{BB962C8B-B14F-4D97-AF65-F5344CB8AC3E}">
        <p14:creationId xmlns:p14="http://schemas.microsoft.com/office/powerpoint/2010/main" val="1760650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D4E3DF9-AAFD-4985-9E9E-2410856FB2F8}" type="datetimeFigureOut">
              <a:rPr lang="en-US" smtClean="0"/>
              <a:t>10/27/14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E964A8-183C-4840-971B-6D47BA0F1E9B}" type="slidenum">
              <a:rPr lang="en-US" smtClean="0"/>
              <a:t>‹#›</a:t>
            </a:fld>
            <a:endParaRPr lang="en-US"/>
          </a:p>
        </p:txBody>
      </p:sp>
    </p:spTree>
    <p:extLst>
      <p:ext uri="{BB962C8B-B14F-4D97-AF65-F5344CB8AC3E}">
        <p14:creationId xmlns:p14="http://schemas.microsoft.com/office/powerpoint/2010/main" val="3055075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E964A8-183C-4840-971B-6D47BA0F1E9B}" type="slidenum">
              <a:rPr lang="en-US" smtClean="0"/>
              <a:t>1</a:t>
            </a:fld>
            <a:endParaRPr lang="en-US"/>
          </a:p>
        </p:txBody>
      </p:sp>
    </p:spTree>
    <p:extLst>
      <p:ext uri="{BB962C8B-B14F-4D97-AF65-F5344CB8AC3E}">
        <p14:creationId xmlns:p14="http://schemas.microsoft.com/office/powerpoint/2010/main" val="4104550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Was known as Accountability</a:t>
            </a:r>
            <a:r>
              <a:rPr lang="en-US" baseline="0" dirty="0" smtClean="0"/>
              <a:t> Reporting for the Community Colleges, or ARCC (developed in 2005). SSTF recommended the implementation of a new CCC accountability framework whose purpose is to provide stakeholders with clear and concise information on key student progress and success metrics in order to improve performance. The recommendation specified that a ‘scorecard’ be built on the ARCC reporting system. Workgroup reconvened, reviewed the ARCC framework and designed the Scorecard as in now appears</a:t>
            </a:r>
            <a:r>
              <a:rPr lang="en-US" baseline="0" smtClean="0"/>
              <a:t>. </a:t>
            </a:r>
            <a:endParaRPr lang="en-US" dirty="0"/>
          </a:p>
        </p:txBody>
      </p:sp>
      <p:sp>
        <p:nvSpPr>
          <p:cNvPr id="4" name="Slide Number Placeholder 3"/>
          <p:cNvSpPr>
            <a:spLocks noGrp="1"/>
          </p:cNvSpPr>
          <p:nvPr>
            <p:ph type="sldNum" sz="quarter" idx="10"/>
          </p:nvPr>
        </p:nvSpPr>
        <p:spPr/>
        <p:txBody>
          <a:bodyPr/>
          <a:lstStyle/>
          <a:p>
            <a:fld id="{1CE964A8-183C-4840-971B-6D47BA0F1E9B}" type="slidenum">
              <a:rPr lang="en-US" smtClean="0"/>
              <a:t>2</a:t>
            </a:fld>
            <a:endParaRPr lang="en-US"/>
          </a:p>
        </p:txBody>
      </p:sp>
    </p:spTree>
    <p:extLst>
      <p:ext uri="{BB962C8B-B14F-4D97-AF65-F5344CB8AC3E}">
        <p14:creationId xmlns:p14="http://schemas.microsoft.com/office/powerpoint/2010/main" val="2275692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E964A8-183C-4840-971B-6D47BA0F1E9B}" type="slidenum">
              <a:rPr lang="en-US" smtClean="0"/>
              <a:t>3</a:t>
            </a:fld>
            <a:endParaRPr lang="en-US"/>
          </a:p>
        </p:txBody>
      </p:sp>
    </p:spTree>
    <p:extLst>
      <p:ext uri="{BB962C8B-B14F-4D97-AF65-F5344CB8AC3E}">
        <p14:creationId xmlns:p14="http://schemas.microsoft.com/office/powerpoint/2010/main" val="3205688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time full-time</a:t>
            </a:r>
            <a:r>
              <a:rPr lang="en-US" baseline="0" dirty="0" smtClean="0"/>
              <a:t> students:</a:t>
            </a:r>
          </a:p>
          <a:p>
            <a:r>
              <a:rPr lang="en-US" baseline="0" dirty="0" smtClean="0"/>
              <a:t>6 Year Cohorts</a:t>
            </a:r>
            <a:br>
              <a:rPr lang="en-US" baseline="0" dirty="0" smtClean="0"/>
            </a:br>
            <a:r>
              <a:rPr lang="en-US" baseline="0" dirty="0" smtClean="0"/>
              <a:t>Prepared (</a:t>
            </a:r>
            <a:r>
              <a:rPr lang="en-US" baseline="0" dirty="0" err="1" smtClean="0"/>
              <a:t>approx</a:t>
            </a:r>
            <a:r>
              <a:rPr lang="en-US" baseline="0" dirty="0" smtClean="0"/>
              <a:t> 60 students)</a:t>
            </a:r>
          </a:p>
          <a:p>
            <a:r>
              <a:rPr lang="en-US" baseline="0" dirty="0" smtClean="0"/>
              <a:t>Unprepared (</a:t>
            </a:r>
            <a:r>
              <a:rPr lang="en-US" baseline="0" dirty="0" err="1" smtClean="0"/>
              <a:t>approx</a:t>
            </a:r>
            <a:r>
              <a:rPr lang="en-US" baseline="0" smtClean="0"/>
              <a:t> 390 </a:t>
            </a:r>
            <a:r>
              <a:rPr lang="en-US" baseline="0" dirty="0" smtClean="0"/>
              <a:t>students)</a:t>
            </a:r>
            <a:endParaRPr lang="en-US" dirty="0"/>
          </a:p>
        </p:txBody>
      </p:sp>
      <p:sp>
        <p:nvSpPr>
          <p:cNvPr id="4" name="Slide Number Placeholder 3"/>
          <p:cNvSpPr>
            <a:spLocks noGrp="1"/>
          </p:cNvSpPr>
          <p:nvPr>
            <p:ph type="sldNum" sz="quarter" idx="10"/>
          </p:nvPr>
        </p:nvSpPr>
        <p:spPr/>
        <p:txBody>
          <a:bodyPr/>
          <a:lstStyle/>
          <a:p>
            <a:fld id="{1CE964A8-183C-4840-971B-6D47BA0F1E9B}" type="slidenum">
              <a:rPr lang="en-US" smtClean="0"/>
              <a:t>4</a:t>
            </a:fld>
            <a:endParaRPr lang="en-US"/>
          </a:p>
        </p:txBody>
      </p:sp>
    </p:spTree>
    <p:extLst>
      <p:ext uri="{BB962C8B-B14F-4D97-AF65-F5344CB8AC3E}">
        <p14:creationId xmlns:p14="http://schemas.microsoft.com/office/powerpoint/2010/main" val="342186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3SP services are vital to student success and are designed to provide the environment</a:t>
            </a:r>
            <a:r>
              <a:rPr lang="en-US" baseline="0" dirty="0" smtClean="0"/>
              <a:t> to direct, focus, and nurture students, as well as to connect them to the college community.</a:t>
            </a:r>
            <a:endParaRPr lang="en-US" dirty="0"/>
          </a:p>
        </p:txBody>
      </p:sp>
      <p:sp>
        <p:nvSpPr>
          <p:cNvPr id="4" name="Slide Number Placeholder 3"/>
          <p:cNvSpPr>
            <a:spLocks noGrp="1"/>
          </p:cNvSpPr>
          <p:nvPr>
            <p:ph type="sldNum" sz="quarter" idx="10"/>
          </p:nvPr>
        </p:nvSpPr>
        <p:spPr/>
        <p:txBody>
          <a:bodyPr/>
          <a:lstStyle/>
          <a:p>
            <a:fld id="{1CE964A8-183C-4840-971B-6D47BA0F1E9B}" type="slidenum">
              <a:rPr lang="en-US" smtClean="0"/>
              <a:t>5</a:t>
            </a:fld>
            <a:endParaRPr lang="en-US"/>
          </a:p>
        </p:txBody>
      </p:sp>
    </p:spTree>
    <p:extLst>
      <p:ext uri="{BB962C8B-B14F-4D97-AF65-F5344CB8AC3E}">
        <p14:creationId xmlns:p14="http://schemas.microsoft.com/office/powerpoint/2010/main" val="3643546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E964A8-183C-4840-971B-6D47BA0F1E9B}" type="slidenum">
              <a:rPr lang="en-US" smtClean="0"/>
              <a:t>6</a:t>
            </a:fld>
            <a:endParaRPr lang="en-US"/>
          </a:p>
        </p:txBody>
      </p:sp>
    </p:spTree>
    <p:extLst>
      <p:ext uri="{BB962C8B-B14F-4D97-AF65-F5344CB8AC3E}">
        <p14:creationId xmlns:p14="http://schemas.microsoft.com/office/powerpoint/2010/main" val="3300645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E964A8-183C-4840-971B-6D47BA0F1E9B}" type="slidenum">
              <a:rPr lang="en-US" smtClean="0"/>
              <a:t>7</a:t>
            </a:fld>
            <a:endParaRPr lang="en-US"/>
          </a:p>
        </p:txBody>
      </p:sp>
    </p:spTree>
    <p:extLst>
      <p:ext uri="{BB962C8B-B14F-4D97-AF65-F5344CB8AC3E}">
        <p14:creationId xmlns:p14="http://schemas.microsoft.com/office/powerpoint/2010/main" val="1315391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t>
            </a:r>
            <a:r>
              <a:rPr lang="en-US" baseline="0" dirty="0" smtClean="0"/>
              <a:t> is broader—SSSP support Equity</a:t>
            </a:r>
            <a:br>
              <a:rPr lang="en-US" baseline="0" dirty="0" smtClean="0"/>
            </a:br>
            <a:endParaRPr lang="en-US" baseline="0" dirty="0" smtClean="0"/>
          </a:p>
          <a:p>
            <a:r>
              <a:rPr lang="en-US" baseline="0" dirty="0" smtClean="0"/>
              <a:t>SSSP focuses on </a:t>
            </a:r>
            <a:r>
              <a:rPr lang="en-US" i="1" baseline="0" dirty="0" smtClean="0"/>
              <a:t>services</a:t>
            </a:r>
            <a:r>
              <a:rPr lang="en-US" baseline="0" dirty="0" smtClean="0"/>
              <a:t> for entering students</a:t>
            </a:r>
          </a:p>
          <a:p>
            <a:r>
              <a:rPr lang="en-US" baseline="0" dirty="0" smtClean="0"/>
              <a:t>SSSP identifies </a:t>
            </a:r>
            <a:r>
              <a:rPr lang="en-US" i="1" baseline="0" dirty="0" smtClean="0"/>
              <a:t>individuals</a:t>
            </a:r>
            <a:r>
              <a:rPr lang="en-US" baseline="0" dirty="0" smtClean="0"/>
              <a:t>  needing more help (basic skills, probation, no identified goal)</a:t>
            </a:r>
          </a:p>
          <a:p>
            <a:r>
              <a:rPr lang="en-US" baseline="0" dirty="0" smtClean="0"/>
              <a:t/>
            </a:r>
            <a:br>
              <a:rPr lang="en-US" baseline="0" dirty="0" smtClean="0"/>
            </a:br>
            <a:r>
              <a:rPr lang="en-US" baseline="0" dirty="0" smtClean="0"/>
              <a:t>SE identifies </a:t>
            </a:r>
            <a:r>
              <a:rPr lang="en-US" i="1" baseline="0" dirty="0" smtClean="0"/>
              <a:t>groups</a:t>
            </a:r>
            <a:r>
              <a:rPr lang="en-US" baseline="0" dirty="0" smtClean="0"/>
              <a:t> needing more help</a:t>
            </a:r>
          </a:p>
          <a:p>
            <a:r>
              <a:rPr lang="en-US" baseline="0" dirty="0" smtClean="0"/>
              <a:t>SE focuses on </a:t>
            </a:r>
            <a:r>
              <a:rPr lang="en-US" i="1" baseline="0" dirty="0" smtClean="0"/>
              <a:t>services</a:t>
            </a:r>
            <a:r>
              <a:rPr lang="en-US" baseline="0" dirty="0" smtClean="0"/>
              <a:t> and </a:t>
            </a:r>
            <a:r>
              <a:rPr lang="en-US" i="1" baseline="0" dirty="0" smtClean="0"/>
              <a:t>instruction</a:t>
            </a:r>
            <a:r>
              <a:rPr lang="en-US" baseline="0" dirty="0" smtClean="0"/>
              <a:t> for </a:t>
            </a:r>
            <a:r>
              <a:rPr lang="en-US" i="1" baseline="0" dirty="0" smtClean="0"/>
              <a:t>new </a:t>
            </a:r>
            <a:r>
              <a:rPr lang="en-US" baseline="0" dirty="0" smtClean="0"/>
              <a:t>and </a:t>
            </a:r>
            <a:r>
              <a:rPr lang="en-US" i="1" baseline="0" dirty="0" smtClean="0"/>
              <a:t>continuing</a:t>
            </a:r>
            <a:r>
              <a:rPr lang="en-US" baseline="0" dirty="0" smtClean="0"/>
              <a:t> students through completion </a:t>
            </a:r>
            <a:endParaRPr lang="en-US" dirty="0"/>
          </a:p>
        </p:txBody>
      </p:sp>
      <p:sp>
        <p:nvSpPr>
          <p:cNvPr id="4" name="Slide Number Placeholder 3"/>
          <p:cNvSpPr>
            <a:spLocks noGrp="1"/>
          </p:cNvSpPr>
          <p:nvPr>
            <p:ph type="sldNum" sz="quarter" idx="10"/>
          </p:nvPr>
        </p:nvSpPr>
        <p:spPr/>
        <p:txBody>
          <a:bodyPr/>
          <a:lstStyle/>
          <a:p>
            <a:fld id="{1CE964A8-183C-4840-971B-6D47BA0F1E9B}" type="slidenum">
              <a:rPr lang="en-US" smtClean="0"/>
              <a:t>8</a:t>
            </a:fld>
            <a:endParaRPr lang="en-US"/>
          </a:p>
        </p:txBody>
      </p:sp>
    </p:spTree>
    <p:extLst>
      <p:ext uri="{BB962C8B-B14F-4D97-AF65-F5344CB8AC3E}">
        <p14:creationId xmlns:p14="http://schemas.microsoft.com/office/powerpoint/2010/main" val="3774824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AE28A5-295F-4C8D-B343-57EA1A724F21}" type="datetimeFigureOut">
              <a:rPr lang="en-US" smtClean="0"/>
              <a:t>10/27/14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F21801-D561-4D3B-8FDE-1CD730AFAD3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AE28A5-295F-4C8D-B343-57EA1A724F21}" type="datetimeFigureOut">
              <a:rPr lang="en-US" smtClean="0"/>
              <a:t>10/27/14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21801-D561-4D3B-8FDE-1CD730AFAD3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5F21801-D561-4D3B-8FDE-1CD730AFAD3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AE28A5-295F-4C8D-B343-57EA1A724F21}" type="datetimeFigureOut">
              <a:rPr lang="en-US" smtClean="0"/>
              <a:t>10/27/14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AE28A5-295F-4C8D-B343-57EA1A724F21}" type="datetimeFigureOut">
              <a:rPr lang="en-US" smtClean="0"/>
              <a:t>10/27/14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5F21801-D561-4D3B-8FDE-1CD730AFAD3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9AE28A5-295F-4C8D-B343-57EA1A724F21}" type="datetimeFigureOut">
              <a:rPr lang="en-US" smtClean="0"/>
              <a:t>10/27/14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F21801-D561-4D3B-8FDE-1CD730AFAD3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9AE28A5-295F-4C8D-B343-57EA1A724F21}" type="datetimeFigureOut">
              <a:rPr lang="en-US" smtClean="0"/>
              <a:t>10/27/14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21801-D561-4D3B-8FDE-1CD730AFAD3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AE28A5-295F-4C8D-B343-57EA1A724F21}" type="datetimeFigureOut">
              <a:rPr lang="en-US" smtClean="0"/>
              <a:t>10/27/14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5F21801-D561-4D3B-8FDE-1CD730AFAD3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AE28A5-295F-4C8D-B343-57EA1A724F21}" type="datetimeFigureOut">
              <a:rPr lang="en-US" smtClean="0"/>
              <a:t>10/27/14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5F21801-D561-4D3B-8FDE-1CD730AFAD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9AE28A5-295F-4C8D-B343-57EA1A724F21}" type="datetimeFigureOut">
              <a:rPr lang="en-US" smtClean="0"/>
              <a:t>10/27/14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5F21801-D561-4D3B-8FDE-1CD730AFAD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5F21801-D561-4D3B-8FDE-1CD730AFAD3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9AE28A5-295F-4C8D-B343-57EA1A724F21}" type="datetimeFigureOut">
              <a:rPr lang="en-US" smtClean="0"/>
              <a:t>10/27/14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5F21801-D561-4D3B-8FDE-1CD730AFAD3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9AE28A5-295F-4C8D-B343-57EA1A724F21}" type="datetimeFigureOut">
              <a:rPr lang="en-US" smtClean="0"/>
              <a:t>10/27/14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9AE28A5-295F-4C8D-B343-57EA1A724F21}" type="datetimeFigureOut">
              <a:rPr lang="en-US" smtClean="0"/>
              <a:t>10/27/14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5F21801-D561-4D3B-8FDE-1CD730AFAD3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corecard.cccco.edu/scorecard.aspx"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Wednesday, October 27, 2014</a:t>
            </a:r>
            <a:endParaRPr lang="en-US" dirty="0"/>
          </a:p>
        </p:txBody>
      </p:sp>
      <p:sp>
        <p:nvSpPr>
          <p:cNvPr id="2" name="Title 1"/>
          <p:cNvSpPr>
            <a:spLocks noGrp="1"/>
          </p:cNvSpPr>
          <p:nvPr>
            <p:ph type="ctrTitle"/>
          </p:nvPr>
        </p:nvSpPr>
        <p:spPr/>
        <p:txBody>
          <a:bodyPr>
            <a:normAutofit/>
          </a:bodyPr>
          <a:lstStyle/>
          <a:p>
            <a:r>
              <a:rPr lang="en-US" dirty="0" smtClean="0"/>
              <a:t>Student Success and Equity </a:t>
            </a:r>
            <a:br>
              <a:rPr lang="en-US" dirty="0" smtClean="0"/>
            </a:br>
            <a:r>
              <a:rPr lang="en-US" dirty="0" smtClean="0"/>
              <a:t>FIG</a:t>
            </a:r>
            <a:endParaRPr lang="en-US" dirty="0"/>
          </a:p>
        </p:txBody>
      </p:sp>
    </p:spTree>
    <p:extLst>
      <p:ext uri="{BB962C8B-B14F-4D97-AF65-F5344CB8AC3E}">
        <p14:creationId xmlns:p14="http://schemas.microsoft.com/office/powerpoint/2010/main" val="26802240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Student Success Score Card?</a:t>
            </a:r>
            <a:endParaRPr lang="en-US" dirty="0"/>
          </a:p>
        </p:txBody>
      </p:sp>
      <p:sp>
        <p:nvSpPr>
          <p:cNvPr id="3" name="Content Placeholder 2"/>
          <p:cNvSpPr>
            <a:spLocks noGrp="1"/>
          </p:cNvSpPr>
          <p:nvPr>
            <p:ph sz="quarter" idx="1"/>
          </p:nvPr>
        </p:nvSpPr>
        <p:spPr/>
        <p:txBody>
          <a:bodyPr>
            <a:normAutofit/>
          </a:bodyPr>
          <a:lstStyle/>
          <a:p>
            <a:r>
              <a:rPr lang="en-US" dirty="0" smtClean="0"/>
              <a:t>Performance measurement system</a:t>
            </a:r>
          </a:p>
          <a:p>
            <a:r>
              <a:rPr lang="en-US" dirty="0" smtClean="0"/>
              <a:t>Tracks student success at all 112 community colleges</a:t>
            </a:r>
          </a:p>
          <a:p>
            <a:r>
              <a:rPr lang="en-US" dirty="0" smtClean="0"/>
              <a:t>How well are colleges doing in remedial instruction, job training programs, retention of students, and graduation and completion rates</a:t>
            </a:r>
          </a:p>
          <a:p>
            <a:r>
              <a:rPr lang="en-US" dirty="0" smtClean="0"/>
              <a:t>Data reported by gender, age, ethnicity </a:t>
            </a:r>
          </a:p>
          <a:p>
            <a:endParaRPr lang="en-US" dirty="0"/>
          </a:p>
          <a:p>
            <a:pPr marL="0" indent="0">
              <a:buNone/>
            </a:pPr>
            <a:endParaRPr lang="en-US" dirty="0" smtClean="0"/>
          </a:p>
          <a:p>
            <a:r>
              <a:rPr lang="en-US" i="1" dirty="0" smtClean="0"/>
              <a:t>GOAL…Narrow achievement gaps!</a:t>
            </a:r>
            <a:endParaRPr lang="en-US" i="1" dirty="0"/>
          </a:p>
        </p:txBody>
      </p:sp>
    </p:spTree>
    <p:extLst>
      <p:ext uri="{BB962C8B-B14F-4D97-AF65-F5344CB8AC3E}">
        <p14:creationId xmlns:p14="http://schemas.microsoft.com/office/powerpoint/2010/main" val="33238026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find it?</a:t>
            </a:r>
            <a:endParaRPr lang="en-US" dirty="0"/>
          </a:p>
        </p:txBody>
      </p:sp>
      <p:sp>
        <p:nvSpPr>
          <p:cNvPr id="3" name="Content Placeholder 2"/>
          <p:cNvSpPr>
            <a:spLocks noGrp="1"/>
          </p:cNvSpPr>
          <p:nvPr>
            <p:ph sz="quarter" idx="1"/>
          </p:nvPr>
        </p:nvSpPr>
        <p:spPr/>
        <p:txBody>
          <a:bodyPr/>
          <a:lstStyle/>
          <a:p>
            <a:r>
              <a:rPr lang="en-US" dirty="0" smtClean="0"/>
              <a:t>Chancellor’s Office Website</a:t>
            </a:r>
          </a:p>
          <a:p>
            <a:r>
              <a:rPr lang="en-US" dirty="0" smtClean="0">
                <a:hlinkClick r:id="rId3"/>
              </a:rPr>
              <a:t>http://scorecard.cccco.edu/scorecard.aspx</a:t>
            </a:r>
            <a:endParaRPr lang="en-US" dirty="0" smtClean="0"/>
          </a:p>
          <a:p>
            <a:endParaRPr lang="en-US" dirty="0" smtClean="0"/>
          </a:p>
          <a:p>
            <a:r>
              <a:rPr lang="en-US" dirty="0" smtClean="0"/>
              <a:t>TC website, ‘About Us’ </a:t>
            </a:r>
          </a:p>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114800"/>
            <a:ext cx="3524250"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13295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smtClean="0"/>
              <a:t>Metrics &amp; Definitions</a:t>
            </a:r>
            <a:endParaRPr lang="en-US" dirty="0"/>
          </a:p>
        </p:txBody>
      </p:sp>
      <p:sp>
        <p:nvSpPr>
          <p:cNvPr id="5" name="Text Placeholder 4"/>
          <p:cNvSpPr>
            <a:spLocks noGrp="1"/>
          </p:cNvSpPr>
          <p:nvPr>
            <p:ph type="body" sz="half" idx="3"/>
          </p:nvPr>
        </p:nvSpPr>
        <p:spPr/>
        <p:txBody>
          <a:bodyPr/>
          <a:lstStyle/>
          <a:p>
            <a:r>
              <a:rPr lang="en-US" dirty="0" smtClean="0"/>
              <a:t>Metrics &amp;  Percentages </a:t>
            </a:r>
            <a:endParaRPr lang="en-US" dirty="0"/>
          </a:p>
        </p:txBody>
      </p:sp>
      <p:sp>
        <p:nvSpPr>
          <p:cNvPr id="3" name="Content Placeholder 2"/>
          <p:cNvSpPr>
            <a:spLocks noGrp="1"/>
          </p:cNvSpPr>
          <p:nvPr>
            <p:ph sz="quarter" idx="2"/>
          </p:nvPr>
        </p:nvSpPr>
        <p:spPr/>
        <p:txBody>
          <a:bodyPr>
            <a:normAutofit/>
          </a:bodyPr>
          <a:lstStyle/>
          <a:p>
            <a:r>
              <a:rPr lang="en-US" dirty="0" smtClean="0"/>
              <a:t>Momentum Points</a:t>
            </a:r>
          </a:p>
          <a:p>
            <a:pPr lvl="1"/>
            <a:r>
              <a:rPr lang="en-US" dirty="0" smtClean="0"/>
              <a:t>Remedial </a:t>
            </a:r>
          </a:p>
          <a:p>
            <a:pPr lvl="1"/>
            <a:r>
              <a:rPr lang="en-US" dirty="0" smtClean="0"/>
              <a:t>Persistence</a:t>
            </a:r>
          </a:p>
          <a:p>
            <a:pPr lvl="1"/>
            <a:r>
              <a:rPr lang="en-US" dirty="0" smtClean="0"/>
              <a:t>30 units</a:t>
            </a:r>
          </a:p>
          <a:p>
            <a:r>
              <a:rPr lang="en-US" dirty="0" smtClean="0"/>
              <a:t>Completion Outcomes</a:t>
            </a:r>
          </a:p>
          <a:p>
            <a:pPr lvl="1"/>
            <a:r>
              <a:rPr lang="en-US" dirty="0" smtClean="0"/>
              <a:t>Degree/Transfer</a:t>
            </a:r>
          </a:p>
          <a:p>
            <a:pPr lvl="1"/>
            <a:r>
              <a:rPr lang="en-US" dirty="0" smtClean="0"/>
              <a:t>Career Technical Education </a:t>
            </a:r>
          </a:p>
          <a:p>
            <a:endParaRPr lang="en-US" dirty="0" smtClean="0"/>
          </a:p>
        </p:txBody>
      </p:sp>
      <p:sp>
        <p:nvSpPr>
          <p:cNvPr id="6" name="Content Placeholder 5"/>
          <p:cNvSpPr>
            <a:spLocks noGrp="1"/>
          </p:cNvSpPr>
          <p:nvPr>
            <p:ph sz="quarter" idx="4"/>
          </p:nvPr>
        </p:nvSpPr>
        <p:spPr/>
        <p:txBody>
          <a:bodyPr/>
          <a:lstStyle/>
          <a:p>
            <a:r>
              <a:rPr lang="en-US" dirty="0" smtClean="0"/>
              <a:t>3 groups</a:t>
            </a:r>
          </a:p>
          <a:p>
            <a:pPr lvl="1"/>
            <a:r>
              <a:rPr lang="en-US" dirty="0" smtClean="0"/>
              <a:t>College Prepared</a:t>
            </a:r>
          </a:p>
          <a:p>
            <a:pPr lvl="1"/>
            <a:r>
              <a:rPr lang="en-US" dirty="0" smtClean="0"/>
              <a:t>Unprepared</a:t>
            </a:r>
          </a:p>
          <a:p>
            <a:pPr lvl="1"/>
            <a:r>
              <a:rPr lang="en-US" dirty="0" smtClean="0"/>
              <a:t>Overall </a:t>
            </a:r>
            <a:endParaRPr lang="en-US" dirty="0"/>
          </a:p>
        </p:txBody>
      </p:sp>
      <p:sp>
        <p:nvSpPr>
          <p:cNvPr id="2" name="Title 1"/>
          <p:cNvSpPr>
            <a:spLocks noGrp="1"/>
          </p:cNvSpPr>
          <p:nvPr>
            <p:ph type="title"/>
          </p:nvPr>
        </p:nvSpPr>
        <p:spPr/>
        <p:txBody>
          <a:bodyPr/>
          <a:lstStyle/>
          <a:p>
            <a:r>
              <a:rPr lang="en-US" dirty="0" smtClean="0"/>
              <a:t>How do I understand it? </a:t>
            </a:r>
            <a:endParaRPr lang="en-US" dirty="0"/>
          </a:p>
        </p:txBody>
      </p:sp>
    </p:spTree>
    <p:extLst>
      <p:ext uri="{BB962C8B-B14F-4D97-AF65-F5344CB8AC3E}">
        <p14:creationId xmlns:p14="http://schemas.microsoft.com/office/powerpoint/2010/main" val="7971138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it impact what I do?</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 are all student success specialists—what does that mean to you?</a:t>
            </a:r>
          </a:p>
          <a:p>
            <a:r>
              <a:rPr lang="en-US" dirty="0" smtClean="0"/>
              <a:t>What role do you play in student success on campus?</a:t>
            </a:r>
          </a:p>
          <a:p>
            <a:r>
              <a:rPr lang="en-US" dirty="0" smtClean="0"/>
              <a:t>Six factors students should experience to successfully achieve goals:</a:t>
            </a:r>
          </a:p>
          <a:p>
            <a:pPr lvl="1"/>
            <a:r>
              <a:rPr lang="en-US" dirty="0" smtClean="0"/>
              <a:t>Directed: have a goal and know how to achieve it</a:t>
            </a:r>
          </a:p>
          <a:p>
            <a:pPr lvl="1"/>
            <a:r>
              <a:rPr lang="en-US" dirty="0" smtClean="0"/>
              <a:t>Focused: stay on track—keep eye on prize</a:t>
            </a:r>
          </a:p>
          <a:p>
            <a:pPr lvl="1"/>
            <a:r>
              <a:rPr lang="en-US" dirty="0" smtClean="0"/>
              <a:t>Nurtured: feel somebody wants to help them succeed</a:t>
            </a:r>
          </a:p>
          <a:p>
            <a:pPr lvl="1"/>
            <a:r>
              <a:rPr lang="en-US" dirty="0" smtClean="0"/>
              <a:t>Engaged: actively participate in class and extracurricular activities</a:t>
            </a:r>
          </a:p>
          <a:p>
            <a:pPr lvl="1"/>
            <a:r>
              <a:rPr lang="en-US" dirty="0" smtClean="0"/>
              <a:t>Connected: feel like they are part of the college community</a:t>
            </a:r>
          </a:p>
          <a:p>
            <a:pPr lvl="1"/>
            <a:r>
              <a:rPr lang="en-US" dirty="0" smtClean="0"/>
              <a:t>Valued: skills, talents, abilities, and experiences are recognized; they have opportunities to contribute on campus and feel their contributions are appreciated</a:t>
            </a:r>
            <a:endParaRPr lang="en-US" dirty="0"/>
          </a:p>
        </p:txBody>
      </p:sp>
    </p:spTree>
    <p:extLst>
      <p:ext uri="{BB962C8B-B14F-4D97-AF65-F5344CB8AC3E}">
        <p14:creationId xmlns:p14="http://schemas.microsoft.com/office/powerpoint/2010/main" val="27259115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Reimagining our Model to Focus on Student Completion</a:t>
            </a:r>
            <a:endParaRPr lang="en-US" dirty="0"/>
          </a:p>
        </p:txBody>
      </p:sp>
      <p:sp>
        <p:nvSpPr>
          <p:cNvPr id="3" name="Content Placeholder 2"/>
          <p:cNvSpPr>
            <a:spLocks noGrp="1"/>
          </p:cNvSpPr>
          <p:nvPr>
            <p:ph sz="quarter" idx="1"/>
          </p:nvPr>
        </p:nvSpPr>
        <p:spPr>
          <a:xfrm>
            <a:off x="285957" y="1524000"/>
            <a:ext cx="8503920" cy="4572000"/>
          </a:xfrm>
        </p:spPr>
        <p:txBody>
          <a:bodyPr>
            <a:normAutofit/>
          </a:bodyPr>
          <a:lstStyle/>
          <a:p>
            <a:r>
              <a:rPr lang="en-US" dirty="0" smtClean="0"/>
              <a:t>Completion by Design Framing Model</a:t>
            </a:r>
          </a:p>
          <a:p>
            <a:pPr lvl="1"/>
            <a:r>
              <a:rPr lang="en-US" dirty="0" smtClean="0"/>
              <a:t>Dr. Robert </a:t>
            </a:r>
            <a:r>
              <a:rPr lang="en-US" dirty="0" err="1" smtClean="0"/>
              <a:t>Johnstone</a:t>
            </a:r>
            <a:endParaRPr lang="en-US" dirty="0" smtClean="0"/>
          </a:p>
        </p:txBody>
      </p:sp>
      <p:graphicFrame>
        <p:nvGraphicFramePr>
          <p:cNvPr id="4" name="Diagram 3"/>
          <p:cNvGraphicFramePr/>
          <p:nvPr>
            <p:extLst>
              <p:ext uri="{D42A27DB-BD31-4B8C-83A1-F6EECF244321}">
                <p14:modId xmlns:p14="http://schemas.microsoft.com/office/powerpoint/2010/main" val="1128029137"/>
              </p:ext>
            </p:extLst>
          </p:nvPr>
        </p:nvGraphicFramePr>
        <p:xfrm>
          <a:off x="1527981" y="2133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559257" y="3820516"/>
            <a:ext cx="1295400" cy="477054"/>
          </a:xfrm>
          <a:prstGeom prst="rect">
            <a:avLst/>
          </a:prstGeom>
          <a:noFill/>
        </p:spPr>
        <p:txBody>
          <a:bodyPr wrap="square" rtlCol="0">
            <a:spAutoFit/>
          </a:bodyPr>
          <a:lstStyle/>
          <a:p>
            <a:pPr algn="ctr"/>
            <a:r>
              <a:rPr lang="en-US" sz="1100" dirty="0" smtClean="0"/>
              <a:t>Interest to Application</a:t>
            </a:r>
            <a:r>
              <a:rPr lang="en-US" sz="1400" dirty="0" smtClean="0"/>
              <a:t> </a:t>
            </a:r>
            <a:endParaRPr lang="en-US" sz="1400" dirty="0"/>
          </a:p>
        </p:txBody>
      </p:sp>
      <p:sp>
        <p:nvSpPr>
          <p:cNvPr id="6" name="TextBox 5"/>
          <p:cNvSpPr txBox="1"/>
          <p:nvPr/>
        </p:nvSpPr>
        <p:spPr>
          <a:xfrm>
            <a:off x="3075296" y="3912849"/>
            <a:ext cx="1268104" cy="769441"/>
          </a:xfrm>
          <a:prstGeom prst="rect">
            <a:avLst/>
          </a:prstGeom>
          <a:noFill/>
        </p:spPr>
        <p:txBody>
          <a:bodyPr wrap="square" rtlCol="0">
            <a:spAutoFit/>
          </a:bodyPr>
          <a:lstStyle/>
          <a:p>
            <a:pPr algn="ctr"/>
            <a:r>
              <a:rPr lang="en-US" sz="1100" dirty="0" smtClean="0"/>
              <a:t>Enrollment to Completion of Gatekeeper Courses</a:t>
            </a:r>
            <a:endParaRPr lang="en-US" sz="1100" dirty="0"/>
          </a:p>
        </p:txBody>
      </p:sp>
      <p:sp>
        <p:nvSpPr>
          <p:cNvPr id="7" name="TextBox 6"/>
          <p:cNvSpPr txBox="1"/>
          <p:nvPr/>
        </p:nvSpPr>
        <p:spPr>
          <a:xfrm>
            <a:off x="4572000" y="3674322"/>
            <a:ext cx="1371600" cy="769441"/>
          </a:xfrm>
          <a:prstGeom prst="rect">
            <a:avLst/>
          </a:prstGeom>
          <a:noFill/>
        </p:spPr>
        <p:txBody>
          <a:bodyPr wrap="square" rtlCol="0">
            <a:spAutoFit/>
          </a:bodyPr>
          <a:lstStyle/>
          <a:p>
            <a:pPr algn="ctr"/>
            <a:r>
              <a:rPr lang="en-US" sz="1100" dirty="0" smtClean="0"/>
              <a:t>Entry into Course of Study to 75% Requirements Completed</a:t>
            </a:r>
            <a:endParaRPr lang="en-US" sz="1100" dirty="0"/>
          </a:p>
        </p:txBody>
      </p:sp>
      <p:sp>
        <p:nvSpPr>
          <p:cNvPr id="8" name="TextBox 7"/>
          <p:cNvSpPr txBox="1"/>
          <p:nvPr/>
        </p:nvSpPr>
        <p:spPr>
          <a:xfrm>
            <a:off x="6215575" y="3820516"/>
            <a:ext cx="1252025" cy="938719"/>
          </a:xfrm>
          <a:prstGeom prst="rect">
            <a:avLst/>
          </a:prstGeom>
          <a:noFill/>
        </p:spPr>
        <p:txBody>
          <a:bodyPr wrap="square" rtlCol="0">
            <a:spAutoFit/>
          </a:bodyPr>
          <a:lstStyle/>
          <a:p>
            <a:pPr algn="ctr"/>
            <a:r>
              <a:rPr lang="en-US" sz="1100" dirty="0" smtClean="0"/>
              <a:t>Complete Course of Study to Credential with Labor Market Value</a:t>
            </a:r>
            <a:endParaRPr lang="en-US" sz="1100" dirty="0"/>
          </a:p>
        </p:txBody>
      </p:sp>
    </p:spTree>
    <p:extLst>
      <p:ext uri="{BB962C8B-B14F-4D97-AF65-F5344CB8AC3E}">
        <p14:creationId xmlns:p14="http://schemas.microsoft.com/office/powerpoint/2010/main" val="3457737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p:spPr>
        <p:txBody>
          <a:bodyPr>
            <a:normAutofit fontScale="90000"/>
          </a:bodyPr>
          <a:lstStyle/>
          <a:p>
            <a:r>
              <a:rPr lang="en-US" dirty="0" smtClean="0"/>
              <a:t>Redesign Systems &amp; Practices for Student Success</a:t>
            </a:r>
            <a:endParaRPr lang="en-US" dirty="0"/>
          </a:p>
        </p:txBody>
      </p:sp>
      <p:sp>
        <p:nvSpPr>
          <p:cNvPr id="3" name="Content Placeholder 2"/>
          <p:cNvSpPr>
            <a:spLocks noGrp="1"/>
          </p:cNvSpPr>
          <p:nvPr>
            <p:ph sz="quarter" idx="1"/>
          </p:nvPr>
        </p:nvSpPr>
        <p:spPr/>
        <p:txBody>
          <a:bodyPr/>
          <a:lstStyle/>
          <a:p>
            <a:r>
              <a:rPr lang="en-US" dirty="0" smtClean="0"/>
              <a:t>Analyze and understand common barriers and momentum points that students experience</a:t>
            </a:r>
          </a:p>
          <a:p>
            <a:r>
              <a:rPr lang="en-US" dirty="0" smtClean="0"/>
              <a:t>Implement and integrate proven and promising practices to provide students with the quickest, straightest path to completion </a:t>
            </a:r>
          </a:p>
          <a:p>
            <a:r>
              <a:rPr lang="en-US" dirty="0" smtClean="0"/>
              <a:t>Create the conditions for change by empowering interdisciplinary, cross-campus delegations of faculty, staff, and administrators</a:t>
            </a:r>
          </a:p>
          <a:p>
            <a:r>
              <a:rPr lang="en-US" dirty="0" smtClean="0"/>
              <a:t>Build infrastructure for continuous improvement</a:t>
            </a:r>
            <a:endParaRPr lang="en-US" dirty="0"/>
          </a:p>
        </p:txBody>
      </p:sp>
    </p:spTree>
    <p:extLst>
      <p:ext uri="{BB962C8B-B14F-4D97-AF65-F5344CB8AC3E}">
        <p14:creationId xmlns:p14="http://schemas.microsoft.com/office/powerpoint/2010/main" val="23436440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Restructure the Student Experience from Intake to Completion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Student Success &amp; Support Program Plan</a:t>
            </a:r>
          </a:p>
          <a:p>
            <a:pPr lvl="1"/>
            <a:r>
              <a:rPr lang="en-US" dirty="0"/>
              <a:t>Orientation</a:t>
            </a:r>
          </a:p>
          <a:p>
            <a:pPr lvl="1"/>
            <a:r>
              <a:rPr lang="en-US" dirty="0"/>
              <a:t>Assessment</a:t>
            </a:r>
          </a:p>
          <a:p>
            <a:pPr lvl="1"/>
            <a:r>
              <a:rPr lang="en-US" dirty="0"/>
              <a:t>Counseling, Advising, and Other Education Planning </a:t>
            </a:r>
            <a:r>
              <a:rPr lang="en-US" dirty="0" smtClean="0"/>
              <a:t>Services</a:t>
            </a:r>
          </a:p>
          <a:p>
            <a:pPr lvl="1"/>
            <a:r>
              <a:rPr lang="en-US" dirty="0" smtClean="0"/>
              <a:t>Follow up for At-Risk Students</a:t>
            </a:r>
            <a:endParaRPr lang="en-US" dirty="0"/>
          </a:p>
          <a:p>
            <a:pPr lvl="1"/>
            <a:endParaRPr lang="en-US" dirty="0" smtClean="0"/>
          </a:p>
          <a:p>
            <a:r>
              <a:rPr lang="en-US" dirty="0" smtClean="0"/>
              <a:t>Equity Plan</a:t>
            </a:r>
          </a:p>
          <a:p>
            <a:pPr lvl="1"/>
            <a:r>
              <a:rPr lang="en-US" dirty="0" smtClean="0"/>
              <a:t>Access</a:t>
            </a:r>
          </a:p>
          <a:p>
            <a:pPr lvl="1"/>
            <a:r>
              <a:rPr lang="en-US" dirty="0" smtClean="0"/>
              <a:t>Course Completion</a:t>
            </a:r>
          </a:p>
          <a:p>
            <a:pPr lvl="1"/>
            <a:r>
              <a:rPr lang="en-US" dirty="0" smtClean="0"/>
              <a:t>ESL and Basic Skills Completion</a:t>
            </a:r>
          </a:p>
          <a:p>
            <a:pPr lvl="1"/>
            <a:r>
              <a:rPr lang="en-US" dirty="0" smtClean="0"/>
              <a:t>Degree and Certificate Completion</a:t>
            </a:r>
          </a:p>
          <a:p>
            <a:pPr lvl="1"/>
            <a:r>
              <a:rPr lang="en-US" smtClean="0"/>
              <a:t>Transfer</a:t>
            </a:r>
            <a:endParaRPr lang="en-US" dirty="0" smtClean="0"/>
          </a:p>
          <a:p>
            <a:pPr lvl="1"/>
            <a:endParaRPr lang="en-US" dirty="0"/>
          </a:p>
          <a:p>
            <a:r>
              <a:rPr lang="en-US" i="1" dirty="0" smtClean="0"/>
              <a:t>GOAL…Close </a:t>
            </a:r>
            <a:r>
              <a:rPr lang="en-US" i="1" dirty="0"/>
              <a:t>achievement </a:t>
            </a:r>
            <a:r>
              <a:rPr lang="en-US" i="1" dirty="0" smtClean="0"/>
              <a:t>gaps in access and success!</a:t>
            </a:r>
            <a:endParaRPr lang="en-US" i="1" dirty="0"/>
          </a:p>
          <a:p>
            <a:pPr lvl="1"/>
            <a:endParaRPr lang="en-US" dirty="0"/>
          </a:p>
        </p:txBody>
      </p:sp>
    </p:spTree>
    <p:extLst>
      <p:ext uri="{BB962C8B-B14F-4D97-AF65-F5344CB8AC3E}">
        <p14:creationId xmlns:p14="http://schemas.microsoft.com/office/powerpoint/2010/main" val="54047295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233</TotalTime>
  <Words>550</Words>
  <Application>Microsoft Macintosh PowerPoint</Application>
  <PresentationFormat>On-screen Show (4:3)</PresentationFormat>
  <Paragraphs>88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Student Success and Equity  FIG</vt:lpstr>
      <vt:lpstr>What is the Student Success Score Card?</vt:lpstr>
      <vt:lpstr>How do I find it?</vt:lpstr>
      <vt:lpstr>How do I understand it? </vt:lpstr>
      <vt:lpstr>How does it impact what I do?</vt:lpstr>
      <vt:lpstr>Reimagining our Model to Focus on Student Completion</vt:lpstr>
      <vt:lpstr>Redesign Systems &amp; Practices for Student Success</vt:lpstr>
      <vt:lpstr>Restructure the Student Experience from Intake to Completion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Success and the Management Group</dc:title>
  <dc:creator>Owner</dc:creator>
  <cp:lastModifiedBy>Daniel Hall</cp:lastModifiedBy>
  <cp:revision>36</cp:revision>
  <cp:lastPrinted>2014-09-22T16:29:34Z</cp:lastPrinted>
  <dcterms:created xsi:type="dcterms:W3CDTF">2014-09-22T06:35:50Z</dcterms:created>
  <dcterms:modified xsi:type="dcterms:W3CDTF">2014-10-27T23:54:12Z</dcterms:modified>
</cp:coreProperties>
</file>