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4" r:id="rId1"/>
  </p:sldMasterIdLst>
  <p:notesMasterIdLst>
    <p:notesMasterId r:id="rId35"/>
  </p:notesMasterIdLst>
  <p:sldIdLst>
    <p:sldId id="256" r:id="rId2"/>
    <p:sldId id="310" r:id="rId3"/>
    <p:sldId id="296" r:id="rId4"/>
    <p:sldId id="259" r:id="rId5"/>
    <p:sldId id="260" r:id="rId6"/>
    <p:sldId id="309" r:id="rId7"/>
    <p:sldId id="258" r:id="rId8"/>
    <p:sldId id="262" r:id="rId9"/>
    <p:sldId id="271" r:id="rId10"/>
    <p:sldId id="272" r:id="rId11"/>
    <p:sldId id="273" r:id="rId12"/>
    <p:sldId id="264" r:id="rId13"/>
    <p:sldId id="265" r:id="rId14"/>
    <p:sldId id="266" r:id="rId15"/>
    <p:sldId id="267" r:id="rId16"/>
    <p:sldId id="307" r:id="rId17"/>
    <p:sldId id="297" r:id="rId18"/>
    <p:sldId id="298" r:id="rId19"/>
    <p:sldId id="306" r:id="rId20"/>
    <p:sldId id="305" r:id="rId21"/>
    <p:sldId id="299" r:id="rId22"/>
    <p:sldId id="300" r:id="rId23"/>
    <p:sldId id="308" r:id="rId24"/>
    <p:sldId id="324" r:id="rId25"/>
    <p:sldId id="313" r:id="rId26"/>
    <p:sldId id="320" r:id="rId27"/>
    <p:sldId id="314" r:id="rId28"/>
    <p:sldId id="315" r:id="rId29"/>
    <p:sldId id="316" r:id="rId30"/>
    <p:sldId id="317" r:id="rId31"/>
    <p:sldId id="318" r:id="rId32"/>
    <p:sldId id="319" r:id="rId33"/>
    <p:sldId id="304"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7" d="100"/>
          <a:sy n="127" d="100"/>
        </p:scale>
        <p:origin x="-19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4AF13B-7848-BF4E-9F3E-559881E00F30}" type="datetimeFigureOut">
              <a:rPr lang="en-US" smtClean="0"/>
              <a:pPr/>
              <a:t>8/19/15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964A7-4745-224A-B963-F27F4D5B2D6D}" type="slidenum">
              <a:rPr lang="en-US" smtClean="0"/>
              <a:pPr/>
              <a:t>‹#›</a:t>
            </a:fld>
            <a:endParaRPr lang="en-US"/>
          </a:p>
        </p:txBody>
      </p:sp>
    </p:spTree>
    <p:extLst>
      <p:ext uri="{BB962C8B-B14F-4D97-AF65-F5344CB8AC3E}">
        <p14:creationId xmlns:p14="http://schemas.microsoft.com/office/powerpoint/2010/main" val="14017328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22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23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C4518-DB3D-4EC3-A122-13FDD05CE131}" type="slidenum">
              <a:rPr lang="en-US" smtClean="0"/>
              <a:pPr/>
              <a:t>25</a:t>
            </a:fld>
            <a:endParaRPr lang="en-US"/>
          </a:p>
        </p:txBody>
      </p:sp>
    </p:spTree>
    <p:extLst>
      <p:ext uri="{BB962C8B-B14F-4D97-AF65-F5344CB8AC3E}">
        <p14:creationId xmlns:p14="http://schemas.microsoft.com/office/powerpoint/2010/main" val="2178472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C4518-DB3D-4EC3-A122-13FDD05CE131}" type="slidenum">
              <a:rPr lang="en-US" smtClean="0"/>
              <a:pPr/>
              <a:t>26</a:t>
            </a:fld>
            <a:endParaRPr lang="en-US"/>
          </a:p>
        </p:txBody>
      </p:sp>
    </p:spTree>
    <p:extLst>
      <p:ext uri="{BB962C8B-B14F-4D97-AF65-F5344CB8AC3E}">
        <p14:creationId xmlns:p14="http://schemas.microsoft.com/office/powerpoint/2010/main" val="2178472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t>
            </a:r>
            <a:endParaRPr lang="en-US" dirty="0"/>
          </a:p>
        </p:txBody>
      </p:sp>
      <p:sp>
        <p:nvSpPr>
          <p:cNvPr id="4" name="Slide Number Placeholder 3"/>
          <p:cNvSpPr>
            <a:spLocks noGrp="1"/>
          </p:cNvSpPr>
          <p:nvPr>
            <p:ph type="sldNum" sz="quarter" idx="10"/>
          </p:nvPr>
        </p:nvSpPr>
        <p:spPr/>
        <p:txBody>
          <a:bodyPr/>
          <a:lstStyle/>
          <a:p>
            <a:fld id="{354C4518-DB3D-4EC3-A122-13FDD05CE131}" type="slidenum">
              <a:rPr lang="en-US" smtClean="0"/>
              <a:pPr/>
              <a:t>30</a:t>
            </a:fld>
            <a:endParaRPr lang="en-US"/>
          </a:p>
        </p:txBody>
      </p:sp>
    </p:spTree>
    <p:extLst>
      <p:ext uri="{BB962C8B-B14F-4D97-AF65-F5344CB8AC3E}">
        <p14:creationId xmlns:p14="http://schemas.microsoft.com/office/powerpoint/2010/main" val="1834151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BFE012-8635-4D7F-9F2C-6296B36372D0}" type="slidenum">
              <a:rPr lang="en-US" smtClean="0"/>
              <a:pPr/>
              <a:t>31</a:t>
            </a:fld>
            <a:endParaRPr lang="en-US"/>
          </a:p>
        </p:txBody>
      </p:sp>
    </p:spTree>
    <p:extLst>
      <p:ext uri="{BB962C8B-B14F-4D97-AF65-F5344CB8AC3E}">
        <p14:creationId xmlns:p14="http://schemas.microsoft.com/office/powerpoint/2010/main" val="155879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18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19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F964A7-4745-224A-B963-F27F4D5B2D6D}"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5BC47A9-4CA8-4943-A278-F3D7FE84A7F8}" type="datetimeFigureOut">
              <a:rPr lang="en-US" smtClean="0"/>
              <a:pPr/>
              <a:t>8/19/15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9D441ED-22D9-48D6-AD92-DEFB122789E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BC47A9-4CA8-4943-A278-F3D7FE84A7F8}" type="datetimeFigureOut">
              <a:rPr lang="en-US" smtClean="0"/>
              <a:pPr/>
              <a:t>8/19/15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8E1F4-84A4-1C4F-B7CE-4803F050C1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BC47A9-4CA8-4943-A278-F3D7FE84A7F8}" type="datetimeFigureOut">
              <a:rPr lang="en-US" smtClean="0"/>
              <a:pPr/>
              <a:t>8/19/15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18E1F4-84A4-1C4F-B7CE-4803F050C1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5BC47A9-4CA8-4943-A278-F3D7FE84A7F8}" type="datetimeFigureOut">
              <a:rPr lang="en-US" smtClean="0"/>
              <a:pPr/>
              <a:t>8/19/15</a:t>
            </a:fld>
            <a:endParaRPr lang="en-US"/>
          </a:p>
        </p:txBody>
      </p:sp>
      <p:sp>
        <p:nvSpPr>
          <p:cNvPr id="9" name="Slide Number Placeholder 8"/>
          <p:cNvSpPr>
            <a:spLocks noGrp="1"/>
          </p:cNvSpPr>
          <p:nvPr>
            <p:ph type="sldNum" sz="quarter" idx="15"/>
          </p:nvPr>
        </p:nvSpPr>
        <p:spPr/>
        <p:txBody>
          <a:bodyPr rtlCol="0"/>
          <a:lstStyle/>
          <a:p>
            <a:fld id="{2F18E1F4-84A4-1C4F-B7CE-4803F050C12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4CBEAF9-9E58-4CC8-A6FF-6DD8A58DEEA4}" type="datetimeFigureOut">
              <a:rPr lang="en-US" smtClean="0"/>
              <a:pPr/>
              <a:t>8/19/15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9D441ED-22D9-48D6-AD92-DEFB122789E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5BC47A9-4CA8-4943-A278-F3D7FE84A7F8}" type="datetimeFigureOut">
              <a:rPr lang="en-US" smtClean="0"/>
              <a:pPr/>
              <a:t>8/19/15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18E1F4-84A4-1C4F-B7CE-4803F050C12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5BC47A9-4CA8-4943-A278-F3D7FE84A7F8}" type="datetimeFigureOut">
              <a:rPr lang="en-US" smtClean="0"/>
              <a:pPr/>
              <a:t>8/19/15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18E1F4-84A4-1C4F-B7CE-4803F050C12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BC47A9-4CA8-4943-A278-F3D7FE84A7F8}" type="datetimeFigureOut">
              <a:rPr lang="en-US" smtClean="0"/>
              <a:pPr/>
              <a:t>8/19/15</a:t>
            </a:fld>
            <a:endParaRPr lang="en-US"/>
          </a:p>
        </p:txBody>
      </p:sp>
      <p:sp>
        <p:nvSpPr>
          <p:cNvPr id="7" name="Slide Number Placeholder 6"/>
          <p:cNvSpPr>
            <a:spLocks noGrp="1"/>
          </p:cNvSpPr>
          <p:nvPr>
            <p:ph type="sldNum" sz="quarter" idx="11"/>
          </p:nvPr>
        </p:nvSpPr>
        <p:spPr/>
        <p:txBody>
          <a:bodyPr rtlCol="0"/>
          <a:lstStyle/>
          <a:p>
            <a:fld id="{2F18E1F4-84A4-1C4F-B7CE-4803F050C12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C47A9-4CA8-4943-A278-F3D7FE84A7F8}" type="datetimeFigureOut">
              <a:rPr lang="en-US" smtClean="0"/>
              <a:pPr/>
              <a:t>8/19/15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18E1F4-84A4-1C4F-B7CE-4803F050C1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5BC47A9-4CA8-4943-A278-F3D7FE84A7F8}" type="datetimeFigureOut">
              <a:rPr lang="en-US" smtClean="0"/>
              <a:pPr/>
              <a:t>8/19/15</a:t>
            </a:fld>
            <a:endParaRPr lang="en-US"/>
          </a:p>
        </p:txBody>
      </p:sp>
      <p:sp>
        <p:nvSpPr>
          <p:cNvPr id="22" name="Slide Number Placeholder 21"/>
          <p:cNvSpPr>
            <a:spLocks noGrp="1"/>
          </p:cNvSpPr>
          <p:nvPr>
            <p:ph type="sldNum" sz="quarter" idx="15"/>
          </p:nvPr>
        </p:nvSpPr>
        <p:spPr/>
        <p:txBody>
          <a:bodyPr rtlCol="0"/>
          <a:lstStyle/>
          <a:p>
            <a:fld id="{2F18E1F4-84A4-1C4F-B7CE-4803F050C12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5BC47A9-4CA8-4943-A278-F3D7FE84A7F8}" type="datetimeFigureOut">
              <a:rPr lang="en-US" smtClean="0"/>
              <a:pPr/>
              <a:t>8/19/15</a:t>
            </a:fld>
            <a:endParaRPr lang="en-US"/>
          </a:p>
        </p:txBody>
      </p:sp>
      <p:sp>
        <p:nvSpPr>
          <p:cNvPr id="18" name="Slide Number Placeholder 17"/>
          <p:cNvSpPr>
            <a:spLocks noGrp="1"/>
          </p:cNvSpPr>
          <p:nvPr>
            <p:ph type="sldNum" sz="quarter" idx="11"/>
          </p:nvPr>
        </p:nvSpPr>
        <p:spPr/>
        <p:txBody>
          <a:bodyPr rtlCol="0"/>
          <a:lstStyle/>
          <a:p>
            <a:fld id="{2F18E1F4-84A4-1C4F-B7CE-4803F050C12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5BC47A9-4CA8-4943-A278-F3D7FE84A7F8}" type="datetimeFigureOut">
              <a:rPr lang="en-US" smtClean="0"/>
              <a:pPr/>
              <a:t>8/19/15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18E1F4-84A4-1C4F-B7CE-4803F050C12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25" r:id="rId1"/>
    <p:sldLayoutId id="2147484126" r:id="rId2"/>
    <p:sldLayoutId id="2147484127" r:id="rId3"/>
    <p:sldLayoutId id="2147484128" r:id="rId4"/>
    <p:sldLayoutId id="2147484129" r:id="rId5"/>
    <p:sldLayoutId id="2147484130" r:id="rId6"/>
    <p:sldLayoutId id="2147484131" r:id="rId7"/>
    <p:sldLayoutId id="2147484132" r:id="rId8"/>
    <p:sldLayoutId id="2147484133" r:id="rId9"/>
    <p:sldLayoutId id="2147484134" r:id="rId10"/>
    <p:sldLayoutId id="214748413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9471" y="374783"/>
            <a:ext cx="6889897" cy="2248695"/>
          </a:xfrm>
        </p:spPr>
        <p:txBody>
          <a:bodyPr>
            <a:normAutofit/>
          </a:bodyPr>
          <a:lstStyle/>
          <a:p>
            <a:r>
              <a:rPr lang="en-US" sz="3100" dirty="0" smtClean="0"/>
              <a:t>Faculty Roles and Responsibilities in </a:t>
            </a:r>
            <a:r>
              <a:rPr lang="en-US" sz="3100" smtClean="0"/>
              <a:t>Governance/</a:t>
            </a:r>
            <a:br>
              <a:rPr lang="en-US" sz="3100" smtClean="0"/>
            </a:br>
            <a:r>
              <a:rPr lang="en-US" sz="3100" smtClean="0"/>
              <a:t>Hot Topics</a:t>
            </a:r>
            <a:endParaRPr lang="en-US" sz="3100" dirty="0"/>
          </a:p>
        </p:txBody>
      </p:sp>
      <p:sp>
        <p:nvSpPr>
          <p:cNvPr id="3" name="Subtitle 2"/>
          <p:cNvSpPr>
            <a:spLocks noGrp="1"/>
          </p:cNvSpPr>
          <p:nvPr>
            <p:ph type="subTitle" idx="1"/>
          </p:nvPr>
        </p:nvSpPr>
        <p:spPr>
          <a:xfrm>
            <a:off x="2442200" y="4643139"/>
            <a:ext cx="6217168" cy="1644878"/>
          </a:xfrm>
        </p:spPr>
        <p:txBody>
          <a:bodyPr>
            <a:noAutofit/>
          </a:bodyPr>
          <a:lstStyle/>
          <a:p>
            <a:pPr algn="ctr"/>
            <a:r>
              <a:rPr lang="en-US" sz="1600" dirty="0" smtClean="0"/>
              <a:t>David Morse, President</a:t>
            </a:r>
          </a:p>
          <a:p>
            <a:pPr algn="ctr"/>
            <a:r>
              <a:rPr lang="en-US" sz="1600" dirty="0" smtClean="0"/>
              <a:t>Academic Senate for California Community Colleges</a:t>
            </a:r>
          </a:p>
          <a:p>
            <a:pPr algn="ctr"/>
            <a:r>
              <a:rPr lang="en-US" sz="1600" dirty="0" smtClean="0"/>
              <a:t>	</a:t>
            </a:r>
          </a:p>
          <a:p>
            <a:endParaRPr lang="en-US" sz="1700" dirty="0"/>
          </a:p>
        </p:txBody>
      </p:sp>
      <p:sp>
        <p:nvSpPr>
          <p:cNvPr id="6" name="TextBox 5"/>
          <p:cNvSpPr txBox="1"/>
          <p:nvPr/>
        </p:nvSpPr>
        <p:spPr>
          <a:xfrm>
            <a:off x="1769471" y="3039903"/>
            <a:ext cx="5724758" cy="769441"/>
          </a:xfrm>
          <a:prstGeom prst="rect">
            <a:avLst/>
          </a:prstGeom>
          <a:noFill/>
        </p:spPr>
        <p:txBody>
          <a:bodyPr wrap="square" rtlCol="0">
            <a:spAutoFit/>
          </a:bodyPr>
          <a:lstStyle/>
          <a:p>
            <a:pPr algn="ctr"/>
            <a:r>
              <a:rPr lang="en-US" sz="2200" dirty="0" smtClean="0"/>
              <a:t>Taft College</a:t>
            </a:r>
          </a:p>
          <a:p>
            <a:pPr algn="ctr"/>
            <a:r>
              <a:rPr lang="en-US" sz="2200" dirty="0" smtClean="0"/>
              <a:t>August 18, 2015</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459"/>
            <a:ext cx="8229600" cy="853671"/>
          </a:xfrm>
        </p:spPr>
        <p:txBody>
          <a:bodyPr>
            <a:normAutofit fontScale="90000"/>
          </a:bodyPr>
          <a:lstStyle/>
          <a:p>
            <a:pPr lvl="0"/>
            <a:r>
              <a:rPr lang="en-US" dirty="0" smtClean="0">
                <a:ea typeface="ＭＳ Ｐゴシック" pitchFamily="1" charset="-128"/>
                <a:cs typeface="ＭＳ Ｐゴシック" pitchFamily="1" charset="-128"/>
              </a:rPr>
              <a:t>Collegial </a:t>
            </a:r>
            <a:r>
              <a:rPr lang="en-US" dirty="0">
                <a:ea typeface="ＭＳ Ｐゴシック" pitchFamily="1" charset="-128"/>
                <a:cs typeface="ＭＳ Ｐゴシック" pitchFamily="1" charset="-128"/>
              </a:rPr>
              <a:t>Consultation – Defined</a:t>
            </a:r>
            <a:r>
              <a:rPr lang="en-US" sz="5400" dirty="0" smtClean="0">
                <a:ea typeface="ＭＳ Ｐゴシック" pitchFamily="1" charset="-128"/>
                <a:cs typeface="ＭＳ Ｐゴシック" pitchFamily="1" charset="-128"/>
              </a:rPr>
              <a:t> </a:t>
            </a:r>
            <a:r>
              <a:rPr lang="en-US" sz="6600" b="1" dirty="0" smtClean="0"/>
              <a:t/>
            </a:r>
            <a:br>
              <a:rPr lang="en-US" sz="6600" b="1" dirty="0" smtClean="0"/>
            </a:br>
            <a:endParaRPr lang="en-US" sz="2000" dirty="0"/>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1703952"/>
            <a:ext cx="8229600" cy="4390826"/>
          </a:xfrm>
          <a:prstGeom prst="rect">
            <a:avLst/>
          </a:prstGeom>
        </p:spPr>
        <p:txBody>
          <a:bodyPr vert="horz" lIns="91440" tIns="45720" rIns="91440" bIns="45720" rtlCol="0">
            <a:normAutofit fontScale="85000" lnSpcReduction="20000"/>
          </a:bodyPr>
          <a:lstStyle/>
          <a:p>
            <a:pPr marL="342900" lvl="0" indent="-342900">
              <a:spcBef>
                <a:spcPct val="0"/>
              </a:spcBef>
            </a:pPr>
            <a:r>
              <a:rPr lang="en-US" sz="3200" dirty="0" smtClean="0"/>
              <a:t>Section </a:t>
            </a:r>
            <a:r>
              <a:rPr lang="en-US" sz="3200" dirty="0" smtClean="0">
                <a:ea typeface="ＭＳ Ｐゴシック" pitchFamily="1" charset="-128"/>
                <a:cs typeface="ＭＳ Ｐゴシック" pitchFamily="1" charset="-128"/>
              </a:rPr>
              <a:t>§53200 (d)(1)</a:t>
            </a:r>
            <a:r>
              <a:rPr lang="en-US" sz="3200" dirty="0" smtClean="0"/>
              <a:t>:</a:t>
            </a:r>
          </a:p>
          <a:p>
            <a:pPr marL="342900" indent="-342900">
              <a:spcBef>
                <a:spcPct val="0"/>
              </a:spcBef>
              <a:buFont typeface="Arial"/>
              <a:buChar char="•"/>
            </a:pPr>
            <a:r>
              <a:rPr lang="en-US" sz="3200" dirty="0" smtClean="0">
                <a:ea typeface="ＭＳ Ｐゴシック" pitchFamily="1" charset="-128"/>
                <a:cs typeface="ＭＳ Ｐゴシック" pitchFamily="1" charset="-128"/>
              </a:rPr>
              <a:t>When </a:t>
            </a:r>
            <a:r>
              <a:rPr lang="en-US" sz="3200" b="1" dirty="0" smtClean="0">
                <a:ea typeface="ＭＳ Ｐゴシック" pitchFamily="1" charset="-128"/>
                <a:cs typeface="ＭＳ Ｐゴシック" pitchFamily="1" charset="-128"/>
              </a:rPr>
              <a:t>rely primarily</a:t>
            </a:r>
            <a:endParaRPr lang="en-US" sz="3200" dirty="0" smtClean="0"/>
          </a:p>
          <a:p>
            <a:pPr marL="342900" indent="-342900">
              <a:spcBef>
                <a:spcPct val="0"/>
              </a:spcBef>
              <a:buFont typeface="Arial"/>
              <a:buChar char="•"/>
            </a:pPr>
            <a:r>
              <a:rPr lang="en-US" sz="3200" dirty="0" smtClean="0">
                <a:ea typeface="ＭＳ Ｐゴシック" pitchFamily="1" charset="-128"/>
                <a:cs typeface="ＭＳ Ｐゴシック" pitchFamily="1" charset="-128"/>
              </a:rPr>
              <a:t>The recommendations of the senate will normally be accepted…</a:t>
            </a:r>
          </a:p>
          <a:p>
            <a:pPr marL="800100" lvl="1" indent="-342900">
              <a:spcBef>
                <a:spcPct val="0"/>
              </a:spcBef>
              <a:buFont typeface="Arial"/>
              <a:buChar char="•"/>
            </a:pPr>
            <a:r>
              <a:rPr lang="en-US" sz="3200" dirty="0" smtClean="0">
                <a:ea typeface="ＭＳ Ｐゴシック" pitchFamily="1" charset="-128"/>
                <a:cs typeface="ＭＳ Ｐゴシック" pitchFamily="1" charset="-128"/>
              </a:rPr>
              <a:t>Only in exceptional circumstances and for compelling reasons will the recommendations not be accepted. </a:t>
            </a:r>
          </a:p>
          <a:p>
            <a:pPr marL="800100" lvl="1" indent="-342900">
              <a:spcBef>
                <a:spcPct val="0"/>
              </a:spcBef>
              <a:buFont typeface="Arial"/>
              <a:buChar char="•"/>
            </a:pPr>
            <a:r>
              <a:rPr lang="en-US" sz="3200" dirty="0" smtClean="0">
                <a:ea typeface="ＭＳ Ｐゴシック" pitchFamily="1" charset="-128"/>
                <a:cs typeface="ＭＳ Ｐゴシック" pitchFamily="1" charset="-128"/>
              </a:rPr>
              <a:t>If a recommendation is not accepted, the governing board or its designee, upon request of the academic senate, shall promptly communicate its reasons in writing to the academic senate.</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9566"/>
            <a:ext cx="8229600" cy="770386"/>
          </a:xfrm>
        </p:spPr>
        <p:txBody>
          <a:bodyPr>
            <a:normAutofit fontScale="90000"/>
          </a:bodyPr>
          <a:lstStyle/>
          <a:p>
            <a:pPr lvl="0"/>
            <a:r>
              <a:rPr lang="en-US" dirty="0" smtClean="0">
                <a:ea typeface="ＭＳ Ｐゴシック" pitchFamily="1" charset="-128"/>
                <a:cs typeface="ＭＳ Ｐゴシック" pitchFamily="1" charset="-128"/>
              </a:rPr>
              <a:t>Collegial </a:t>
            </a:r>
            <a:r>
              <a:rPr lang="en-US" dirty="0">
                <a:ea typeface="ＭＳ Ｐゴシック" pitchFamily="1" charset="-128"/>
                <a:cs typeface="ＭＳ Ｐゴシック" pitchFamily="1" charset="-128"/>
              </a:rPr>
              <a:t>Consultation – Defined</a:t>
            </a:r>
            <a:r>
              <a:rPr lang="en-US" sz="5400" dirty="0" smtClean="0">
                <a:ea typeface="ＭＳ Ｐゴシック" pitchFamily="1" charset="-128"/>
                <a:cs typeface="ＭＳ Ｐゴシック" pitchFamily="1" charset="-128"/>
              </a:rPr>
              <a:t> </a:t>
            </a:r>
            <a:r>
              <a:rPr lang="en-US" sz="6600" b="1" dirty="0" smtClean="0"/>
              <a:t/>
            </a:r>
            <a:br>
              <a:rPr lang="en-US" sz="6600" b="1" dirty="0" smtClean="0"/>
            </a:br>
            <a:endParaRPr lang="en-US" sz="2000" dirty="0"/>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1519952"/>
            <a:ext cx="8229600" cy="4661423"/>
          </a:xfrm>
          <a:prstGeom prst="rect">
            <a:avLst/>
          </a:prstGeom>
        </p:spPr>
        <p:txBody>
          <a:bodyPr vert="horz" lIns="91440" tIns="45720" rIns="91440" bIns="45720" rtlCol="0">
            <a:normAutofit lnSpcReduction="10000"/>
          </a:bodyPr>
          <a:lstStyle/>
          <a:p>
            <a:pPr marL="342900" lvl="0" indent="-342900">
              <a:spcBef>
                <a:spcPct val="0"/>
              </a:spcBef>
            </a:pPr>
            <a:r>
              <a:rPr lang="en-US" sz="3200" dirty="0" smtClean="0"/>
              <a:t>Section </a:t>
            </a:r>
            <a:r>
              <a:rPr lang="en-US" sz="3200" dirty="0" smtClean="0">
                <a:ea typeface="ＭＳ Ｐゴシック" pitchFamily="1" charset="-128"/>
                <a:cs typeface="ＭＳ Ｐゴシック" pitchFamily="1" charset="-128"/>
              </a:rPr>
              <a:t>§53200 (d)(1)</a:t>
            </a:r>
            <a:r>
              <a:rPr lang="en-US" sz="3200" dirty="0" smtClean="0"/>
              <a:t>:</a:t>
            </a:r>
          </a:p>
          <a:p>
            <a:pPr marL="342900" indent="-342900">
              <a:spcBef>
                <a:spcPct val="0"/>
              </a:spcBef>
              <a:buFont typeface="Arial"/>
              <a:buChar char="•"/>
            </a:pPr>
            <a:r>
              <a:rPr lang="en-US" sz="3200" dirty="0" smtClean="0">
                <a:ea typeface="ＭＳ Ｐゴシック" pitchFamily="1" charset="-128"/>
                <a:cs typeface="ＭＳ Ｐゴシック" pitchFamily="1" charset="-128"/>
              </a:rPr>
              <a:t>When </a:t>
            </a:r>
            <a:r>
              <a:rPr lang="en-US" sz="3200" b="1" i="1" dirty="0" smtClean="0">
                <a:ea typeface="ＭＳ Ｐゴシック" pitchFamily="1" charset="-128"/>
                <a:cs typeface="ＭＳ Ｐゴシック" pitchFamily="1" charset="-128"/>
              </a:rPr>
              <a:t>mutually agree </a:t>
            </a:r>
            <a:r>
              <a:rPr lang="en-US" sz="3200" i="1" dirty="0" smtClean="0">
                <a:ea typeface="ＭＳ Ｐゴシック" pitchFamily="1" charset="-128"/>
                <a:cs typeface="ＭＳ Ｐゴシック" pitchFamily="1" charset="-128"/>
              </a:rPr>
              <a:t>(and an agreement has not been reached)</a:t>
            </a:r>
            <a:endParaRPr lang="en-US" sz="3200" dirty="0" smtClean="0"/>
          </a:p>
          <a:p>
            <a:pPr marL="800100" lvl="1" indent="-342900">
              <a:spcBef>
                <a:spcPct val="0"/>
              </a:spcBef>
              <a:buFont typeface="Arial"/>
              <a:buChar char="•"/>
            </a:pPr>
            <a:r>
              <a:rPr lang="en-US" sz="3200" dirty="0" smtClean="0">
                <a:ea typeface="ＭＳ Ｐゴシック" pitchFamily="1" charset="-128"/>
                <a:cs typeface="ＭＳ Ｐゴシック" pitchFamily="1" charset="-128"/>
              </a:rPr>
              <a:t>Existing policy shall remain in effect except in cases of legal liability or fiscal hardship.</a:t>
            </a:r>
          </a:p>
          <a:p>
            <a:pPr marL="800100" lvl="1" indent="-342900">
              <a:spcBef>
                <a:spcPct val="0"/>
              </a:spcBef>
              <a:buFont typeface="Arial"/>
              <a:buChar char="•"/>
            </a:pPr>
            <a:r>
              <a:rPr lang="en-US" sz="3200" dirty="0" smtClean="0">
                <a:ea typeface="ＭＳ Ｐゴシック" pitchFamily="1" charset="-128"/>
                <a:cs typeface="ＭＳ Ｐゴシック" pitchFamily="1" charset="-128"/>
              </a:rPr>
              <a:t>Board may act, after a good faith effort to reach agreement, only for compelling legal, fiscal, or organizational reasons.</a:t>
            </a: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2030"/>
            <a:ext cx="8229600" cy="1041062"/>
          </a:xfrm>
        </p:spPr>
        <p:txBody>
          <a:bodyPr>
            <a:normAutofit/>
          </a:bodyPr>
          <a:lstStyle/>
          <a:p>
            <a:pPr marL="342900" lvl="0" indent="-342900">
              <a:spcBef>
                <a:spcPct val="20000"/>
              </a:spcBef>
              <a:defRPr/>
            </a:pPr>
            <a:r>
              <a:rPr lang="en-US" dirty="0" smtClean="0"/>
              <a:t>What does the Academic Senate have authority over?</a:t>
            </a:r>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2153798"/>
            <a:ext cx="8229600" cy="3972365"/>
          </a:xfrm>
          <a:prstGeom prst="rect">
            <a:avLst/>
          </a:prstGeom>
        </p:spPr>
        <p:txBody>
          <a:bodyPr vert="horz" lIns="91440" tIns="45720" rIns="91440" bIns="45720" rtlCol="0">
            <a:normAutofit/>
          </a:bodyPr>
          <a:lstStyle/>
          <a:p>
            <a:pPr marL="342900" indent="-342900" algn="ctr">
              <a:spcBef>
                <a:spcPct val="0"/>
              </a:spcBef>
            </a:pPr>
            <a:endParaRPr lang="en-US" sz="7200" dirty="0" smtClean="0">
              <a:solidFill>
                <a:srgbClr val="FF0000"/>
              </a:solidFill>
              <a:ea typeface="ＭＳ Ｐゴシック" charset="-128"/>
              <a:cs typeface="ＭＳ Ｐゴシック" charset="-128"/>
            </a:endParaRPr>
          </a:p>
          <a:p>
            <a:pPr marL="342900" indent="-342900" algn="ctr">
              <a:spcBef>
                <a:spcPct val="0"/>
              </a:spcBef>
            </a:pPr>
            <a:r>
              <a:rPr lang="en-US" sz="7200" dirty="0" smtClean="0">
                <a:solidFill>
                  <a:srgbClr val="FF0000"/>
                </a:solidFill>
                <a:ea typeface="ＭＳ Ｐゴシック" charset="-128"/>
                <a:cs typeface="ＭＳ Ｐゴシック" charset="-128"/>
              </a:rPr>
              <a:t>The </a:t>
            </a:r>
            <a:r>
              <a:rPr lang="ja-JP" altLang="en-US" sz="7200" dirty="0" smtClean="0">
                <a:solidFill>
                  <a:srgbClr val="FF0000"/>
                </a:solidFill>
                <a:ea typeface="ＭＳ Ｐゴシック" charset="-128"/>
                <a:cs typeface="ＭＳ Ｐゴシック" charset="-128"/>
              </a:rPr>
              <a:t>“</a:t>
            </a:r>
            <a:r>
              <a:rPr lang="en-US" altLang="ja-JP" sz="7200" dirty="0" smtClean="0">
                <a:solidFill>
                  <a:srgbClr val="FF0000"/>
                </a:solidFill>
                <a:ea typeface="ＭＳ Ｐゴシック" charset="-128"/>
                <a:cs typeface="ＭＳ Ｐゴシック" charset="-128"/>
              </a:rPr>
              <a:t>10 + 1</a:t>
            </a:r>
            <a:r>
              <a:rPr lang="ja-JP" altLang="en-US" sz="7200" dirty="0" smtClean="0">
                <a:solidFill>
                  <a:srgbClr val="FF0000"/>
                </a:solidFill>
                <a:ea typeface="ＭＳ Ｐゴシック" charset="-128"/>
                <a:cs typeface="ＭＳ Ｐゴシック" charset="-128"/>
              </a:rPr>
              <a:t>”</a:t>
            </a:r>
            <a:endParaRPr lang="en-US" sz="7200" dirty="0" smtClean="0">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996"/>
            <a:ext cx="8229600" cy="936956"/>
          </a:xfrm>
        </p:spPr>
        <p:txBody>
          <a:bodyPr>
            <a:normAutofit/>
          </a:bodyPr>
          <a:lstStyle/>
          <a:p>
            <a:r>
              <a:rPr lang="en-US" dirty="0" smtClean="0">
                <a:ea typeface="ＭＳ Ｐゴシック" charset="-128"/>
                <a:cs typeface="ＭＳ Ｐゴシック" charset="-128"/>
              </a:rPr>
              <a:t>The “10 + 1”</a:t>
            </a:r>
            <a:r>
              <a:rPr lang="en-US" sz="2000" dirty="0" smtClean="0">
                <a:ea typeface="ＭＳ Ｐゴシック" charset="-128"/>
                <a:cs typeface="ＭＳ Ｐゴシック" charset="-128"/>
              </a:rPr>
              <a:t/>
            </a:r>
            <a:br>
              <a:rPr lang="en-US" sz="2000" dirty="0" smtClean="0">
                <a:ea typeface="ＭＳ Ｐゴシック" charset="-128"/>
                <a:cs typeface="ＭＳ Ｐゴシック" charset="-128"/>
              </a:rPr>
            </a:br>
            <a:r>
              <a:rPr lang="en-US" sz="2000" dirty="0" smtClean="0"/>
              <a:t>Section </a:t>
            </a:r>
            <a:r>
              <a:rPr lang="en-US" sz="2000" dirty="0" smtClean="0">
                <a:ea typeface="ＭＳ Ｐゴシック" pitchFamily="1" charset="-128"/>
                <a:cs typeface="ＭＳ Ｐゴシック" pitchFamily="1" charset="-128"/>
              </a:rPr>
              <a:t>§</a:t>
            </a:r>
            <a:r>
              <a:rPr lang="en-US" sz="2000" dirty="0" smtClean="0"/>
              <a:t>53200 (c)</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199" y="1811449"/>
            <a:ext cx="8357935" cy="4369926"/>
          </a:xfrm>
          <a:prstGeom prst="rect">
            <a:avLst/>
          </a:prstGeom>
        </p:spPr>
        <p:txBody>
          <a:bodyPr vert="horz" lIns="91440" tIns="45720" rIns="91440" bIns="45720" rtlCol="0">
            <a:normAutofit/>
          </a:bodyPr>
          <a:lstStyle/>
          <a:p>
            <a:pPr marL="514350" indent="-514350">
              <a:spcBef>
                <a:spcPct val="0"/>
              </a:spcBef>
              <a:buFont typeface="+mj-lt"/>
              <a:buAutoNum type="arabicPeriod"/>
            </a:pPr>
            <a:r>
              <a:rPr lang="en-US" sz="3200" dirty="0" smtClean="0"/>
              <a:t>Curriculum, including establishing prerequisites</a:t>
            </a:r>
          </a:p>
          <a:p>
            <a:pPr marL="514350" indent="-514350">
              <a:spcBef>
                <a:spcPct val="0"/>
              </a:spcBef>
              <a:buFont typeface="+mj-lt"/>
              <a:buAutoNum type="arabicPeriod"/>
            </a:pPr>
            <a:r>
              <a:rPr lang="en-US" sz="3200" dirty="0" smtClean="0"/>
              <a:t>Degree &amp; Certificate Requirements</a:t>
            </a:r>
          </a:p>
          <a:p>
            <a:pPr marL="514350" indent="-514350">
              <a:spcBef>
                <a:spcPct val="0"/>
              </a:spcBef>
              <a:buFont typeface="+mj-lt"/>
              <a:buAutoNum type="arabicPeriod"/>
            </a:pPr>
            <a:r>
              <a:rPr lang="en-US" sz="3200" dirty="0" smtClean="0"/>
              <a:t>Grading Policies</a:t>
            </a:r>
          </a:p>
          <a:p>
            <a:pPr marL="514350" indent="-514350">
              <a:spcBef>
                <a:spcPct val="0"/>
              </a:spcBef>
              <a:buFont typeface="+mj-lt"/>
              <a:buAutoNum type="arabicPeriod"/>
            </a:pPr>
            <a:r>
              <a:rPr lang="en-US" sz="3200" dirty="0" smtClean="0"/>
              <a:t>Educational Program Development</a:t>
            </a:r>
          </a:p>
          <a:p>
            <a:pPr marL="514350" indent="-514350">
              <a:spcBef>
                <a:spcPct val="0"/>
              </a:spcBef>
              <a:buFont typeface="+mj-lt"/>
              <a:buAutoNum type="arabicPeriod"/>
            </a:pPr>
            <a:r>
              <a:rPr lang="en-US" sz="3200" dirty="0" smtClean="0"/>
              <a:t>Standards &amp; Policies regarding </a:t>
            </a:r>
            <a:br>
              <a:rPr lang="en-US" sz="3200" dirty="0" smtClean="0"/>
            </a:br>
            <a:r>
              <a:rPr lang="en-US" sz="3200" dirty="0" smtClean="0"/>
              <a:t>    Student Preparation and Success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0532"/>
            <a:ext cx="8229600" cy="895313"/>
          </a:xfrm>
        </p:spPr>
        <p:txBody>
          <a:bodyPr>
            <a:normAutofit/>
          </a:bodyPr>
          <a:lstStyle/>
          <a:p>
            <a:r>
              <a:rPr lang="en-US" dirty="0" smtClean="0">
                <a:ea typeface="ＭＳ Ｐゴシック" charset="-128"/>
                <a:cs typeface="ＭＳ Ｐゴシック" charset="-128"/>
              </a:rPr>
              <a:t>The “10 + 1”</a:t>
            </a:r>
            <a:r>
              <a:rPr lang="en-US" sz="2000" dirty="0" smtClean="0">
                <a:ea typeface="ＭＳ Ｐゴシック" charset="-128"/>
                <a:cs typeface="ＭＳ Ｐゴシック" charset="-128"/>
              </a:rPr>
              <a:t/>
            </a:r>
            <a:br>
              <a:rPr lang="en-US" sz="2000" dirty="0" smtClean="0">
                <a:ea typeface="ＭＳ Ｐゴシック" charset="-128"/>
                <a:cs typeface="ＭＳ Ｐゴシック" charset="-128"/>
              </a:rPr>
            </a:br>
            <a:r>
              <a:rPr lang="en-US" sz="2000" dirty="0" smtClean="0"/>
              <a:t>Section </a:t>
            </a:r>
            <a:r>
              <a:rPr lang="en-US" sz="2000" dirty="0" smtClean="0">
                <a:ea typeface="ＭＳ Ｐゴシック" pitchFamily="1" charset="-128"/>
                <a:cs typeface="ＭＳ Ｐゴシック" pitchFamily="1" charset="-128"/>
              </a:rPr>
              <a:t>§</a:t>
            </a:r>
            <a:r>
              <a:rPr lang="en-US" sz="2000" dirty="0" smtClean="0"/>
              <a:t>53200 (c)</a:t>
            </a:r>
            <a:endParaRPr lang="en-US" sz="2000" dirty="0"/>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1769806"/>
            <a:ext cx="8229600" cy="4411569"/>
          </a:xfrm>
          <a:prstGeom prst="rect">
            <a:avLst/>
          </a:prstGeom>
        </p:spPr>
        <p:txBody>
          <a:bodyPr vert="horz" lIns="91440" tIns="45720" rIns="91440" bIns="45720" rtlCol="0">
            <a:normAutofit lnSpcReduction="10000"/>
          </a:bodyPr>
          <a:lstStyle/>
          <a:p>
            <a:pPr marL="514350" indent="-514350">
              <a:spcBef>
                <a:spcPct val="0"/>
              </a:spcBef>
              <a:buFont typeface="+mj-lt"/>
              <a:buAutoNum type="arabicPeriod" startAt="6"/>
            </a:pPr>
            <a:r>
              <a:rPr lang="en-US" sz="3200" dirty="0" smtClean="0"/>
              <a:t>College governance structures, as related to faculty roles</a:t>
            </a:r>
          </a:p>
          <a:p>
            <a:pPr marL="514350" indent="-514350">
              <a:spcBef>
                <a:spcPct val="0"/>
              </a:spcBef>
              <a:buFont typeface="+mj-lt"/>
              <a:buAutoNum type="arabicPeriod" startAt="6"/>
            </a:pPr>
            <a:r>
              <a:rPr lang="en-US" sz="3200" dirty="0" smtClean="0"/>
              <a:t>Faculty roles and involvement in accreditation process</a:t>
            </a:r>
          </a:p>
          <a:p>
            <a:pPr marL="514350" indent="-514350">
              <a:spcBef>
                <a:spcPct val="0"/>
              </a:spcBef>
              <a:buFont typeface="+mj-lt"/>
              <a:buAutoNum type="arabicPeriod" startAt="6"/>
            </a:pPr>
            <a:r>
              <a:rPr lang="en-US" sz="3200" dirty="0" smtClean="0"/>
              <a:t>Policies for faculty professional development activities</a:t>
            </a:r>
          </a:p>
          <a:p>
            <a:pPr marL="514350" indent="-514350">
              <a:spcBef>
                <a:spcPct val="0"/>
              </a:spcBef>
              <a:buFont typeface="+mj-lt"/>
              <a:buAutoNum type="arabicPeriod" startAt="6"/>
            </a:pPr>
            <a:r>
              <a:rPr lang="en-US" sz="3200" dirty="0" smtClean="0"/>
              <a:t>Processes for program review</a:t>
            </a:r>
          </a:p>
          <a:p>
            <a:pPr marL="514350" indent="-514350">
              <a:spcBef>
                <a:spcPct val="0"/>
              </a:spcBef>
              <a:buFont typeface="+mj-lt"/>
              <a:buAutoNum type="arabicPeriod" startAt="6"/>
            </a:pPr>
            <a:r>
              <a:rPr lang="en-US" sz="3200" dirty="0" smtClean="0"/>
              <a:t>Processes for institutional planning and budget development</a:t>
            </a:r>
          </a:p>
          <a:p>
            <a:pPr marL="342900" indent="-342900">
              <a:spcBef>
                <a:spcPct val="0"/>
              </a:spcBef>
              <a:buFont typeface="Arial"/>
              <a:buChar char="•"/>
            </a:pPr>
            <a:endParaRPr lang="en-US" sz="3200"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The “+ 1”</a:t>
            </a:r>
            <a:r>
              <a:rPr lang="en-US" sz="2000" dirty="0" smtClean="0">
                <a:ea typeface="ＭＳ Ｐゴシック" charset="-128"/>
                <a:cs typeface="ＭＳ Ｐゴシック" charset="-128"/>
              </a:rPr>
              <a:t/>
            </a:r>
            <a:br>
              <a:rPr lang="en-US" sz="2000" dirty="0" smtClean="0">
                <a:ea typeface="ＭＳ Ｐゴシック" charset="-128"/>
                <a:cs typeface="ＭＳ Ｐゴシック" charset="-128"/>
              </a:rPr>
            </a:br>
            <a:r>
              <a:rPr lang="en-US" sz="2000" dirty="0" smtClean="0"/>
              <a:t>Section </a:t>
            </a:r>
            <a:r>
              <a:rPr lang="en-US" sz="2000" dirty="0" smtClean="0">
                <a:ea typeface="ＭＳ Ｐゴシック" pitchFamily="1" charset="-128"/>
                <a:cs typeface="ＭＳ Ｐゴシック" pitchFamily="1" charset="-128"/>
              </a:rPr>
              <a:t>§</a:t>
            </a:r>
            <a:r>
              <a:rPr lang="en-US" sz="2000" dirty="0" smtClean="0"/>
              <a:t>53200 (c)</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buFont typeface="Arial"/>
              <a:buChar char="•"/>
            </a:pPr>
            <a:r>
              <a:rPr lang="en-US" sz="3200" dirty="0" smtClean="0"/>
              <a:t>Other academic and professional matters as mutually agreed upon.</a:t>
            </a: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Appointments to Committees</a:t>
            </a:r>
            <a:endParaRPr lang="en-US" dirty="0"/>
          </a:p>
        </p:txBody>
      </p:sp>
      <p:sp>
        <p:nvSpPr>
          <p:cNvPr id="3" name="Content Placeholder 2"/>
          <p:cNvSpPr>
            <a:spLocks noGrp="1"/>
          </p:cNvSpPr>
          <p:nvPr>
            <p:ph sz="quarter" idx="1"/>
          </p:nvPr>
        </p:nvSpPr>
        <p:spPr/>
        <p:txBody>
          <a:bodyPr/>
          <a:lstStyle/>
          <a:p>
            <a:pPr>
              <a:buNone/>
            </a:pPr>
            <a:r>
              <a:rPr lang="en-US" dirty="0" smtClean="0"/>
              <a:t>	“The appointment of faculty members to serve on college or district committees, task forces, or other groups dealing with academic and professional matters, shall be made, after consultation with the chief executive officer or his or her designee, by the academic senate. Notwithstanding this Subsection, the collective bargaining representative may seek to appoint faculty members to committees, task forces, or other groups.”  (53203 (F))</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Senate-Union Relationships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buFont typeface="Arial"/>
              <a:buChar char="•"/>
            </a:pPr>
            <a:r>
              <a:rPr lang="en-US" sz="3200" dirty="0" smtClean="0"/>
              <a:t>Internal vs. external bodies</a:t>
            </a:r>
          </a:p>
          <a:p>
            <a:pPr marL="342900" indent="-342900">
              <a:spcBef>
                <a:spcPct val="0"/>
              </a:spcBef>
              <a:buFont typeface="Arial"/>
              <a:buChar char="•"/>
            </a:pPr>
            <a:r>
              <a:rPr lang="en-US" sz="3200" dirty="0" smtClean="0"/>
              <a:t>Work Conditions and employment situation vs. academic and professional matters</a:t>
            </a:r>
          </a:p>
          <a:p>
            <a:pPr marL="342900" indent="-342900">
              <a:spcBef>
                <a:spcPct val="0"/>
              </a:spcBef>
              <a:buFont typeface="Arial"/>
              <a:buChar char="•"/>
            </a:pPr>
            <a:r>
              <a:rPr lang="en-US" sz="3200" dirty="0" smtClean="0"/>
              <a:t>Consultation vs. negotiation</a:t>
            </a:r>
          </a:p>
          <a:p>
            <a:pPr marL="342900" indent="-342900">
              <a:spcBef>
                <a:spcPct val="0"/>
              </a:spcBef>
              <a:buFont typeface="Arial"/>
              <a:buChar char="•"/>
            </a:pPr>
            <a:r>
              <a:rPr lang="en-US" sz="3200" dirty="0" smtClean="0"/>
              <a:t>Separate functions and purviews but should be working together</a:t>
            </a:r>
          </a:p>
          <a:p>
            <a:pPr marL="342900" indent="-342900">
              <a:spcBef>
                <a:spcPct val="0"/>
              </a:spcBef>
              <a:buFont typeface="Arial"/>
              <a:buChar char="•"/>
            </a:pPr>
            <a:endParaRPr lang="en-US" sz="3200" dirty="0" smtClean="0"/>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Senate-Union Relationships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pPr>
            <a:r>
              <a:rPr lang="en-US" sz="3200" dirty="0" smtClean="0"/>
              <a:t>Areas of overlap:</a:t>
            </a:r>
          </a:p>
          <a:p>
            <a:pPr marL="800100" lvl="1" indent="-342900">
              <a:spcBef>
                <a:spcPct val="0"/>
              </a:spcBef>
              <a:buFont typeface="Arial"/>
              <a:buChar char="•"/>
            </a:pPr>
            <a:r>
              <a:rPr lang="en-US" sz="2600" dirty="0" smtClean="0">
                <a:ea typeface="ＭＳ Ｐゴシック" pitchFamily="1" charset="-128"/>
                <a:cs typeface="ＭＳ Ｐゴシック" pitchFamily="1" charset="-128"/>
              </a:rPr>
              <a:t>Tenure Evaluation Procedures</a:t>
            </a:r>
          </a:p>
          <a:p>
            <a:pPr marL="1257300" lvl="2" indent="-342900">
              <a:spcBef>
                <a:spcPct val="0"/>
              </a:spcBef>
            </a:pPr>
            <a:r>
              <a:rPr lang="en-US" sz="3200" dirty="0" smtClean="0">
                <a:ea typeface="ＭＳ Ｐゴシック" pitchFamily="1" charset="-128"/>
                <a:cs typeface="ＭＳ Ｐゴシック" pitchFamily="1" charset="-128"/>
              </a:rPr>
              <a:t>	</a:t>
            </a:r>
            <a:r>
              <a:rPr lang="en-US" sz="2400" dirty="0" smtClean="0">
                <a:ea typeface="ＭＳ Ｐゴシック" pitchFamily="1" charset="-128"/>
                <a:cs typeface="ＭＳ Ｐゴシック" pitchFamily="1" charset="-128"/>
              </a:rPr>
              <a:t>“</a:t>
            </a:r>
            <a:r>
              <a:rPr lang="en-US" sz="2400" dirty="0" smtClean="0"/>
              <a:t>In those districts where tenure evaluation procedures are collectively bargained pursuant to Section 3543 of the Government Code, the faculty's exclusive representative shall consult with the academic senate prior to engaging in collective bargaining on these procedures.</a:t>
            </a:r>
            <a:r>
              <a:rPr lang="en-US" sz="2400" dirty="0" smtClean="0">
                <a:ea typeface="ＭＳ Ｐゴシック" pitchFamily="1" charset="-128"/>
                <a:cs typeface="ＭＳ Ｐゴシック" pitchFamily="1" charset="-128"/>
              </a:rPr>
              <a:t>” (Sec. 87610.1 (A))</a:t>
            </a: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Senate-Union Relationships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pPr>
            <a:r>
              <a:rPr lang="en-US" sz="3200" dirty="0" smtClean="0"/>
              <a:t>Areas of overlap:</a:t>
            </a:r>
          </a:p>
          <a:p>
            <a:pPr marL="800100" lvl="1" indent="-342900">
              <a:spcBef>
                <a:spcPct val="0"/>
              </a:spcBef>
              <a:buFont typeface="Arial"/>
              <a:buChar char="•"/>
            </a:pPr>
            <a:r>
              <a:rPr lang="en-US" sz="2600" dirty="0" smtClean="0">
                <a:ea typeface="ＭＳ Ｐゴシック" pitchFamily="1" charset="-128"/>
                <a:cs typeface="ＭＳ Ｐゴシック" pitchFamily="1" charset="-128"/>
              </a:rPr>
              <a:t>Tenured Faculty Evaluation Procedures</a:t>
            </a:r>
          </a:p>
          <a:p>
            <a:pPr marL="1257300" lvl="2" indent="-342900">
              <a:spcBef>
                <a:spcPct val="0"/>
              </a:spcBef>
            </a:pPr>
            <a:r>
              <a:rPr lang="en-US" sz="3200" dirty="0" smtClean="0">
                <a:ea typeface="ＭＳ Ｐゴシック" pitchFamily="1" charset="-128"/>
                <a:cs typeface="ＭＳ Ｐゴシック" pitchFamily="1" charset="-128"/>
              </a:rPr>
              <a:t>	</a:t>
            </a:r>
            <a:r>
              <a:rPr lang="en-US" sz="2400" dirty="0" smtClean="0">
                <a:ea typeface="ＭＳ Ｐゴシック" pitchFamily="1" charset="-128"/>
                <a:cs typeface="ＭＳ Ｐゴシック" pitchFamily="1" charset="-128"/>
              </a:rPr>
              <a:t>“</a:t>
            </a:r>
            <a:r>
              <a:rPr lang="en-US" sz="2400" dirty="0" smtClean="0"/>
              <a:t>In those districts where faculty evaluation procedures are collectively bargained, the faculty's exclusive representative shall consult with the academic senate prior to engaging in collective bargaining regarding those procedures.</a:t>
            </a:r>
            <a:r>
              <a:rPr lang="en-US" sz="2400" dirty="0" smtClean="0">
                <a:ea typeface="ＭＳ Ｐゴシック" pitchFamily="1" charset="-128"/>
                <a:cs typeface="ＭＳ Ｐゴシック" pitchFamily="1" charset="-128"/>
              </a:rPr>
              <a:t>” (Sec. 87663 (F))</a:t>
            </a: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dirty="0" smtClean="0"/>
              <a:t>Academic Senate Authority and Creation</a:t>
            </a:r>
          </a:p>
          <a:p>
            <a:r>
              <a:rPr lang="en-US" dirty="0" smtClean="0"/>
              <a:t>Areas for consultation</a:t>
            </a:r>
          </a:p>
          <a:p>
            <a:r>
              <a:rPr lang="en-US" dirty="0" smtClean="0"/>
              <a:t>Senate-union relations</a:t>
            </a:r>
          </a:p>
          <a:p>
            <a:r>
              <a:rPr lang="en-US" dirty="0" smtClean="0"/>
              <a:t>Current hot topics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Senate-Union Relationships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pPr>
            <a:r>
              <a:rPr lang="en-US" sz="3200" dirty="0" smtClean="0"/>
              <a:t>Areas of overlap:</a:t>
            </a:r>
          </a:p>
          <a:p>
            <a:pPr marL="800100" lvl="1" indent="-342900">
              <a:spcBef>
                <a:spcPct val="0"/>
              </a:spcBef>
              <a:buFont typeface="Arial"/>
              <a:buChar char="•"/>
            </a:pPr>
            <a:r>
              <a:rPr lang="en-US" sz="2600" dirty="0" smtClean="0">
                <a:ea typeface="ＭＳ Ｐゴシック" pitchFamily="1" charset="-128"/>
                <a:cs typeface="ＭＳ Ｐゴシック" pitchFamily="1" charset="-128"/>
              </a:rPr>
              <a:t>Faculty Service Areas</a:t>
            </a:r>
          </a:p>
          <a:p>
            <a:pPr marL="1257300" lvl="2" indent="-342900">
              <a:spcBef>
                <a:spcPct val="0"/>
              </a:spcBef>
            </a:pPr>
            <a:r>
              <a:rPr lang="en-US" sz="2400" dirty="0" smtClean="0">
                <a:ea typeface="ＭＳ Ｐゴシック" pitchFamily="1" charset="-128"/>
                <a:cs typeface="ＭＳ Ｐゴシック" pitchFamily="1" charset="-128"/>
              </a:rPr>
              <a:t>	“</a:t>
            </a:r>
            <a:r>
              <a:rPr lang="en-US" sz="2400" dirty="0" smtClean="0"/>
              <a:t>The establishment of faculty service areas shall be within the scope of meeting and negotiating pursuant to Section 3543.2 of the Government Code. The exclusive representative shall consult with the academic senate in developing its proposals.</a:t>
            </a:r>
            <a:r>
              <a:rPr lang="en-US" sz="2400" dirty="0" smtClean="0">
                <a:ea typeface="ＭＳ Ｐゴシック" pitchFamily="1" charset="-128"/>
                <a:cs typeface="ＭＳ Ｐゴシック" pitchFamily="1" charset="-128"/>
              </a:rPr>
              <a:t>” (Sec. 87743.2)</a:t>
            </a: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853672"/>
          </a:xfrm>
        </p:spPr>
        <p:txBody>
          <a:bodyPr>
            <a:normAutofit/>
          </a:bodyPr>
          <a:lstStyle/>
          <a:p>
            <a:r>
              <a:rPr lang="en-US" dirty="0" smtClean="0">
                <a:ea typeface="ＭＳ Ｐゴシック" charset="-128"/>
                <a:cs typeface="ＭＳ Ｐゴシック" charset="-128"/>
              </a:rPr>
              <a:t>Senate-Union Relationships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pPr>
            <a:r>
              <a:rPr lang="en-US" sz="3200" dirty="0" smtClean="0"/>
              <a:t>	Areas of overlap:</a:t>
            </a:r>
          </a:p>
          <a:p>
            <a:pPr marL="800100" lvl="1" indent="-342900">
              <a:spcBef>
                <a:spcPct val="0"/>
              </a:spcBef>
              <a:buFont typeface="Arial"/>
              <a:buChar char="•"/>
            </a:pPr>
            <a:r>
              <a:rPr lang="en-US" sz="3200" dirty="0" smtClean="0"/>
              <a:t>Other areas of mutual interest</a:t>
            </a:r>
          </a:p>
          <a:p>
            <a:pPr marL="800100" lvl="1" indent="-342900">
              <a:spcBef>
                <a:spcPct val="0"/>
              </a:spcBef>
            </a:pPr>
            <a:endParaRPr lang="en-US" sz="3200" dirty="0" smtClean="0">
              <a:ea typeface="ＭＳ Ｐゴシック" pitchFamily="1" charset="-128"/>
              <a:cs typeface="ＭＳ Ｐゴシック" pitchFamily="1" charset="-128"/>
            </a:endParaRPr>
          </a:p>
          <a:p>
            <a:pPr marL="800100" lvl="1" indent="-342900">
              <a:spcBef>
                <a:spcPct val="0"/>
              </a:spcBef>
            </a:pPr>
            <a:r>
              <a:rPr lang="en-US" sz="3200" dirty="0" smtClean="0">
                <a:ea typeface="ＭＳ Ｐゴシック" pitchFamily="1" charset="-128"/>
                <a:cs typeface="ＭＳ Ｐゴシック" pitchFamily="1" charset="-128"/>
              </a:rPr>
              <a:t>It is no more a good idea to make</a:t>
            </a:r>
          </a:p>
          <a:p>
            <a:pPr marL="800100" lvl="1" indent="-342900">
              <a:spcBef>
                <a:spcPct val="0"/>
              </a:spcBef>
            </a:pPr>
            <a:r>
              <a:rPr lang="en-US" sz="3200" dirty="0" smtClean="0">
                <a:ea typeface="ＭＳ Ｐゴシック" pitchFamily="1" charset="-128"/>
                <a:cs typeface="ＭＳ Ｐゴシック" pitchFamily="1" charset="-128"/>
              </a:rPr>
              <a:t>everything an academic and</a:t>
            </a:r>
          </a:p>
          <a:p>
            <a:pPr marL="800100" lvl="1" indent="-342900">
              <a:spcBef>
                <a:spcPct val="0"/>
              </a:spcBef>
            </a:pPr>
            <a:r>
              <a:rPr lang="en-US" sz="3200" dirty="0" smtClean="0">
                <a:ea typeface="ＭＳ Ｐゴシック" pitchFamily="1" charset="-128"/>
                <a:cs typeface="ＭＳ Ｐゴシック" pitchFamily="1" charset="-128"/>
              </a:rPr>
              <a:t>professional matter than to make</a:t>
            </a:r>
          </a:p>
          <a:p>
            <a:pPr marL="800100" lvl="1" indent="-342900">
              <a:spcBef>
                <a:spcPct val="0"/>
              </a:spcBef>
            </a:pPr>
            <a:r>
              <a:rPr lang="en-US" sz="3200" dirty="0" smtClean="0">
                <a:ea typeface="ＭＳ Ｐゴシック" pitchFamily="1" charset="-128"/>
                <a:cs typeface="ＭＳ Ｐゴシック" pitchFamily="1" charset="-128"/>
              </a:rPr>
              <a:t>everything a contract issue.</a:t>
            </a: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Additional Notes on Faculty Roles and Responsibilities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buFont typeface="Arial"/>
              <a:buChar char="•"/>
            </a:pPr>
            <a:r>
              <a:rPr lang="en-US" sz="3200" dirty="0" smtClean="0"/>
              <a:t>Be vigilant, be firm, but be collegial.</a:t>
            </a:r>
          </a:p>
          <a:p>
            <a:pPr marL="342900" indent="-342900">
              <a:spcBef>
                <a:spcPct val="0"/>
              </a:spcBef>
              <a:buFont typeface="Arial"/>
              <a:buChar char="•"/>
            </a:pPr>
            <a:r>
              <a:rPr lang="en-US" sz="3200" dirty="0" smtClean="0">
                <a:ea typeface="ＭＳ Ｐゴシック" pitchFamily="1" charset="-128"/>
                <a:cs typeface="ＭＳ Ｐゴシック" pitchFamily="1" charset="-128"/>
              </a:rPr>
              <a:t>Know when the fight is worth having.</a:t>
            </a:r>
          </a:p>
          <a:p>
            <a:pPr marL="342900" indent="-342900">
              <a:spcBef>
                <a:spcPct val="0"/>
              </a:spcBef>
              <a:buFont typeface="Arial"/>
              <a:buChar char="•"/>
            </a:pPr>
            <a:r>
              <a:rPr lang="en-US" sz="3200" dirty="0" smtClean="0">
                <a:ea typeface="ＭＳ Ｐゴシック" pitchFamily="1" charset="-128"/>
                <a:cs typeface="ＭＳ Ｐゴシック" pitchFamily="1" charset="-128"/>
              </a:rPr>
              <a:t>Everyone has to compromise sometimes, but do not waive off your rights.</a:t>
            </a:r>
          </a:p>
          <a:p>
            <a:pPr marL="342900" indent="-342900">
              <a:spcBef>
                <a:spcPct val="0"/>
              </a:spcBef>
              <a:buFont typeface="Arial"/>
              <a:buChar char="•"/>
            </a:pPr>
            <a:r>
              <a:rPr lang="en-US" sz="3200" dirty="0" smtClean="0">
                <a:ea typeface="ＭＳ Ｐゴシック" pitchFamily="1" charset="-128"/>
                <a:cs typeface="ＭＳ Ｐゴシック" pitchFamily="1" charset="-128"/>
              </a:rPr>
              <a:t>Put agreements into written college or district policy to protect your faculty.</a:t>
            </a: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buFont typeface="Arial"/>
              <a:buChar char="•"/>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Additional Notes on Faculty Roles and Responsibilities</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buFont typeface="Arial"/>
              <a:buChar char="•"/>
            </a:pPr>
            <a:r>
              <a:rPr lang="en-US" sz="3200" dirty="0" smtClean="0"/>
              <a:t>Local disagreements must be resolved locally and should be resolved collegially.  State bodies can do no more than offer guidance and advice.</a:t>
            </a:r>
          </a:p>
          <a:p>
            <a:pPr marL="342900" indent="-342900">
              <a:spcBef>
                <a:spcPct val="0"/>
              </a:spcBef>
              <a:buFont typeface="Arial"/>
              <a:buChar char="•"/>
            </a:pPr>
            <a:r>
              <a:rPr lang="en-US" sz="3200" dirty="0" smtClean="0"/>
              <a:t>If you don’t show up, your rights and your voice mean nothing.</a:t>
            </a:r>
          </a:p>
          <a:p>
            <a:pPr marL="342900" indent="-342900">
              <a:spcBef>
                <a:spcPct val="0"/>
              </a:spcBef>
            </a:pP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 Topics:  Updates from the State Level</a:t>
            </a:r>
            <a:endParaRPr lang="en-US" dirty="0"/>
          </a:p>
        </p:txBody>
      </p:sp>
      <p:sp>
        <p:nvSpPr>
          <p:cNvPr id="3" name="Content Placeholder 2"/>
          <p:cNvSpPr>
            <a:spLocks noGrp="1"/>
          </p:cNvSpPr>
          <p:nvPr>
            <p:ph sz="quarter" idx="1"/>
          </p:nvPr>
        </p:nvSpPr>
        <p:spPr/>
        <p:txBody>
          <a:bodyPr/>
          <a:lstStyle/>
          <a:p>
            <a:r>
              <a:rPr lang="en-US" dirty="0" smtClean="0"/>
              <a:t>Budget</a:t>
            </a:r>
          </a:p>
          <a:p>
            <a:r>
              <a:rPr lang="en-US" dirty="0" smtClean="0"/>
              <a:t>Legislation</a:t>
            </a:r>
          </a:p>
          <a:p>
            <a:r>
              <a:rPr lang="en-US" dirty="0" smtClean="0"/>
              <a:t>Transfer</a:t>
            </a:r>
          </a:p>
          <a:p>
            <a:r>
              <a:rPr lang="en-US" dirty="0" smtClean="0"/>
              <a:t>Bachelor’s Degrees</a:t>
            </a:r>
          </a:p>
          <a:p>
            <a:r>
              <a:rPr lang="en-US" dirty="0" smtClean="0"/>
              <a:t>Accreditation</a:t>
            </a:r>
          </a:p>
          <a:p>
            <a:r>
              <a:rPr lang="en-US" dirty="0" smtClean="0"/>
              <a:t>Workforce Task Force</a:t>
            </a:r>
          </a:p>
          <a:p>
            <a:r>
              <a:rPr lang="en-US" dirty="0" smtClean="0"/>
              <a:t>Statewide Initiatives</a:t>
            </a:r>
          </a:p>
          <a:p>
            <a:r>
              <a:rPr lang="en-US" dirty="0" smtClean="0"/>
              <a:t>Noncredit</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217806"/>
          </a:xfrm>
        </p:spPr>
        <p:txBody>
          <a:bodyPr/>
          <a:lstStyle/>
          <a:p>
            <a:r>
              <a:rPr lang="en-US" dirty="0" smtClean="0"/>
              <a:t>Budget News</a:t>
            </a:r>
            <a:endParaRPr lang="en-US" dirty="0"/>
          </a:p>
        </p:txBody>
      </p:sp>
      <p:sp>
        <p:nvSpPr>
          <p:cNvPr id="3" name="Content Placeholder 2"/>
          <p:cNvSpPr>
            <a:spLocks noGrp="1"/>
          </p:cNvSpPr>
          <p:nvPr>
            <p:ph idx="1"/>
          </p:nvPr>
        </p:nvSpPr>
        <p:spPr>
          <a:xfrm>
            <a:off x="457200" y="1563156"/>
            <a:ext cx="8229600" cy="5063935"/>
          </a:xfrm>
        </p:spPr>
        <p:txBody>
          <a:bodyPr>
            <a:normAutofit/>
          </a:bodyPr>
          <a:lstStyle/>
          <a:p>
            <a:r>
              <a:rPr lang="en-US" dirty="0" smtClean="0"/>
              <a:t>A strong budget for the CCC System</a:t>
            </a:r>
          </a:p>
          <a:p>
            <a:r>
              <a:rPr lang="en-US" dirty="0" smtClean="0"/>
              <a:t>$185 million in additional Prop 98 dollars</a:t>
            </a:r>
          </a:p>
          <a:p>
            <a:pPr lvl="1"/>
            <a:r>
              <a:rPr lang="en-US" dirty="0" smtClean="0"/>
              <a:t>$100 million to increase orientation, counseling, etc.</a:t>
            </a:r>
          </a:p>
          <a:p>
            <a:pPr lvl="1"/>
            <a:r>
              <a:rPr lang="en-US" dirty="0" smtClean="0"/>
              <a:t>$85 million to address gaps in access and success</a:t>
            </a:r>
          </a:p>
          <a:p>
            <a:r>
              <a:rPr lang="en-US" dirty="0" smtClean="0"/>
              <a:t>$62.3 million for FT faculty hiring</a:t>
            </a:r>
          </a:p>
          <a:p>
            <a:r>
              <a:rPr lang="en-US" dirty="0" smtClean="0"/>
              <a:t>Still no dedicated professional development funding</a:t>
            </a:r>
            <a:endParaRPr lang="en-US" dirty="0"/>
          </a:p>
        </p:txBody>
      </p:sp>
      <p:pic>
        <p:nvPicPr>
          <p:cNvPr id="4" name="Picture 3" descr="images.jpeg"/>
          <p:cNvPicPr>
            <a:picLocks noChangeAspect="1"/>
          </p:cNvPicPr>
          <p:nvPr/>
        </p:nvPicPr>
        <p:blipFill>
          <a:blip r:embed="rId3"/>
          <a:stretch>
            <a:fillRect/>
          </a:stretch>
        </p:blipFill>
        <p:spPr>
          <a:xfrm>
            <a:off x="2349599" y="4701014"/>
            <a:ext cx="4444801" cy="1632986"/>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Legislation</a:t>
            </a:r>
            <a:endParaRPr lang="en-US" sz="1800" strike="sngStrike" dirty="0"/>
          </a:p>
        </p:txBody>
      </p:sp>
      <p:sp>
        <p:nvSpPr>
          <p:cNvPr id="3" name="Content Placeholder 2"/>
          <p:cNvSpPr>
            <a:spLocks noGrp="1"/>
          </p:cNvSpPr>
          <p:nvPr>
            <p:ph idx="1"/>
          </p:nvPr>
        </p:nvSpPr>
        <p:spPr>
          <a:xfrm>
            <a:off x="457200" y="1775191"/>
            <a:ext cx="8229600" cy="4851900"/>
          </a:xfrm>
        </p:spPr>
        <p:txBody>
          <a:bodyPr>
            <a:normAutofit/>
          </a:bodyPr>
          <a:lstStyle/>
          <a:p>
            <a:r>
              <a:rPr lang="en-US" dirty="0" smtClean="0">
                <a:solidFill>
                  <a:srgbClr val="302C24"/>
                </a:solidFill>
              </a:rPr>
              <a:t>AB 288 (Holden):  Dual enrollment</a:t>
            </a:r>
          </a:p>
          <a:p>
            <a:pPr lvl="1"/>
            <a:r>
              <a:rPr lang="en-US" dirty="0" smtClean="0">
                <a:solidFill>
                  <a:srgbClr val="302C24"/>
                </a:solidFill>
              </a:rPr>
              <a:t>ASCCC Support</a:t>
            </a:r>
          </a:p>
          <a:p>
            <a:r>
              <a:rPr lang="en-US" dirty="0" smtClean="0">
                <a:solidFill>
                  <a:srgbClr val="302C24"/>
                </a:solidFill>
              </a:rPr>
              <a:t>AB 770 (Irwin): Basic Skills Innovation</a:t>
            </a:r>
          </a:p>
          <a:p>
            <a:pPr lvl="1"/>
            <a:r>
              <a:rPr lang="en-US" dirty="0" smtClean="0">
                <a:solidFill>
                  <a:srgbClr val="302C24"/>
                </a:solidFill>
              </a:rPr>
              <a:t>ASCCC Support if amended</a:t>
            </a:r>
          </a:p>
          <a:p>
            <a:r>
              <a:rPr lang="en-US" dirty="0" smtClean="0">
                <a:solidFill>
                  <a:srgbClr val="302C24"/>
                </a:solidFill>
              </a:rPr>
              <a:t>AB 798 (Bonilla): Open Educational Resources</a:t>
            </a:r>
          </a:p>
          <a:p>
            <a:pPr lvl="1"/>
            <a:r>
              <a:rPr lang="en-US" dirty="0" smtClean="0">
                <a:solidFill>
                  <a:srgbClr val="302C24"/>
                </a:solidFill>
              </a:rPr>
              <a:t>ASCCC Support</a:t>
            </a:r>
          </a:p>
          <a:p>
            <a:r>
              <a:rPr lang="en-US" dirty="0" smtClean="0">
                <a:solidFill>
                  <a:srgbClr val="302C24"/>
                </a:solidFill>
              </a:rPr>
              <a:t>SB 42 (Liu): Commission on Higher Education Performance and Accountability</a:t>
            </a:r>
          </a:p>
          <a:p>
            <a:pPr lvl="1"/>
            <a:r>
              <a:rPr lang="en-US" dirty="0" smtClean="0">
                <a:solidFill>
                  <a:srgbClr val="302C24"/>
                </a:solidFill>
              </a:rPr>
              <a:t>ASCCC Oppose—joint letter with FACC</a:t>
            </a:r>
          </a:p>
          <a:p>
            <a:r>
              <a:rPr lang="en-US" dirty="0" smtClean="0">
                <a:solidFill>
                  <a:srgbClr val="302C24"/>
                </a:solidFill>
              </a:rPr>
              <a:t>All ASCCC letters and legislative updates available at http://</a:t>
            </a:r>
            <a:r>
              <a:rPr lang="en-US" dirty="0" err="1" smtClean="0">
                <a:solidFill>
                  <a:srgbClr val="302C24"/>
                </a:solidFill>
              </a:rPr>
              <a:t>asccc.org</a:t>
            </a:r>
            <a:r>
              <a:rPr lang="en-US" dirty="0" smtClean="0">
                <a:solidFill>
                  <a:srgbClr val="302C24"/>
                </a:solidFill>
              </a:rPr>
              <a:t>/legislative-updates</a:t>
            </a:r>
          </a:p>
          <a:p>
            <a:pPr lvl="1"/>
            <a:endParaRPr lang="en-US" dirty="0" smtClean="0"/>
          </a:p>
        </p:txBody>
      </p:sp>
      <p:pic>
        <p:nvPicPr>
          <p:cNvPr id="4" name="Picture 3" descr="Unknown.jpeg"/>
          <p:cNvPicPr>
            <a:picLocks noChangeAspect="1"/>
          </p:cNvPicPr>
          <p:nvPr/>
        </p:nvPicPr>
        <p:blipFill>
          <a:blip r:embed="rId3"/>
          <a:stretch>
            <a:fillRect/>
          </a:stretch>
        </p:blipFill>
        <p:spPr>
          <a:xfrm>
            <a:off x="7138242" y="1775190"/>
            <a:ext cx="1507284" cy="1841411"/>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270"/>
            <a:ext cx="7770813" cy="880566"/>
          </a:xfrm>
        </p:spPr>
        <p:txBody>
          <a:bodyPr>
            <a:normAutofit fontScale="90000"/>
          </a:bodyPr>
          <a:lstStyle/>
          <a:p>
            <a:r>
              <a:rPr lang="en-US" sz="4000" dirty="0" smtClean="0"/>
              <a:t>Transfer:  </a:t>
            </a:r>
            <a:r>
              <a:rPr lang="en-US" sz="4000" dirty="0" err="1" smtClean="0"/>
              <a:t>ADTs</a:t>
            </a:r>
            <a:r>
              <a:rPr lang="en-US" sz="4000" dirty="0" smtClean="0"/>
              <a:t> and Other Paths</a:t>
            </a:r>
            <a:endParaRPr lang="en-US" sz="4000" dirty="0"/>
          </a:p>
        </p:txBody>
      </p:sp>
      <p:sp>
        <p:nvSpPr>
          <p:cNvPr id="3" name="Content Placeholder 2"/>
          <p:cNvSpPr>
            <a:spLocks noGrp="1"/>
          </p:cNvSpPr>
          <p:nvPr>
            <p:ph idx="1"/>
          </p:nvPr>
        </p:nvSpPr>
        <p:spPr>
          <a:xfrm>
            <a:off x="685800" y="1786465"/>
            <a:ext cx="7770813" cy="4508031"/>
          </a:xfrm>
        </p:spPr>
        <p:txBody>
          <a:bodyPr>
            <a:normAutofit/>
          </a:bodyPr>
          <a:lstStyle/>
          <a:p>
            <a:r>
              <a:rPr lang="en-US" dirty="0" smtClean="0">
                <a:solidFill>
                  <a:schemeClr val="tx1"/>
                </a:solidFill>
              </a:rPr>
              <a:t>Associate Degrees for Transfer</a:t>
            </a:r>
          </a:p>
          <a:p>
            <a:pPr lvl="1"/>
            <a:r>
              <a:rPr lang="en-US" dirty="0" smtClean="0">
                <a:solidFill>
                  <a:schemeClr val="tx1"/>
                </a:solidFill>
              </a:rPr>
              <a:t>As of June 24, 1,816 degrees approved and active</a:t>
            </a:r>
          </a:p>
          <a:p>
            <a:pPr lvl="1"/>
            <a:r>
              <a:rPr lang="en-US" dirty="0" smtClean="0">
                <a:solidFill>
                  <a:schemeClr val="tx1"/>
                </a:solidFill>
              </a:rPr>
              <a:t>34 </a:t>
            </a:r>
            <a:r>
              <a:rPr lang="en-US" dirty="0" err="1" smtClean="0">
                <a:solidFill>
                  <a:schemeClr val="tx1"/>
                </a:solidFill>
              </a:rPr>
              <a:t>TMCs</a:t>
            </a:r>
            <a:r>
              <a:rPr lang="en-US" dirty="0" smtClean="0">
                <a:solidFill>
                  <a:schemeClr val="tx1"/>
                </a:solidFill>
              </a:rPr>
              <a:t> now available</a:t>
            </a:r>
          </a:p>
          <a:p>
            <a:pPr lvl="1"/>
            <a:r>
              <a:rPr lang="en-US" dirty="0" smtClean="0">
                <a:solidFill>
                  <a:schemeClr val="tx1"/>
                </a:solidFill>
              </a:rPr>
              <a:t>Five year review process began this year</a:t>
            </a:r>
          </a:p>
          <a:p>
            <a:r>
              <a:rPr lang="en-US" dirty="0" smtClean="0">
                <a:solidFill>
                  <a:schemeClr val="tx1"/>
                </a:solidFill>
              </a:rPr>
              <a:t>As of July 1, all new ADT submissions must have approved status for all courses for which C-ID is listed</a:t>
            </a:r>
          </a:p>
          <a:p>
            <a:r>
              <a:rPr lang="en-US" dirty="0" smtClean="0">
                <a:solidFill>
                  <a:schemeClr val="tx1"/>
                </a:solidFill>
              </a:rPr>
              <a:t>Model Curricula:  Engineering, Nursing, Information Tech</a:t>
            </a:r>
          </a:p>
          <a:p>
            <a:r>
              <a:rPr lang="en-US" dirty="0" smtClean="0">
                <a:solidFill>
                  <a:schemeClr val="tx1"/>
                </a:solidFill>
              </a:rPr>
              <a:t>HBCU Transfer Guarantee Announced in March</a:t>
            </a:r>
          </a:p>
          <a:p>
            <a:r>
              <a:rPr lang="en-US" dirty="0" smtClean="0">
                <a:solidFill>
                  <a:schemeClr val="tx1"/>
                </a:solidFill>
              </a:rPr>
              <a:t>UC developing major prep pathways </a:t>
            </a:r>
          </a:p>
          <a:p>
            <a:endParaRPr lang="en-US" dirty="0" smtClean="0"/>
          </a:p>
          <a:p>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Community College </a:t>
            </a:r>
            <a:br>
              <a:rPr lang="en-US" dirty="0" smtClean="0"/>
            </a:br>
            <a:r>
              <a:rPr lang="en-US" dirty="0" smtClean="0"/>
              <a:t>Baccalaureate Degree Pilot</a:t>
            </a:r>
            <a:endParaRPr lang="en-US" dirty="0"/>
          </a:p>
        </p:txBody>
      </p:sp>
      <p:sp>
        <p:nvSpPr>
          <p:cNvPr id="3" name="Content Placeholder 2"/>
          <p:cNvSpPr>
            <a:spLocks noGrp="1"/>
          </p:cNvSpPr>
          <p:nvPr>
            <p:ph idx="1"/>
          </p:nvPr>
        </p:nvSpPr>
        <p:spPr>
          <a:xfrm>
            <a:off x="457200" y="2100135"/>
            <a:ext cx="8229600" cy="4300666"/>
          </a:xfrm>
        </p:spPr>
        <p:txBody>
          <a:bodyPr>
            <a:normAutofit/>
          </a:bodyPr>
          <a:lstStyle/>
          <a:p>
            <a:r>
              <a:rPr lang="en-US" dirty="0" smtClean="0">
                <a:solidFill>
                  <a:schemeClr val="tx1"/>
                </a:solidFill>
              </a:rPr>
              <a:t>15 pilot colleges have been chosen</a:t>
            </a:r>
          </a:p>
          <a:p>
            <a:r>
              <a:rPr lang="en-US" dirty="0" smtClean="0">
                <a:solidFill>
                  <a:schemeClr val="tx1"/>
                </a:solidFill>
              </a:rPr>
              <a:t>ASCCC has formed a task force that is working with the pilot colleges to address various issues that fall under Academic Senate purview:</a:t>
            </a:r>
          </a:p>
          <a:p>
            <a:pPr lvl="1"/>
            <a:r>
              <a:rPr lang="en-US" dirty="0" smtClean="0">
                <a:solidFill>
                  <a:schemeClr val="tx1"/>
                </a:solidFill>
              </a:rPr>
              <a:t>Upper division definition</a:t>
            </a:r>
          </a:p>
          <a:p>
            <a:pPr lvl="1"/>
            <a:r>
              <a:rPr lang="en-US" dirty="0" smtClean="0">
                <a:solidFill>
                  <a:schemeClr val="tx1"/>
                </a:solidFill>
              </a:rPr>
              <a:t>Upper division general education</a:t>
            </a:r>
          </a:p>
          <a:p>
            <a:pPr lvl="1"/>
            <a:r>
              <a:rPr lang="en-US" dirty="0" smtClean="0">
                <a:solidFill>
                  <a:schemeClr val="tx1"/>
                </a:solidFill>
              </a:rPr>
              <a:t>Minimum qualifications</a:t>
            </a:r>
          </a:p>
          <a:p>
            <a:pPr lvl="1"/>
            <a:r>
              <a:rPr lang="en-US" dirty="0" smtClean="0">
                <a:solidFill>
                  <a:schemeClr val="tx1"/>
                </a:solidFill>
              </a:rPr>
              <a:t>Necessary Support Services</a:t>
            </a:r>
            <a:endParaRPr lang="en-US" dirty="0">
              <a:solidFill>
                <a:schemeClr val="tx1"/>
              </a:solidFill>
            </a:endParaRPr>
          </a:p>
        </p:txBody>
      </p:sp>
      <p:pic>
        <p:nvPicPr>
          <p:cNvPr id="4" name="Picture 3" descr="Unknown.jpeg"/>
          <p:cNvPicPr>
            <a:picLocks noChangeAspect="1"/>
          </p:cNvPicPr>
          <p:nvPr/>
        </p:nvPicPr>
        <p:blipFill>
          <a:blip r:embed="rId2"/>
          <a:stretch>
            <a:fillRect/>
          </a:stretch>
        </p:blipFill>
        <p:spPr>
          <a:xfrm>
            <a:off x="6494463" y="4475163"/>
            <a:ext cx="1663700" cy="11430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Task Force on Accreditation</a:t>
            </a:r>
            <a:endParaRPr lang="en-US" sz="1800" dirty="0">
              <a:solidFill>
                <a:srgbClr val="FF0000"/>
              </a:solidFill>
            </a:endParaRPr>
          </a:p>
        </p:txBody>
      </p:sp>
      <p:sp>
        <p:nvSpPr>
          <p:cNvPr id="3" name="Content Placeholder 2"/>
          <p:cNvSpPr>
            <a:spLocks noGrp="1"/>
          </p:cNvSpPr>
          <p:nvPr>
            <p:ph idx="1"/>
          </p:nvPr>
        </p:nvSpPr>
        <p:spPr>
          <a:xfrm>
            <a:off x="457200" y="2100135"/>
            <a:ext cx="8229600" cy="4300666"/>
          </a:xfrm>
        </p:spPr>
        <p:txBody>
          <a:bodyPr>
            <a:normAutofit/>
          </a:bodyPr>
          <a:lstStyle/>
          <a:p>
            <a:r>
              <a:rPr lang="en-US" dirty="0" smtClean="0">
                <a:solidFill>
                  <a:schemeClr val="tx1"/>
                </a:solidFill>
              </a:rPr>
              <a:t>Created by Chancellor Harris</a:t>
            </a:r>
          </a:p>
          <a:p>
            <a:r>
              <a:rPr lang="en-US" dirty="0" smtClean="0">
                <a:solidFill>
                  <a:schemeClr val="tx1"/>
                </a:solidFill>
              </a:rPr>
              <a:t>Successor to two previous task forces in 2009 and 2013</a:t>
            </a:r>
          </a:p>
          <a:p>
            <a:r>
              <a:rPr lang="en-US" dirty="0" smtClean="0">
                <a:solidFill>
                  <a:schemeClr val="tx1"/>
                </a:solidFill>
              </a:rPr>
              <a:t>Representatives from CEOs, trustees, ASCCC, faculty unions, </a:t>
            </a:r>
            <a:r>
              <a:rPr lang="en-US" dirty="0" err="1" smtClean="0">
                <a:solidFill>
                  <a:schemeClr val="tx1"/>
                </a:solidFill>
              </a:rPr>
              <a:t>CIOs</a:t>
            </a:r>
            <a:r>
              <a:rPr lang="en-US" dirty="0" smtClean="0">
                <a:solidFill>
                  <a:schemeClr val="tx1"/>
                </a:solidFill>
              </a:rPr>
              <a:t>, </a:t>
            </a:r>
            <a:r>
              <a:rPr lang="en-US" dirty="0" err="1" smtClean="0">
                <a:solidFill>
                  <a:schemeClr val="tx1"/>
                </a:solidFill>
              </a:rPr>
              <a:t>CSSOs</a:t>
            </a:r>
            <a:r>
              <a:rPr lang="en-US" dirty="0" smtClean="0">
                <a:solidFill>
                  <a:schemeClr val="tx1"/>
                </a:solidFill>
              </a:rPr>
              <a:t>, accreditation </a:t>
            </a:r>
            <a:r>
              <a:rPr lang="en-US" dirty="0" err="1" smtClean="0">
                <a:solidFill>
                  <a:schemeClr val="tx1"/>
                </a:solidFill>
              </a:rPr>
              <a:t>liaisions</a:t>
            </a:r>
            <a:r>
              <a:rPr lang="en-US" dirty="0" smtClean="0">
                <a:solidFill>
                  <a:schemeClr val="tx1"/>
                </a:solidFill>
              </a:rPr>
              <a:t>, and Chancellor’s Office</a:t>
            </a:r>
          </a:p>
          <a:p>
            <a:r>
              <a:rPr lang="en-US" dirty="0" smtClean="0">
                <a:solidFill>
                  <a:schemeClr val="tx1"/>
                </a:solidFill>
              </a:rPr>
              <a:t>Substantial agreement from all constituencies on all points</a:t>
            </a:r>
          </a:p>
          <a:p>
            <a:r>
              <a:rPr lang="en-US" dirty="0" smtClean="0">
                <a:solidFill>
                  <a:schemeClr val="tx1"/>
                </a:solidFill>
              </a:rPr>
              <a:t>Report to be released in September</a:t>
            </a:r>
            <a:endParaRPr lang="en-US" dirty="0">
              <a:solidFill>
                <a:schemeClr val="tx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9252"/>
            <a:ext cx="8229600" cy="1143000"/>
          </a:xfrm>
        </p:spPr>
        <p:txBody>
          <a:bodyPr>
            <a:normAutofit/>
          </a:bodyPr>
          <a:lstStyle/>
          <a:p>
            <a:pPr marL="342900" lvl="0" indent="-342900">
              <a:spcBef>
                <a:spcPct val="20000"/>
              </a:spcBef>
              <a:defRPr/>
            </a:pPr>
            <a:r>
              <a:rPr lang="en-US" dirty="0" smtClean="0"/>
              <a:t>Where does the Academic Senate Authority come from?</a:t>
            </a:r>
          </a:p>
        </p:txBody>
      </p:sp>
      <p:sp>
        <p:nvSpPr>
          <p:cNvPr id="3" name="Content Placeholder 2"/>
          <p:cNvSpPr>
            <a:spLocks noGrp="1"/>
          </p:cNvSpPr>
          <p:nvPr>
            <p:ph sz="quarter" idx="1"/>
          </p:nvPr>
        </p:nvSpPr>
        <p:spPr>
          <a:xfrm>
            <a:off x="457200" y="2788291"/>
            <a:ext cx="8229600" cy="3337872"/>
          </a:xfrm>
        </p:spPr>
        <p:txBody>
          <a:bodyPr/>
          <a:lstStyle/>
          <a:p>
            <a:pPr>
              <a:spcBef>
                <a:spcPct val="0"/>
              </a:spcBef>
              <a:buFontTx/>
              <a:buChar char="•"/>
            </a:pPr>
            <a:r>
              <a:rPr lang="en-US" dirty="0" smtClean="0">
                <a:ea typeface="ＭＳ Ｐゴシック" charset="-128"/>
                <a:cs typeface="ＭＳ Ｐゴシック" charset="-128"/>
              </a:rPr>
              <a:t>Education Code</a:t>
            </a:r>
          </a:p>
          <a:p>
            <a:pPr>
              <a:spcBef>
                <a:spcPct val="0"/>
              </a:spcBef>
              <a:buFontTx/>
              <a:buChar char="•"/>
            </a:pPr>
            <a:r>
              <a:rPr lang="en-US" dirty="0" smtClean="0">
                <a:ea typeface="ＭＳ Ｐゴシック" charset="-128"/>
                <a:cs typeface="ＭＳ Ｐゴシック" charset="-128"/>
              </a:rPr>
              <a:t>Title 5 Regulations</a:t>
            </a:r>
          </a:p>
          <a:p>
            <a:pPr>
              <a:spcBef>
                <a:spcPct val="0"/>
              </a:spcBef>
              <a:buFontTx/>
              <a:buChar char="•"/>
            </a:pPr>
            <a:r>
              <a:rPr lang="en-US" dirty="0" smtClean="0">
                <a:ea typeface="ＭＳ Ｐゴシック" charset="-128"/>
                <a:cs typeface="ＭＳ Ｐゴシック" charset="-128"/>
              </a:rPr>
              <a:t>Locally developed policy based on Education Code and Title 5</a:t>
            </a:r>
            <a:endParaRPr lang="en-US" dirty="0">
              <a:ea typeface="ＭＳ Ｐゴシック" charset="-128"/>
              <a:cs typeface="ＭＳ Ｐゴシック" charset="-128"/>
            </a:endParaRPr>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300713"/>
          </a:xfrm>
        </p:spPr>
        <p:txBody>
          <a:bodyPr>
            <a:noAutofit/>
          </a:bodyPr>
          <a:lstStyle/>
          <a:p>
            <a:r>
              <a:rPr lang="en-US" sz="3400" dirty="0" smtClean="0"/>
              <a:t>Task Force on Workforce, Job Creation, and a Strong Economy</a:t>
            </a:r>
            <a:endParaRPr lang="en-US" sz="3400" dirty="0"/>
          </a:p>
        </p:txBody>
      </p:sp>
      <p:sp>
        <p:nvSpPr>
          <p:cNvPr id="3" name="Content Placeholder 2"/>
          <p:cNvSpPr>
            <a:spLocks noGrp="1"/>
          </p:cNvSpPr>
          <p:nvPr>
            <p:ph idx="1"/>
          </p:nvPr>
        </p:nvSpPr>
        <p:spPr>
          <a:xfrm>
            <a:off x="457200" y="2165256"/>
            <a:ext cx="8229600" cy="4232831"/>
          </a:xfrm>
        </p:spPr>
        <p:txBody>
          <a:bodyPr>
            <a:normAutofit lnSpcReduction="10000"/>
          </a:bodyPr>
          <a:lstStyle/>
          <a:p>
            <a:r>
              <a:rPr lang="en-US" dirty="0" smtClean="0">
                <a:solidFill>
                  <a:srgbClr val="302C24"/>
                </a:solidFill>
              </a:rPr>
              <a:t>Extension of 2011 Student Success TF</a:t>
            </a:r>
          </a:p>
          <a:p>
            <a:r>
              <a:rPr lang="en-US" dirty="0" smtClean="0">
                <a:solidFill>
                  <a:srgbClr val="302C24"/>
                </a:solidFill>
              </a:rPr>
              <a:t>Focus on topics such as  the following:</a:t>
            </a:r>
          </a:p>
          <a:p>
            <a:pPr lvl="1"/>
            <a:r>
              <a:rPr lang="en-US" dirty="0" smtClean="0">
                <a:solidFill>
                  <a:srgbClr val="302C24"/>
                </a:solidFill>
              </a:rPr>
              <a:t>job creation</a:t>
            </a:r>
          </a:p>
          <a:p>
            <a:pPr lvl="1"/>
            <a:r>
              <a:rPr lang="en-US" dirty="0" smtClean="0">
                <a:solidFill>
                  <a:srgbClr val="302C24"/>
                </a:solidFill>
              </a:rPr>
              <a:t>alignment of K through higher education career pathways</a:t>
            </a:r>
          </a:p>
          <a:p>
            <a:pPr lvl="1"/>
            <a:r>
              <a:rPr lang="en-US" dirty="0" smtClean="0">
                <a:solidFill>
                  <a:srgbClr val="302C24"/>
                </a:solidFill>
              </a:rPr>
              <a:t>responsiveness to industry</a:t>
            </a:r>
          </a:p>
          <a:p>
            <a:pPr lvl="1"/>
            <a:r>
              <a:rPr lang="en-US" dirty="0" smtClean="0">
                <a:solidFill>
                  <a:srgbClr val="302C24"/>
                </a:solidFill>
              </a:rPr>
              <a:t>collaborative use of resources</a:t>
            </a:r>
          </a:p>
          <a:p>
            <a:r>
              <a:rPr lang="en-US" dirty="0" smtClean="0">
                <a:solidFill>
                  <a:srgbClr val="302C24"/>
                </a:solidFill>
              </a:rPr>
              <a:t>Five meetings from January to July</a:t>
            </a:r>
          </a:p>
          <a:p>
            <a:r>
              <a:rPr lang="en-US" dirty="0" smtClean="0">
                <a:solidFill>
                  <a:srgbClr val="302C24"/>
                </a:solidFill>
              </a:rPr>
              <a:t>Town Hall meeting to reveal recommendations on August 27 in Sacramento</a:t>
            </a:r>
          </a:p>
          <a:p>
            <a:r>
              <a:rPr lang="en-US" dirty="0" smtClean="0">
                <a:solidFill>
                  <a:srgbClr val="302C24"/>
                </a:solidFill>
              </a:rPr>
              <a:t>Recommendations will go to </a:t>
            </a:r>
            <a:r>
              <a:rPr lang="en-US" dirty="0" err="1" smtClean="0">
                <a:solidFill>
                  <a:srgbClr val="302C24"/>
                </a:solidFill>
              </a:rPr>
              <a:t>BoG</a:t>
            </a:r>
            <a:r>
              <a:rPr lang="en-US" dirty="0" smtClean="0">
                <a:solidFill>
                  <a:srgbClr val="302C24"/>
                </a:solidFill>
              </a:rPr>
              <a:t> for first reading in September</a:t>
            </a:r>
          </a:p>
          <a:p>
            <a:pPr>
              <a:buNone/>
            </a:pPr>
            <a:endParaRPr lang="en-US" dirty="0" smtClean="0"/>
          </a:p>
          <a:p>
            <a:pPr marL="457200" lvl="1" indent="0">
              <a:buNone/>
            </a:pPr>
            <a:endParaRPr lang="en-US" dirty="0" smtClean="0"/>
          </a:p>
        </p:txBody>
      </p:sp>
      <p:pic>
        <p:nvPicPr>
          <p:cNvPr id="5" name="Picture 4" descr="logo_BOG_200px.jpg"/>
          <p:cNvPicPr>
            <a:picLocks noChangeAspect="1"/>
          </p:cNvPicPr>
          <p:nvPr/>
        </p:nvPicPr>
        <p:blipFill>
          <a:blip r:embed="rId3"/>
          <a:stretch>
            <a:fillRect/>
          </a:stretch>
        </p:blipFill>
        <p:spPr>
          <a:xfrm>
            <a:off x="6125474" y="3933085"/>
            <a:ext cx="2083425" cy="729199"/>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270"/>
            <a:ext cx="7770813" cy="880566"/>
          </a:xfrm>
        </p:spPr>
        <p:txBody>
          <a:bodyPr/>
          <a:lstStyle/>
          <a:p>
            <a:r>
              <a:rPr lang="en-US" dirty="0" smtClean="0"/>
              <a:t>Statewide Initiatives</a:t>
            </a:r>
            <a:endParaRPr lang="en-US" dirty="0"/>
          </a:p>
        </p:txBody>
      </p:sp>
      <p:sp>
        <p:nvSpPr>
          <p:cNvPr id="3" name="Content Placeholder 2"/>
          <p:cNvSpPr>
            <a:spLocks noGrp="1"/>
          </p:cNvSpPr>
          <p:nvPr>
            <p:ph idx="1"/>
          </p:nvPr>
        </p:nvSpPr>
        <p:spPr>
          <a:xfrm>
            <a:off x="685800" y="2209800"/>
            <a:ext cx="7770813" cy="4084696"/>
          </a:xfrm>
        </p:spPr>
        <p:txBody>
          <a:bodyPr/>
          <a:lstStyle/>
          <a:p>
            <a:r>
              <a:rPr lang="en-US" dirty="0" smtClean="0">
                <a:solidFill>
                  <a:srgbClr val="302C24"/>
                </a:solidFill>
              </a:rPr>
              <a:t>Often being referred to as “technology initiatives,” though they are about more than technology</a:t>
            </a:r>
          </a:p>
          <a:p>
            <a:r>
              <a:rPr lang="en-US" dirty="0" smtClean="0">
                <a:solidFill>
                  <a:srgbClr val="302C24"/>
                </a:solidFill>
              </a:rPr>
              <a:t>Online Education</a:t>
            </a:r>
          </a:p>
          <a:p>
            <a:pPr lvl="1"/>
            <a:r>
              <a:rPr lang="en-US" dirty="0" smtClean="0">
                <a:solidFill>
                  <a:srgbClr val="302C24"/>
                </a:solidFill>
              </a:rPr>
              <a:t>New CMS available for free to colleges for four years</a:t>
            </a:r>
          </a:p>
          <a:p>
            <a:r>
              <a:rPr lang="en-US" dirty="0" smtClean="0">
                <a:solidFill>
                  <a:srgbClr val="302C24"/>
                </a:solidFill>
              </a:rPr>
              <a:t>Common Assessment</a:t>
            </a:r>
          </a:p>
          <a:p>
            <a:r>
              <a:rPr lang="en-US" dirty="0" smtClean="0">
                <a:solidFill>
                  <a:srgbClr val="302C24"/>
                </a:solidFill>
              </a:rPr>
              <a:t>Educational Planning</a:t>
            </a:r>
          </a:p>
        </p:txBody>
      </p:sp>
      <p:pic>
        <p:nvPicPr>
          <p:cNvPr id="4" name="Picture 3" descr="images.jpeg"/>
          <p:cNvPicPr>
            <a:picLocks noChangeAspect="1"/>
          </p:cNvPicPr>
          <p:nvPr/>
        </p:nvPicPr>
        <p:blipFill>
          <a:blip r:embed="rId3"/>
          <a:stretch>
            <a:fillRect/>
          </a:stretch>
        </p:blipFill>
        <p:spPr>
          <a:xfrm>
            <a:off x="5745838" y="4406635"/>
            <a:ext cx="1625600" cy="16256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270"/>
            <a:ext cx="7770813" cy="880566"/>
          </a:xfrm>
        </p:spPr>
        <p:txBody>
          <a:bodyPr/>
          <a:lstStyle/>
          <a:p>
            <a:r>
              <a:rPr lang="en-US" dirty="0" smtClean="0"/>
              <a:t>Noncredit/Adult Ed</a:t>
            </a:r>
            <a:endParaRPr lang="en-US" sz="1800" dirty="0"/>
          </a:p>
        </p:txBody>
      </p:sp>
      <p:sp>
        <p:nvSpPr>
          <p:cNvPr id="3" name="Content Placeholder 2"/>
          <p:cNvSpPr>
            <a:spLocks noGrp="1"/>
          </p:cNvSpPr>
          <p:nvPr>
            <p:ph idx="1"/>
          </p:nvPr>
        </p:nvSpPr>
        <p:spPr>
          <a:xfrm>
            <a:off x="685800" y="1856248"/>
            <a:ext cx="7770813" cy="4145156"/>
          </a:xfrm>
        </p:spPr>
        <p:txBody>
          <a:bodyPr>
            <a:normAutofit fontScale="92500" lnSpcReduction="10000"/>
          </a:bodyPr>
          <a:lstStyle/>
          <a:p>
            <a:pPr>
              <a:buFont typeface="Wingdings" pitchFamily="2" charset="2"/>
              <a:buChar char="Ø"/>
            </a:pPr>
            <a:r>
              <a:rPr lang="en-US" dirty="0" smtClean="0">
                <a:solidFill>
                  <a:srgbClr val="000000"/>
                </a:solidFill>
              </a:rPr>
              <a:t>AB 86—regional consortia working around the state in 72 regions corresponding to CCC districts</a:t>
            </a:r>
          </a:p>
          <a:p>
            <a:pPr>
              <a:buFont typeface="Wingdings" pitchFamily="2" charset="2"/>
              <a:buChar char="Ø"/>
            </a:pPr>
            <a:r>
              <a:rPr lang="en-US" dirty="0" smtClean="0">
                <a:solidFill>
                  <a:srgbClr val="000000"/>
                </a:solidFill>
              </a:rPr>
              <a:t>Purpose is to provide all adults with access to “elementary and secondary basic skills, including classes required for a high school diploma or high school equivalency certificate,” along with short term CTE training, apprenticeship training, classes and courses in citizenship and ESL for immigrants, and instruction for adults with disabilities</a:t>
            </a:r>
          </a:p>
          <a:p>
            <a:pPr>
              <a:buFont typeface="Wingdings" pitchFamily="2" charset="2"/>
              <a:buChar char="Ø"/>
            </a:pPr>
            <a:r>
              <a:rPr lang="en-US" dirty="0" smtClean="0">
                <a:solidFill>
                  <a:srgbClr val="000000"/>
                </a:solidFill>
              </a:rPr>
              <a:t>Legislature unhappy with progress</a:t>
            </a:r>
          </a:p>
          <a:p>
            <a:pPr>
              <a:buFont typeface="Wingdings" pitchFamily="2" charset="2"/>
              <a:buChar char="Ø"/>
            </a:pPr>
            <a:r>
              <a:rPr lang="en-US" dirty="0" smtClean="0">
                <a:solidFill>
                  <a:srgbClr val="000000"/>
                </a:solidFill>
              </a:rPr>
              <a:t>Recent reports may give the majority of funding to K-12, but actual result still unclear</a:t>
            </a:r>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endParaRPr lang="en-US" dirty="0" smtClean="0">
              <a:solidFill>
                <a:srgbClr val="25406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1124348"/>
          </a:xfrm>
        </p:spPr>
        <p:txBody>
          <a:bodyPr>
            <a:normAutofit/>
          </a:bodyPr>
          <a:lstStyle/>
          <a:p>
            <a:r>
              <a:rPr lang="en-US" dirty="0" smtClean="0">
                <a:ea typeface="ＭＳ Ｐゴシック" charset="-128"/>
                <a:cs typeface="ＭＳ Ｐゴシック" charset="-128"/>
              </a:rPr>
              <a:t>Thank you</a:t>
            </a:r>
            <a:endParaRPr lang="en-US" sz="2000" dirty="0"/>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
        <p:nvSpPr>
          <p:cNvPr id="9" name="Content Placeholder 2"/>
          <p:cNvSpPr txBox="1">
            <a:spLocks/>
          </p:cNvSpPr>
          <p:nvPr/>
        </p:nvSpPr>
        <p:spPr>
          <a:xfrm>
            <a:off x="457200" y="2209010"/>
            <a:ext cx="8229600" cy="3972365"/>
          </a:xfrm>
          <a:prstGeom prst="rect">
            <a:avLst/>
          </a:prstGeom>
        </p:spPr>
        <p:txBody>
          <a:bodyPr vert="horz" lIns="91440" tIns="45720" rIns="91440" bIns="45720" rtlCol="0">
            <a:normAutofit/>
          </a:bodyPr>
          <a:lstStyle/>
          <a:p>
            <a:pPr marL="342900" indent="-342900">
              <a:spcBef>
                <a:spcPct val="0"/>
              </a:spcBef>
              <a:buFont typeface="Arial"/>
              <a:buChar char="•"/>
            </a:pPr>
            <a:r>
              <a:rPr lang="en-US" sz="3200" dirty="0" smtClean="0"/>
              <a:t>Questions or comments?</a:t>
            </a:r>
            <a:endParaRPr lang="en-US" sz="3200" dirty="0" smtClean="0">
              <a:ea typeface="ＭＳ Ｐゴシック" pitchFamily="1" charset="-128"/>
              <a:cs typeface="ＭＳ Ｐゴシック" pitchFamily="1" charset="-128"/>
            </a:endParaRPr>
          </a:p>
          <a:p>
            <a:pPr marL="342900" indent="-342900">
              <a:spcBef>
                <a:spcPct val="0"/>
              </a:spcBef>
            </a:pPr>
            <a:endParaRPr lang="en-US" sz="32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0798"/>
            <a:ext cx="8229600" cy="1143000"/>
          </a:xfrm>
        </p:spPr>
        <p:txBody>
          <a:bodyPr/>
          <a:lstStyle/>
          <a:p>
            <a:r>
              <a:rPr lang="en-US" dirty="0" smtClean="0">
                <a:ea typeface="ＭＳ Ｐゴシック" charset="-128"/>
                <a:cs typeface="ＭＳ Ｐゴシック" charset="-128"/>
              </a:rPr>
              <a:t>California Education Code</a:t>
            </a:r>
            <a:endParaRPr lang="en-US" dirty="0"/>
          </a:p>
        </p:txBody>
      </p:sp>
      <p:sp>
        <p:nvSpPr>
          <p:cNvPr id="3" name="Content Placeholder 2"/>
          <p:cNvSpPr>
            <a:spLocks noGrp="1"/>
          </p:cNvSpPr>
          <p:nvPr>
            <p:ph sz="quarter" idx="1"/>
          </p:nvPr>
        </p:nvSpPr>
        <p:spPr>
          <a:xfrm>
            <a:off x="457200" y="2153798"/>
            <a:ext cx="8229600" cy="3972365"/>
          </a:xfrm>
        </p:spPr>
        <p:txBody>
          <a:bodyPr/>
          <a:lstStyle/>
          <a:p>
            <a:pPr>
              <a:spcBef>
                <a:spcPct val="0"/>
              </a:spcBef>
            </a:pPr>
            <a:r>
              <a:rPr lang="en-US" dirty="0" smtClean="0">
                <a:ea typeface="ＭＳ Ｐゴシック" charset="-128"/>
                <a:cs typeface="ＭＳ Ｐゴシック" charset="-128"/>
              </a:rPr>
              <a:t>Laws resulting from legislation</a:t>
            </a:r>
          </a:p>
          <a:p>
            <a:pPr>
              <a:spcBef>
                <a:spcPct val="0"/>
              </a:spcBef>
            </a:pPr>
            <a:r>
              <a:rPr lang="en-US" dirty="0" smtClean="0">
                <a:ea typeface="ＭＳ Ｐゴシック" charset="-128"/>
                <a:cs typeface="ＭＳ Ｐゴシック" charset="-128"/>
              </a:rPr>
              <a:t>Requires legislation to be changed</a:t>
            </a:r>
          </a:p>
          <a:p>
            <a:pPr>
              <a:spcBef>
                <a:spcPct val="0"/>
              </a:spcBef>
            </a:pPr>
            <a:r>
              <a:rPr lang="en-US" dirty="0" smtClean="0">
                <a:ea typeface="ＭＳ Ｐゴシック" charset="-128"/>
                <a:cs typeface="ＭＳ Ｐゴシック" charset="-128"/>
              </a:rPr>
              <a:t>Always </a:t>
            </a:r>
            <a:r>
              <a:rPr lang="en-US" dirty="0" err="1" smtClean="0">
                <a:ea typeface="ＭＳ Ｐゴシック" charset="-128"/>
                <a:cs typeface="ＭＳ Ｐゴシック" charset="-128"/>
              </a:rPr>
              <a:t>supercedes</a:t>
            </a:r>
            <a:r>
              <a:rPr lang="en-US" dirty="0" smtClean="0">
                <a:ea typeface="ＭＳ Ｐゴシック" charset="-128"/>
                <a:cs typeface="ＭＳ Ｐゴシック" charset="-128"/>
              </a:rPr>
              <a:t> Title 5 regulation</a:t>
            </a:r>
          </a:p>
          <a:p>
            <a:pPr>
              <a:spcBef>
                <a:spcPct val="0"/>
              </a:spcBef>
            </a:pPr>
            <a:r>
              <a:rPr lang="en-US" dirty="0" smtClean="0">
                <a:ea typeface="ＭＳ Ｐゴシック" charset="-128"/>
                <a:cs typeface="ＭＳ Ｐゴシック" charset="-128"/>
              </a:rPr>
              <a:t>Governance was amended by AB 1725 in 1988</a:t>
            </a:r>
            <a:endParaRPr lang="en-US" dirty="0">
              <a:ea typeface="ＭＳ Ｐゴシック" charset="-128"/>
              <a:cs typeface="ＭＳ Ｐゴシック" charset="-128"/>
            </a:endParaRPr>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0798"/>
            <a:ext cx="8229600" cy="1143000"/>
          </a:xfrm>
        </p:spPr>
        <p:txBody>
          <a:bodyPr/>
          <a:lstStyle/>
          <a:p>
            <a:r>
              <a:rPr lang="en-US" dirty="0" smtClean="0">
                <a:ea typeface="ＭＳ Ｐゴシック" charset="-128"/>
                <a:cs typeface="ＭＳ Ｐゴシック" charset="-128"/>
              </a:rPr>
              <a:t>Title 5</a:t>
            </a:r>
            <a:endParaRPr lang="en-US" dirty="0"/>
          </a:p>
        </p:txBody>
      </p:sp>
      <p:sp>
        <p:nvSpPr>
          <p:cNvPr id="3" name="Content Placeholder 2"/>
          <p:cNvSpPr>
            <a:spLocks noGrp="1"/>
          </p:cNvSpPr>
          <p:nvPr>
            <p:ph sz="quarter" idx="1"/>
          </p:nvPr>
        </p:nvSpPr>
        <p:spPr>
          <a:xfrm>
            <a:off x="457200" y="2153798"/>
            <a:ext cx="8229600" cy="3972365"/>
          </a:xfrm>
        </p:spPr>
        <p:txBody>
          <a:bodyPr/>
          <a:lstStyle/>
          <a:p>
            <a:pPr>
              <a:spcBef>
                <a:spcPct val="0"/>
              </a:spcBef>
            </a:pPr>
            <a:r>
              <a:rPr lang="en-US" dirty="0" smtClean="0">
                <a:ea typeface="ＭＳ Ｐゴシック" charset="-128"/>
                <a:cs typeface="ＭＳ Ｐゴシック" charset="-128"/>
              </a:rPr>
              <a:t>California Code of Regulations</a:t>
            </a:r>
          </a:p>
          <a:p>
            <a:pPr>
              <a:spcBef>
                <a:spcPct val="0"/>
              </a:spcBef>
            </a:pPr>
            <a:r>
              <a:rPr lang="en-US" dirty="0" smtClean="0">
                <a:ea typeface="ＭＳ Ｐゴシック" charset="-128"/>
                <a:cs typeface="ＭＳ Ｐゴシック" charset="-128"/>
              </a:rPr>
              <a:t>Derived and approved by the Board of Governors from the California Education Code</a:t>
            </a:r>
          </a:p>
          <a:p>
            <a:pPr>
              <a:spcBef>
                <a:spcPct val="0"/>
              </a:spcBef>
            </a:pPr>
            <a:r>
              <a:rPr lang="en-US" dirty="0" smtClean="0">
                <a:ea typeface="ＭＳ Ｐゴシック" charset="-128"/>
                <a:cs typeface="ＭＳ Ｐゴシック" charset="-128"/>
              </a:rPr>
              <a:t>Division 6 - applies to California Community Colleges</a:t>
            </a:r>
          </a:p>
          <a:p>
            <a:pPr>
              <a:spcBef>
                <a:spcPct val="0"/>
              </a:spcBef>
            </a:pPr>
            <a:r>
              <a:rPr lang="en-US" dirty="0" smtClean="0">
                <a:ea typeface="ＭＳ Ｐゴシック" charset="-128"/>
                <a:cs typeface="ＭＳ Ｐゴシック" charset="-128"/>
              </a:rPr>
              <a:t>Regulation with the force of law</a:t>
            </a:r>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Senate Creation And Structure</a:t>
            </a:r>
            <a:endParaRPr lang="en-US" dirty="0"/>
          </a:p>
        </p:txBody>
      </p:sp>
      <p:sp>
        <p:nvSpPr>
          <p:cNvPr id="3" name="Content Placeholder 2"/>
          <p:cNvSpPr>
            <a:spLocks noGrp="1"/>
          </p:cNvSpPr>
          <p:nvPr>
            <p:ph sz="quarter" idx="1"/>
          </p:nvPr>
        </p:nvSpPr>
        <p:spPr/>
        <p:txBody>
          <a:bodyPr/>
          <a:lstStyle/>
          <a:p>
            <a:r>
              <a:rPr lang="en-US" dirty="0" smtClean="0"/>
              <a:t>“In order that the faculty may have a formal and effective procedure for participating in the formation and implementation of district policies on academic and professional matters, an academic senate may be established at the college and/or district level.”  -- Title 5 53201</a:t>
            </a:r>
          </a:p>
          <a:p>
            <a:r>
              <a:rPr lang="en-US" dirty="0" smtClean="0"/>
              <a:t>No specific structure mandated</a:t>
            </a:r>
          </a:p>
          <a:p>
            <a:pPr lvl="1"/>
            <a:r>
              <a:rPr lang="en-US" dirty="0" smtClean="0"/>
              <a:t>Senate of the whole</a:t>
            </a:r>
          </a:p>
          <a:p>
            <a:pPr lvl="1"/>
            <a:r>
              <a:rPr lang="en-US" dirty="0" smtClean="0"/>
              <a:t>At large representation</a:t>
            </a:r>
          </a:p>
          <a:p>
            <a:pPr lvl="1"/>
            <a:r>
              <a:rPr lang="en-US" dirty="0" smtClean="0"/>
              <a:t>Constituent representation</a:t>
            </a:r>
          </a:p>
          <a:p>
            <a:pPr lvl="1"/>
            <a:r>
              <a:rPr lang="en-US" dirty="0" smtClean="0"/>
              <a:t>Part-time faculty inclusion </a:t>
            </a:r>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60" y="582996"/>
            <a:ext cx="9080440" cy="999420"/>
          </a:xfrm>
        </p:spPr>
        <p:txBody>
          <a:bodyPr>
            <a:normAutofit/>
          </a:bodyPr>
          <a:lstStyle/>
          <a:p>
            <a:r>
              <a:rPr lang="en-US" dirty="0" smtClean="0"/>
              <a:t>What is the role of the Academic Senate?</a:t>
            </a:r>
            <a:endParaRPr lang="en-US" dirty="0"/>
          </a:p>
        </p:txBody>
      </p:sp>
      <p:sp>
        <p:nvSpPr>
          <p:cNvPr id="3" name="Content Placeholder 2"/>
          <p:cNvSpPr>
            <a:spLocks noGrp="1"/>
          </p:cNvSpPr>
          <p:nvPr>
            <p:ph sz="quarter" idx="1"/>
          </p:nvPr>
        </p:nvSpPr>
        <p:spPr>
          <a:xfrm>
            <a:off x="457200" y="2116990"/>
            <a:ext cx="8229600" cy="3972365"/>
          </a:xfrm>
        </p:spPr>
        <p:txBody>
          <a:bodyPr>
            <a:normAutofit/>
          </a:bodyPr>
          <a:lstStyle/>
          <a:p>
            <a:pPr>
              <a:spcBef>
                <a:spcPct val="0"/>
              </a:spcBef>
              <a:buFontTx/>
              <a:buChar char="•"/>
            </a:pPr>
            <a:r>
              <a:rPr lang="en-US" altLang="ja-JP" dirty="0" smtClean="0">
                <a:ea typeface="ＭＳ Ｐゴシック" charset="-128"/>
                <a:cs typeface="ＭＳ Ｐゴシック" charset="-128"/>
              </a:rPr>
              <a:t>The Governing Board shall … ensure … the right of academic senates to assume primary responsibility for making recommendation in the areas of </a:t>
            </a:r>
            <a:r>
              <a:rPr lang="en-US" altLang="ja-JP" b="1" dirty="0" smtClean="0">
                <a:ea typeface="ＭＳ Ｐゴシック" charset="-128"/>
                <a:cs typeface="ＭＳ Ｐゴシック" charset="-128"/>
              </a:rPr>
              <a:t>curriculum and academic standards</a:t>
            </a:r>
            <a:r>
              <a:rPr lang="en-US" altLang="ja-JP" dirty="0" smtClean="0">
                <a:ea typeface="ＭＳ Ｐゴシック" charset="-128"/>
                <a:cs typeface="ＭＳ Ｐゴシック" charset="-128"/>
              </a:rPr>
              <a:t>.</a:t>
            </a:r>
            <a:endParaRPr lang="en-US" altLang="ja-JP" sz="2800" dirty="0" smtClean="0">
              <a:ea typeface="ＭＳ Ｐゴシック" charset="-128"/>
              <a:cs typeface="ＭＳ Ｐゴシック" charset="-128"/>
            </a:endParaRPr>
          </a:p>
          <a:p>
            <a:pPr lvl="1">
              <a:spcBef>
                <a:spcPct val="0"/>
              </a:spcBef>
              <a:buFontTx/>
              <a:buChar char="•"/>
            </a:pPr>
            <a:r>
              <a:rPr lang="en-US" altLang="ja-JP" sz="2595" i="1" dirty="0" smtClean="0">
                <a:solidFill>
                  <a:srgbClr val="FF0000"/>
                </a:solidFill>
                <a:ea typeface="ＭＳ Ｐゴシック" charset="-128"/>
                <a:cs typeface="ＭＳ Ｐゴシック" charset="-128"/>
              </a:rPr>
              <a:t>Education Code </a:t>
            </a:r>
            <a:r>
              <a:rPr lang="en-US" sz="2595" i="1" dirty="0" smtClean="0">
                <a:solidFill>
                  <a:srgbClr val="FF0000"/>
                </a:solidFill>
                <a:ea typeface="ＭＳ Ｐゴシック" charset="-128"/>
                <a:cs typeface="ＭＳ Ｐゴシック" charset="-128"/>
              </a:rPr>
              <a:t>§70902 (B)(7)</a:t>
            </a:r>
          </a:p>
          <a:p>
            <a:pPr lvl="1">
              <a:spcBef>
                <a:spcPct val="0"/>
              </a:spcBef>
              <a:buFontTx/>
              <a:buChar char="•"/>
            </a:pPr>
            <a:endParaRPr lang="en-US" altLang="ja-JP" sz="2400" dirty="0" smtClean="0">
              <a:ea typeface="ＭＳ Ｐゴシック" charset="-128"/>
              <a:cs typeface="ＭＳ Ｐゴシック" charset="-128"/>
            </a:endParaRPr>
          </a:p>
          <a:p>
            <a:pPr>
              <a:spcBef>
                <a:spcPct val="0"/>
              </a:spcBef>
              <a:buFontTx/>
              <a:buChar char="•"/>
            </a:pPr>
            <a:r>
              <a:rPr lang="en-US" dirty="0" smtClean="0">
                <a:ea typeface="ＭＳ Ｐゴシック" charset="-128"/>
                <a:cs typeface="ＭＳ Ｐゴシック" charset="-128"/>
              </a:rPr>
              <a:t>(B) Academic Senate means an organization whose primary function is to make recommendations with respect to academic and professional matters.</a:t>
            </a:r>
          </a:p>
          <a:p>
            <a:pPr lvl="1">
              <a:spcBef>
                <a:spcPct val="0"/>
              </a:spcBef>
              <a:buFontTx/>
              <a:buChar char="•"/>
            </a:pPr>
            <a:r>
              <a:rPr lang="en-US" sz="2595" i="1" dirty="0" smtClean="0">
                <a:solidFill>
                  <a:srgbClr val="FF0000"/>
                </a:solidFill>
                <a:ea typeface="ＭＳ Ｐゴシック" charset="-128"/>
                <a:cs typeface="ＭＳ Ｐゴシック" charset="-128"/>
              </a:rPr>
              <a:t>Title 5 </a:t>
            </a:r>
            <a:r>
              <a:rPr lang="en-US" sz="2400" i="1" dirty="0" smtClean="0">
                <a:solidFill>
                  <a:srgbClr val="FF0000"/>
                </a:solidFill>
                <a:ea typeface="ＭＳ Ｐゴシック" charset="-128"/>
                <a:cs typeface="ＭＳ Ｐゴシック" charset="-128"/>
              </a:rPr>
              <a:t>§53200 (B)</a:t>
            </a:r>
            <a:endParaRPr lang="en-US" sz="2595" i="1" dirty="0" smtClean="0">
              <a:solidFill>
                <a:srgbClr val="FF0000"/>
              </a:solidFill>
              <a:ea typeface="ＭＳ Ｐゴシック" charset="-128"/>
              <a:cs typeface="ＭＳ Ｐゴシック" charset="-128"/>
            </a:endParaRPr>
          </a:p>
          <a:p>
            <a:pPr>
              <a:spcBef>
                <a:spcPct val="0"/>
              </a:spcBef>
              <a:buFontTx/>
              <a:buChar char="•"/>
            </a:pPr>
            <a:endParaRPr lang="en-US" dirty="0">
              <a:ea typeface="ＭＳ Ｐゴシック" charset="-128"/>
              <a:cs typeface="ＭＳ Ｐゴシック" charset="-128"/>
            </a:endParaRPr>
          </a:p>
        </p:txBody>
      </p:sp>
      <p:pic>
        <p:nvPicPr>
          <p:cNvPr id="7" name="Picture 6" descr="ASCCC_logo.psd"/>
          <p:cNvPicPr>
            <a:picLocks noChangeAspect="1"/>
          </p:cNvPicPr>
          <p:nvPr/>
        </p:nvPicPr>
        <p:blipFill>
          <a:blip r:embed="rId3"/>
          <a:stretch>
            <a:fillRect/>
          </a:stretch>
        </p:blipFill>
        <p:spPr>
          <a:xfrm>
            <a:off x="63560" y="6095166"/>
            <a:ext cx="2222440" cy="617764"/>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816"/>
            <a:ext cx="8229600" cy="728744"/>
          </a:xfrm>
        </p:spPr>
        <p:txBody>
          <a:bodyPr>
            <a:normAutofit/>
          </a:bodyPr>
          <a:lstStyle/>
          <a:p>
            <a:r>
              <a:rPr lang="en-US" dirty="0" smtClean="0">
                <a:ea typeface="ＭＳ Ｐゴシック" charset="-128"/>
                <a:cs typeface="ＭＳ Ｐゴシック" charset="-128"/>
              </a:rPr>
              <a:t>Title 5 §53203 - Authority</a:t>
            </a:r>
            <a:endParaRPr lang="en-US" dirty="0"/>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1748986"/>
            <a:ext cx="8229600" cy="4377178"/>
          </a:xfrm>
          <a:prstGeom prst="rect">
            <a:avLst/>
          </a:prstGeom>
        </p:spPr>
        <p:txBody>
          <a:bodyPr vert="horz" lIns="91440" tIns="45720" rIns="91440" bIns="45720" rtlCol="0">
            <a:normAutofit lnSpcReduction="10000"/>
          </a:bodyPr>
          <a:lstStyle/>
          <a:p>
            <a:pPr marL="342900" indent="-342900">
              <a:spcBef>
                <a:spcPct val="0"/>
              </a:spcBef>
              <a:buFont typeface="Arial"/>
              <a:buChar char="•"/>
            </a:pPr>
            <a:r>
              <a:rPr lang="en-US" sz="3200" dirty="0" smtClean="0">
                <a:ea typeface="ＭＳ Ｐゴシック" charset="-128"/>
                <a:cs typeface="ＭＳ Ｐゴシック" charset="-128"/>
              </a:rPr>
              <a:t>(A) Governing Board shall adopt policies delegating authority and responsibility to its Academic Senate.</a:t>
            </a:r>
          </a:p>
          <a:p>
            <a:pPr marL="342900" indent="-342900">
              <a:spcBef>
                <a:spcPct val="0"/>
              </a:spcBef>
              <a:buFont typeface="Arial"/>
              <a:buChar char="•"/>
            </a:pPr>
            <a:r>
              <a:rPr lang="en-US" sz="3200" dirty="0" smtClean="0">
                <a:ea typeface="ＭＳ Ｐゴシック" charset="-128"/>
                <a:cs typeface="ＭＳ Ｐゴシック" charset="-128"/>
              </a:rPr>
              <a:t>(B) Policies in (A) shall be adopted through </a:t>
            </a:r>
            <a:r>
              <a:rPr lang="en-US" sz="3200" i="1" dirty="0" smtClean="0">
                <a:ea typeface="ＭＳ Ｐゴシック" charset="-128"/>
                <a:cs typeface="ＭＳ Ｐゴシック" charset="-128"/>
              </a:rPr>
              <a:t>collegial consultation </a:t>
            </a:r>
            <a:r>
              <a:rPr lang="en-US" sz="3200" dirty="0" smtClean="0">
                <a:ea typeface="ＭＳ Ｐゴシック" charset="-128"/>
                <a:cs typeface="ＭＳ Ｐゴシック" charset="-128"/>
              </a:rPr>
              <a:t>with the Academic Senate.</a:t>
            </a:r>
          </a:p>
          <a:p>
            <a:pPr marL="342900" lvl="0" indent="-342900">
              <a:spcBef>
                <a:spcPct val="0"/>
              </a:spcBef>
              <a:buFont typeface="Arial"/>
              <a:buChar char="•"/>
            </a:pPr>
            <a:r>
              <a:rPr lang="en-US" sz="3200" dirty="0" smtClean="0">
                <a:ea typeface="ＭＳ Ｐゴシック" charset="-128"/>
                <a:cs typeface="ＭＳ Ｐゴシック" charset="-128"/>
              </a:rPr>
              <a:t>(C) Guarantees the Academic Senate the right to meet with or appear before the board.</a:t>
            </a:r>
            <a:endParaRPr kumimoji="0" lang="en-US" sz="32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8890"/>
            <a:ext cx="8229600" cy="1061884"/>
          </a:xfrm>
        </p:spPr>
        <p:txBody>
          <a:bodyPr>
            <a:normAutofit fontScale="90000"/>
          </a:bodyPr>
          <a:lstStyle/>
          <a:p>
            <a:pPr lvl="0"/>
            <a:r>
              <a:rPr lang="en-US" dirty="0" smtClean="0">
                <a:ea typeface="ＭＳ Ｐゴシック" pitchFamily="1" charset="-128"/>
                <a:cs typeface="ＭＳ Ｐゴシック" pitchFamily="1" charset="-128"/>
              </a:rPr>
              <a:t>Collegial </a:t>
            </a:r>
            <a:r>
              <a:rPr lang="en-US" dirty="0">
                <a:ea typeface="ＭＳ Ｐゴシック" pitchFamily="1" charset="-128"/>
                <a:cs typeface="ＭＳ Ｐゴシック" pitchFamily="1" charset="-128"/>
              </a:rPr>
              <a:t>Consultation – Defined</a:t>
            </a:r>
            <a:r>
              <a:rPr lang="en-US" sz="5400" dirty="0" smtClean="0">
                <a:ea typeface="ＭＳ Ｐゴシック" pitchFamily="1" charset="-128"/>
                <a:cs typeface="ＭＳ Ｐゴシック" pitchFamily="1" charset="-128"/>
              </a:rPr>
              <a:t> </a:t>
            </a:r>
            <a:r>
              <a:rPr lang="en-US" sz="6600" b="1" dirty="0" smtClean="0"/>
              <a:t/>
            </a:r>
            <a:br>
              <a:rPr lang="en-US" sz="6600" b="1" dirty="0" smtClean="0"/>
            </a:br>
            <a:endParaRPr lang="en-US" sz="2000" dirty="0"/>
          </a:p>
        </p:txBody>
      </p:sp>
      <p:pic>
        <p:nvPicPr>
          <p:cNvPr id="7" name="Picture 6" descr="ASCCC_logo.psd"/>
          <p:cNvPicPr>
            <a:picLocks noChangeAspect="1"/>
          </p:cNvPicPr>
          <p:nvPr/>
        </p:nvPicPr>
        <p:blipFill>
          <a:blip r:embed="rId2"/>
          <a:stretch>
            <a:fillRect/>
          </a:stretch>
        </p:blipFill>
        <p:spPr>
          <a:xfrm>
            <a:off x="63560" y="6095166"/>
            <a:ext cx="2222440" cy="617764"/>
          </a:xfrm>
          <a:prstGeom prst="rect">
            <a:avLst/>
          </a:prstGeom>
        </p:spPr>
      </p:pic>
      <p:sp>
        <p:nvSpPr>
          <p:cNvPr id="9" name="Content Placeholder 2"/>
          <p:cNvSpPr txBox="1">
            <a:spLocks/>
          </p:cNvSpPr>
          <p:nvPr/>
        </p:nvSpPr>
        <p:spPr>
          <a:xfrm>
            <a:off x="457200" y="1540774"/>
            <a:ext cx="8229600" cy="4554003"/>
          </a:xfrm>
          <a:prstGeom prst="rect">
            <a:avLst/>
          </a:prstGeom>
        </p:spPr>
        <p:txBody>
          <a:bodyPr vert="horz" lIns="91440" tIns="45720" rIns="91440" bIns="45720" rtlCol="0">
            <a:normAutofit fontScale="92500"/>
          </a:bodyPr>
          <a:lstStyle/>
          <a:p>
            <a:pPr marL="342900" lvl="0" indent="-342900">
              <a:spcBef>
                <a:spcPct val="0"/>
              </a:spcBef>
            </a:pPr>
            <a:r>
              <a:rPr lang="en-US" sz="3200" dirty="0"/>
              <a:t>Section </a:t>
            </a:r>
            <a:r>
              <a:rPr lang="en-US" sz="3200" dirty="0" smtClean="0">
                <a:ea typeface="ＭＳ Ｐゴシック" pitchFamily="1" charset="-128"/>
                <a:cs typeface="ＭＳ Ｐゴシック" pitchFamily="1" charset="-128"/>
              </a:rPr>
              <a:t>§53200 (</a:t>
            </a:r>
            <a:r>
              <a:rPr lang="en-US" sz="3200" dirty="0" err="1" smtClean="0">
                <a:ea typeface="ＭＳ Ｐゴシック" pitchFamily="1" charset="-128"/>
                <a:cs typeface="ＭＳ Ｐゴシック" pitchFamily="1" charset="-128"/>
              </a:rPr>
              <a:t>d</a:t>
            </a:r>
            <a:r>
              <a:rPr lang="en-US" sz="3200" dirty="0" smtClean="0">
                <a:ea typeface="ＭＳ Ｐゴシック" pitchFamily="1" charset="-128"/>
                <a:cs typeface="ＭＳ Ｐゴシック" pitchFamily="1" charset="-128"/>
              </a:rPr>
              <a:t>)</a:t>
            </a:r>
            <a:r>
              <a:rPr lang="en-US" sz="3200" dirty="0" smtClean="0"/>
              <a:t>:</a:t>
            </a:r>
          </a:p>
          <a:p>
            <a:pPr marL="342900" indent="-342900">
              <a:spcBef>
                <a:spcPct val="0"/>
              </a:spcBef>
              <a:buFont typeface="Arial"/>
              <a:buChar char="•"/>
            </a:pPr>
            <a:r>
              <a:rPr lang="en-US" sz="3200" dirty="0" smtClean="0">
                <a:ea typeface="ＭＳ Ｐゴシック" pitchFamily="1" charset="-128"/>
                <a:cs typeface="ＭＳ Ｐゴシック" pitchFamily="1" charset="-128"/>
              </a:rPr>
              <a:t>...the district governing board shall develop policies on academic and professional matters through either or both of</a:t>
            </a:r>
            <a:endParaRPr lang="en-US" sz="3200" dirty="0" smtClean="0"/>
          </a:p>
          <a:p>
            <a:pPr lvl="1">
              <a:spcBef>
                <a:spcPct val="0"/>
              </a:spcBef>
            </a:pPr>
            <a:r>
              <a:rPr lang="en-US" sz="3200" dirty="0" smtClean="0">
                <a:ea typeface="ＭＳ Ｐゴシック" pitchFamily="1" charset="-128"/>
                <a:cs typeface="ＭＳ Ｐゴシック" pitchFamily="1" charset="-128"/>
              </a:rPr>
              <a:t>1. </a:t>
            </a:r>
            <a:r>
              <a:rPr lang="en-US" sz="3200" b="1" i="1" dirty="0" smtClean="0">
                <a:ea typeface="ＭＳ Ｐゴシック" pitchFamily="1" charset="-128"/>
                <a:cs typeface="ＭＳ Ｐゴシック" pitchFamily="1" charset="-128"/>
              </a:rPr>
              <a:t>Rely primarily</a:t>
            </a:r>
            <a:r>
              <a:rPr lang="en-US" sz="3200" dirty="0" smtClean="0">
                <a:ea typeface="ＭＳ Ｐゴシック" pitchFamily="1" charset="-128"/>
                <a:cs typeface="ＭＳ Ｐゴシック" pitchFamily="1" charset="-128"/>
              </a:rPr>
              <a:t> upon the advice &amp; </a:t>
            </a:r>
            <a:br>
              <a:rPr lang="en-US" sz="3200" dirty="0" smtClean="0">
                <a:ea typeface="ＭＳ Ｐゴシック" pitchFamily="1" charset="-128"/>
                <a:cs typeface="ＭＳ Ｐゴシック" pitchFamily="1" charset="-128"/>
              </a:rPr>
            </a:br>
            <a:r>
              <a:rPr lang="en-US" sz="3200" dirty="0" smtClean="0">
                <a:ea typeface="ＭＳ Ｐゴシック" pitchFamily="1" charset="-128"/>
                <a:cs typeface="ＭＳ Ｐゴシック" pitchFamily="1" charset="-128"/>
              </a:rPr>
              <a:t>    judgment of the Academic Senate</a:t>
            </a:r>
          </a:p>
          <a:p>
            <a:pPr lvl="1">
              <a:spcBef>
                <a:spcPct val="0"/>
              </a:spcBef>
            </a:pPr>
            <a:r>
              <a:rPr lang="en-US" sz="3200" dirty="0" smtClean="0">
                <a:ea typeface="ＭＳ Ｐゴシック" pitchFamily="1" charset="-128"/>
                <a:cs typeface="ＭＳ Ｐゴシック" pitchFamily="1" charset="-128"/>
              </a:rPr>
              <a:t>2. Reach </a:t>
            </a:r>
            <a:r>
              <a:rPr lang="en-US" sz="3200" b="1" i="1" dirty="0" smtClean="0">
                <a:ea typeface="ＭＳ Ｐゴシック" pitchFamily="1" charset="-128"/>
                <a:cs typeface="ＭＳ Ｐゴシック" pitchFamily="1" charset="-128"/>
              </a:rPr>
              <a:t>mutual agreement</a:t>
            </a:r>
            <a:r>
              <a:rPr lang="en-US" sz="3200" dirty="0" smtClean="0">
                <a:ea typeface="ＭＳ Ｐゴシック" pitchFamily="1" charset="-128"/>
                <a:cs typeface="ＭＳ Ｐゴシック" pitchFamily="1" charset="-128"/>
              </a:rPr>
              <a:t> with the </a:t>
            </a:r>
            <a:br>
              <a:rPr lang="en-US" sz="3200" dirty="0" smtClean="0">
                <a:ea typeface="ＭＳ Ｐゴシック" pitchFamily="1" charset="-128"/>
                <a:cs typeface="ＭＳ Ｐゴシック" pitchFamily="1" charset="-128"/>
              </a:rPr>
            </a:br>
            <a:r>
              <a:rPr lang="en-US" sz="3200" dirty="0" smtClean="0">
                <a:ea typeface="ＭＳ Ｐゴシック" pitchFamily="1" charset="-128"/>
                <a:cs typeface="ＭＳ Ｐゴシック" pitchFamily="1" charset="-128"/>
              </a:rPr>
              <a:t>    Academic Senate by written resolution, </a:t>
            </a:r>
            <a:br>
              <a:rPr lang="en-US" sz="3200" dirty="0" smtClean="0">
                <a:ea typeface="ＭＳ Ｐゴシック" pitchFamily="1" charset="-128"/>
                <a:cs typeface="ＭＳ Ｐゴシック" pitchFamily="1" charset="-128"/>
              </a:rPr>
            </a:br>
            <a:r>
              <a:rPr lang="en-US" sz="3200" dirty="0" smtClean="0">
                <a:ea typeface="ＭＳ Ｐゴシック" pitchFamily="1" charset="-128"/>
                <a:cs typeface="ＭＳ Ｐゴシック" pitchFamily="1" charset="-128"/>
              </a:rPr>
              <a:t>    regulation, or policy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969</TotalTime>
  <Words>1317</Words>
  <Application>Microsoft Macintosh PowerPoint</Application>
  <PresentationFormat>On-screen Show (4:3)</PresentationFormat>
  <Paragraphs>201</Paragraphs>
  <Slides>33</Slides>
  <Notes>16</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Oriel</vt:lpstr>
      <vt:lpstr>Faculty Roles and Responsibilities in Governance/ Hot Topics</vt:lpstr>
      <vt:lpstr>Overview</vt:lpstr>
      <vt:lpstr>Where does the Academic Senate Authority come from?</vt:lpstr>
      <vt:lpstr>California Education Code</vt:lpstr>
      <vt:lpstr>Title 5</vt:lpstr>
      <vt:lpstr>Academic Senate Creation And Structure</vt:lpstr>
      <vt:lpstr>What is the role of the Academic Senate?</vt:lpstr>
      <vt:lpstr>Title 5 §53203 - Authority</vt:lpstr>
      <vt:lpstr>Collegial Consultation – Defined  </vt:lpstr>
      <vt:lpstr>Collegial Consultation – Defined  </vt:lpstr>
      <vt:lpstr>Collegial Consultation – Defined  </vt:lpstr>
      <vt:lpstr>What does the Academic Senate have authority over?</vt:lpstr>
      <vt:lpstr>The “10 + 1” Section §53200 (c)</vt:lpstr>
      <vt:lpstr>The “10 + 1” Section §53200 (c)</vt:lpstr>
      <vt:lpstr>The “+ 1” Section §53200 (c)</vt:lpstr>
      <vt:lpstr>Appointments to Committees</vt:lpstr>
      <vt:lpstr>Senate-Union Relationships</vt:lpstr>
      <vt:lpstr>Senate-Union Relationships</vt:lpstr>
      <vt:lpstr>Senate-Union Relationships</vt:lpstr>
      <vt:lpstr>Senate-Union Relationships</vt:lpstr>
      <vt:lpstr>Senate-Union Relationships</vt:lpstr>
      <vt:lpstr>Additional Notes on Faculty Roles and Responsibilities</vt:lpstr>
      <vt:lpstr>Additional Notes on Faculty Roles and Responsibilities</vt:lpstr>
      <vt:lpstr>Hot Topics:  Updates from the State Level</vt:lpstr>
      <vt:lpstr>Budget News</vt:lpstr>
      <vt:lpstr>Legislation</vt:lpstr>
      <vt:lpstr>Transfer:  ADTs and Other Paths</vt:lpstr>
      <vt:lpstr>The Community College  Baccalaureate Degree Pilot</vt:lpstr>
      <vt:lpstr>Task Force on Accreditation</vt:lpstr>
      <vt:lpstr>Task Force on Workforce, Job Creation, and a Strong Economy</vt:lpstr>
      <vt:lpstr>Statewide Initiatives</vt:lpstr>
      <vt:lpstr>Noncredit/Adult Ed</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Cuesta College</dc:creator>
  <cp:lastModifiedBy>Dan</cp:lastModifiedBy>
  <cp:revision>82</cp:revision>
  <dcterms:created xsi:type="dcterms:W3CDTF">2015-08-16T23:44:34Z</dcterms:created>
  <dcterms:modified xsi:type="dcterms:W3CDTF">2015-08-19T17:17:08Z</dcterms:modified>
</cp:coreProperties>
</file>