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0" r:id="rId3"/>
    <p:sldId id="289" r:id="rId4"/>
    <p:sldId id="301" r:id="rId5"/>
    <p:sldId id="292" r:id="rId6"/>
    <p:sldId id="302" r:id="rId7"/>
    <p:sldId id="291" r:id="rId8"/>
    <p:sldId id="296" r:id="rId9"/>
    <p:sldId id="298" r:id="rId10"/>
    <p:sldId id="299" r:id="rId11"/>
    <p:sldId id="258" r:id="rId12"/>
    <p:sldId id="259" r:id="rId13"/>
    <p:sldId id="260" r:id="rId14"/>
    <p:sldId id="271" r:id="rId15"/>
    <p:sldId id="261" r:id="rId16"/>
    <p:sldId id="272" r:id="rId17"/>
    <p:sldId id="262" r:id="rId18"/>
    <p:sldId id="273" r:id="rId19"/>
    <p:sldId id="263" r:id="rId20"/>
    <p:sldId id="274" r:id="rId21"/>
    <p:sldId id="293" r:id="rId22"/>
    <p:sldId id="284" r:id="rId23"/>
    <p:sldId id="294" r:id="rId24"/>
    <p:sldId id="285" r:id="rId25"/>
    <p:sldId id="295" r:id="rId26"/>
    <p:sldId id="300" r:id="rId27"/>
    <p:sldId id="286" r:id="rId28"/>
    <p:sldId id="268" r:id="rId29"/>
    <p:sldId id="269" r:id="rId30"/>
    <p:sldId id="287" r:id="rId31"/>
    <p:sldId id="270" r:id="rId32"/>
    <p:sldId id="28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2216" y="-14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avina\AppData\Local\Microsoft\Windows\Temporary%20Internet%20Files\Content.Outlook\YALAIGUF\Sheet_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avina\AppData\Local\Microsoft\Windows\Temporary%20Internet%20Files\Content.Outlook\YALAIGUF\Sheet_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avina\AppData\Local\Microsoft\Windows\Temporary%20Internet%20Files\Content.Outlook\YALAIGUF\Sheet_1.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avina\AppData\Local\Microsoft\Windows\Temporary%20Internet%20Files\Content.Outlook\YALAIGUF\Sheet_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avina\AppData\Local\Microsoft\Windows\Temporary%20Internet%20Files\Content.Outlook\YALAIGUF\Sheet_1.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avina\AppData\Local\Microsoft\Windows\Temporary%20Internet%20Files\Content.Outlook\YALAIGUF\Sheet_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i="0" u="none" strike="noStrike" baseline="0" dirty="0">
                <a:effectLst/>
                <a:latin typeface="Bradley Hand ITC" panose="03070402050302030203" pitchFamily="66" charset="0"/>
              </a:rPr>
              <a:t>Why did you take online courses at TC?</a:t>
            </a:r>
            <a:r>
              <a:rPr lang="en-US" sz="1600" b="1" i="0" u="none" strike="noStrike" baseline="0" dirty="0">
                <a:latin typeface="Bradley Hand ITC" panose="03070402050302030203" pitchFamily="66" charset="0"/>
              </a:rPr>
              <a:t> </a:t>
            </a:r>
            <a:endParaRPr lang="en-US" sz="1600" b="1" dirty="0">
              <a:latin typeface="Bradley Hand ITC" panose="03070402050302030203" pitchFamily="66" charset="0"/>
            </a:endParaRPr>
          </a:p>
        </c:rich>
      </c:tx>
      <c:layout>
        <c:manualLayout>
          <c:xMode val="edge"/>
          <c:yMode val="edge"/>
          <c:x val="0.176867891513561"/>
          <c:y val="0.0237564959168523"/>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Sheet2!$A$3</c:f>
              <c:strCache>
                <c:ptCount val="1"/>
                <c:pt idx="0">
                  <c:v>I was attending High school at the same time.</c:v>
                </c:pt>
              </c:strCache>
            </c:strRef>
          </c:tx>
          <c:spPr>
            <a:solidFill>
              <a:srgbClr val="00B0F0"/>
            </a:solidFill>
            <a:ln>
              <a:noFill/>
            </a:ln>
            <a:effectLst/>
            <a:sp3d/>
          </c:spPr>
          <c:invertIfNegative val="0"/>
          <c:dLbls>
            <c:dLbl>
              <c:idx val="0"/>
              <c:layout>
                <c:manualLayout>
                  <c:x val="0.0208333333333333"/>
                  <c:y val="-0.00148478099480338"/>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latin typeface="Bradley Hand ITC" panose="03070402050302030203" pitchFamily="66" charset="0"/>
                      </a:rPr>
                      <a:t>2%</a:t>
                    </a:r>
                    <a:endParaRPr lang="en-US" sz="11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8.8652887139107614E-2"/>
                      <c:h val="6.9784706755753531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Sheet2!$B$3</c:f>
              <c:numCache>
                <c:formatCode>General</c:formatCode>
                <c:ptCount val="1"/>
                <c:pt idx="0">
                  <c:v>1.0</c:v>
                </c:pt>
              </c:numCache>
            </c:numRef>
          </c:val>
        </c:ser>
        <c:ser>
          <c:idx val="1"/>
          <c:order val="1"/>
          <c:tx>
            <c:strRef>
              <c:f>Sheet2!$A$4</c:f>
              <c:strCache>
                <c:ptCount val="1"/>
                <c:pt idx="0">
                  <c:v>Convenience</c:v>
                </c:pt>
              </c:strCache>
            </c:strRef>
          </c:tx>
          <c:spPr>
            <a:solidFill>
              <a:srgbClr val="FFC000"/>
            </a:solidFill>
            <a:ln>
              <a:noFill/>
            </a:ln>
            <a:effectLst/>
            <a:sp3d/>
          </c:spPr>
          <c:invertIfNegative val="0"/>
          <c:dLbls>
            <c:dLbl>
              <c:idx val="0"/>
              <c:layout>
                <c:manualLayout>
                  <c:x val="0.0277777777777777"/>
                  <c:y val="-0.00148478099480326"/>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latin typeface="Bradley Hand ITC" panose="03070402050302030203" pitchFamily="66" charset="0"/>
                      </a:rPr>
                      <a:t>68%</a:t>
                    </a:r>
                    <a:endParaRPr lang="en-US" sz="12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8916666666666663E-2"/>
                      <c:h val="7.1714922048997778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Sheet2!$B$4</c:f>
              <c:numCache>
                <c:formatCode>General</c:formatCode>
                <c:ptCount val="1"/>
                <c:pt idx="0">
                  <c:v>27.0</c:v>
                </c:pt>
              </c:numCache>
            </c:numRef>
          </c:val>
        </c:ser>
        <c:ser>
          <c:idx val="2"/>
          <c:order val="2"/>
          <c:tx>
            <c:strRef>
              <c:f>Sheet2!$A$5</c:f>
              <c:strCache>
                <c:ptCount val="1"/>
                <c:pt idx="0">
                  <c:v>It was the only thing available.</c:v>
                </c:pt>
              </c:strCache>
            </c:strRef>
          </c:tx>
          <c:spPr>
            <a:solidFill>
              <a:schemeClr val="accent3"/>
            </a:solidFill>
            <a:ln>
              <a:noFill/>
            </a:ln>
            <a:effectLst/>
            <a:sp3d/>
          </c:spPr>
          <c:invertIfNegative val="0"/>
          <c:dLbls>
            <c:dLbl>
              <c:idx val="0"/>
              <c:layout>
                <c:manualLayout>
                  <c:x val="0.023611220472441"/>
                  <c:y val="-0.00890856905693025"/>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13%</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9319553805774268E-2"/>
                      <c:h val="5.3407689294962847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Sheet2!$B$5</c:f>
              <c:numCache>
                <c:formatCode>General</c:formatCode>
                <c:ptCount val="1"/>
                <c:pt idx="0">
                  <c:v>5.0</c:v>
                </c:pt>
              </c:numCache>
            </c:numRef>
          </c:val>
        </c:ser>
        <c:ser>
          <c:idx val="3"/>
          <c:order val="3"/>
          <c:tx>
            <c:strRef>
              <c:f>Sheet2!$A$6</c:f>
              <c:strCache>
                <c:ptCount val="1"/>
                <c:pt idx="0">
                  <c:v>It was easy to find  space in an online class.</c:v>
                </c:pt>
              </c:strCache>
            </c:strRef>
          </c:tx>
          <c:spPr>
            <a:solidFill>
              <a:srgbClr val="7030A0"/>
            </a:solidFill>
            <a:ln>
              <a:noFill/>
            </a:ln>
            <a:effectLst/>
            <a:sp3d/>
          </c:spPr>
          <c:invertIfNegative val="0"/>
          <c:dLbls>
            <c:dLbl>
              <c:idx val="0"/>
              <c:layout>
                <c:manualLayout>
                  <c:x val="0.0319444444444444"/>
                  <c:y val="-0.00445434298440975"/>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5%</a:t>
                    </a:r>
                    <a:endParaRPr lang="en-US" sz="20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5444444444444444E-2"/>
                      <c:h val="7.4194623222208586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Sheet2!$B$6</c:f>
              <c:numCache>
                <c:formatCode>General</c:formatCode>
                <c:ptCount val="1"/>
                <c:pt idx="0">
                  <c:v>2.0</c:v>
                </c:pt>
              </c:numCache>
            </c:numRef>
          </c:val>
        </c:ser>
        <c:ser>
          <c:idx val="5"/>
          <c:order val="4"/>
          <c:tx>
            <c:strRef>
              <c:f>Sheet2!$A$7</c:f>
              <c:strCache>
                <c:ptCount val="1"/>
                <c:pt idx="0">
                  <c:v>I am an online learner.</c:v>
                </c:pt>
              </c:strCache>
            </c:strRef>
          </c:tx>
          <c:spPr>
            <a:solidFill>
              <a:schemeClr val="accent6"/>
            </a:solidFill>
            <a:ln>
              <a:noFill/>
            </a:ln>
            <a:effectLst/>
            <a:sp3d/>
          </c:spPr>
          <c:invertIfNegative val="0"/>
          <c:dLbls>
            <c:dLbl>
              <c:idx val="0"/>
              <c:layout>
                <c:manualLayout>
                  <c:x val="0.0361111111111111"/>
                  <c:y val="0.00148478099480327"/>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7%</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9333333333333339E-2"/>
                      <c:h val="7.4194623222208586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Sheet2!$B$7</c:f>
              <c:numCache>
                <c:formatCode>General</c:formatCode>
                <c:ptCount val="1"/>
                <c:pt idx="0">
                  <c:v>3.0</c:v>
                </c:pt>
              </c:numCache>
            </c:numRef>
          </c:val>
        </c:ser>
        <c:ser>
          <c:idx val="6"/>
          <c:order val="5"/>
          <c:tx>
            <c:strRef>
              <c:f>Sheet2!$A$8</c:f>
              <c:strCache>
                <c:ptCount val="1"/>
                <c:pt idx="0">
                  <c:v>I wanted to see if online worked for me.</c:v>
                </c:pt>
              </c:strCache>
            </c:strRef>
          </c:tx>
          <c:spPr>
            <a:solidFill>
              <a:srgbClr val="002060"/>
            </a:solidFill>
            <a:ln>
              <a:noFill/>
            </a:ln>
            <a:effectLst/>
            <a:sp3d/>
          </c:spPr>
          <c:invertIfNegative val="0"/>
          <c:dLbls>
            <c:dLbl>
              <c:idx val="0"/>
              <c:layout>
                <c:manualLayout>
                  <c:x val="0.0513888888888889"/>
                  <c:y val="-0.00742390497401634"/>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5%</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5.9888888888888873E-2"/>
                      <c:h val="5.0438127305356309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Sheet2!$B$8</c:f>
              <c:numCache>
                <c:formatCode>General</c:formatCode>
                <c:ptCount val="1"/>
                <c:pt idx="0">
                  <c:v>2.0</c:v>
                </c:pt>
              </c:numCache>
            </c:numRef>
          </c:val>
        </c:ser>
        <c:dLbls>
          <c:showLegendKey val="0"/>
          <c:showVal val="0"/>
          <c:showCatName val="0"/>
          <c:showSerName val="0"/>
          <c:showPercent val="0"/>
          <c:showBubbleSize val="0"/>
        </c:dLbls>
        <c:gapWidth val="150"/>
        <c:shape val="box"/>
        <c:axId val="-2141424920"/>
        <c:axId val="-2141421672"/>
        <c:axId val="0"/>
      </c:bar3DChart>
      <c:catAx>
        <c:axId val="-2141424920"/>
        <c:scaling>
          <c:orientation val="minMax"/>
        </c:scaling>
        <c:delete val="1"/>
        <c:axPos val="b"/>
        <c:numFmt formatCode="General" sourceLinked="1"/>
        <c:majorTickMark val="none"/>
        <c:minorTickMark val="none"/>
        <c:tickLblPos val="nextTo"/>
        <c:crossAx val="-2141421672"/>
        <c:crosses val="autoZero"/>
        <c:auto val="1"/>
        <c:lblAlgn val="ctr"/>
        <c:lblOffset val="100"/>
        <c:noMultiLvlLbl val="0"/>
      </c:catAx>
      <c:valAx>
        <c:axId val="-2141421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42492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0995450568678915"/>
          <c:y val="0.62100719592679"/>
          <c:w val="0.870354111986002"/>
          <c:h val="0.3611754321355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latin typeface="Bradley Hand ITC" panose="03070402050302030203" pitchFamily="66" charset="0"/>
              </a:rPr>
              <a:t>Why DE</a:t>
            </a:r>
            <a:r>
              <a:rPr lang="en-US" sz="1600" b="1" baseline="0" dirty="0">
                <a:latin typeface="Bradley Hand ITC" panose="03070402050302030203" pitchFamily="66" charset="0"/>
              </a:rPr>
              <a:t> Courses are </a:t>
            </a:r>
            <a:r>
              <a:rPr lang="en-US" sz="1600" b="1" baseline="0" dirty="0" smtClean="0">
                <a:latin typeface="Bradley Hand ITC" panose="03070402050302030203" pitchFamily="66" charset="0"/>
              </a:rPr>
              <a:t>Convenient </a:t>
            </a:r>
            <a:r>
              <a:rPr lang="en-US" sz="1600" b="1" baseline="0" dirty="0">
                <a:latin typeface="Bradley Hand ITC" panose="03070402050302030203" pitchFamily="66" charset="0"/>
              </a:rPr>
              <a:t>for TC </a:t>
            </a:r>
            <a:r>
              <a:rPr lang="en-US" sz="1600" b="1" baseline="0" dirty="0" smtClean="0">
                <a:latin typeface="Bradley Hand ITC" panose="03070402050302030203" pitchFamily="66" charset="0"/>
              </a:rPr>
              <a:t>Students:</a:t>
            </a:r>
            <a:endParaRPr lang="en-US" sz="1600" b="1" dirty="0">
              <a:latin typeface="Bradley Hand ITC" panose="03070402050302030203" pitchFamily="66" charset="0"/>
            </a:endParaRP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lumMod val="40000"/>
                  <a:lumOff val="60000"/>
                </a:schemeClr>
              </a:solidFill>
              <a:ln w="25400">
                <a:solidFill>
                  <a:schemeClr val="lt1"/>
                </a:solidFill>
              </a:ln>
              <a:effectLst/>
              <a:sp3d contourW="25400">
                <a:contourClr>
                  <a:schemeClr val="lt1"/>
                </a:contourClr>
              </a:sp3d>
            </c:spPr>
          </c:dPt>
          <c:dPt>
            <c:idx val="1"/>
            <c:bubble3D val="0"/>
            <c:spPr>
              <a:solidFill>
                <a:srgbClr val="002060"/>
              </a:solidFill>
              <a:ln w="25400">
                <a:solidFill>
                  <a:schemeClr val="lt1"/>
                </a:solidFill>
              </a:ln>
              <a:effectLst/>
              <a:sp3d contourW="25400">
                <a:contourClr>
                  <a:schemeClr val="lt1"/>
                </a:contourClr>
              </a:sp3d>
            </c:spPr>
          </c:dPt>
          <c:dPt>
            <c:idx val="2"/>
            <c:bubble3D val="0"/>
            <c:spPr>
              <a:solidFill>
                <a:srgbClr val="FFC000"/>
              </a:solidFill>
              <a:ln w="25400">
                <a:solidFill>
                  <a:schemeClr val="lt1"/>
                </a:solidFill>
              </a:ln>
              <a:effectLst/>
              <a:sp3d contourW="25400">
                <a:contourClr>
                  <a:schemeClr val="lt1"/>
                </a:contourClr>
              </a:sp3d>
            </c:spPr>
          </c:dPt>
          <c:dPt>
            <c:idx val="3"/>
            <c:bubble3D val="0"/>
            <c:spPr>
              <a:solidFill>
                <a:srgbClr val="92D050"/>
              </a:solidFill>
              <a:ln w="25400">
                <a:solidFill>
                  <a:schemeClr val="lt1"/>
                </a:solidFill>
              </a:ln>
              <a:effectLst/>
              <a:sp3d contourW="25400">
                <a:contourClr>
                  <a:schemeClr val="lt1"/>
                </a:contourClr>
              </a:sp3d>
            </c:spPr>
          </c:dPt>
          <c:dLbls>
            <c:dLbl>
              <c:idx val="0"/>
              <c:layout>
                <c:manualLayout>
                  <c:x val="0.002307305336833"/>
                  <c:y val="-0.0554447905121277"/>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46%</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9.477777777777778E-2"/>
                      <c:h val="6.5221535661136781E-2"/>
                    </c:manualLayout>
                  </c15:layout>
                </c:ext>
              </c:extLst>
            </c:dLbl>
            <c:dLbl>
              <c:idx val="1"/>
              <c:layout>
                <c:manualLayout>
                  <c:x val="-0.0412777777777778"/>
                  <c:y val="-0.0584698304817624"/>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32%</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9.0444444444444438E-2"/>
                      <c:h val="5.9005532487549028E-2"/>
                    </c:manualLayout>
                  </c15:layout>
                </c:ext>
              </c:extLst>
            </c:dLbl>
            <c:dLbl>
              <c:idx val="2"/>
              <c:layout>
                <c:manualLayout>
                  <c:x val="-0.0222222222222222"/>
                  <c:y val="-0.0123184541632171"/>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4%</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9.5138888888888884E-2"/>
                      <c:h val="5.6721028958988326E-2"/>
                    </c:manualLayout>
                  </c15:layout>
                </c:ext>
              </c:extLst>
            </c:dLbl>
            <c:dLbl>
              <c:idx val="3"/>
              <c:layout>
                <c:manualLayout>
                  <c:x val="0.0805120297462817"/>
                  <c:y val="-0.0184688711615875"/>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18%</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9333333333333339E-2"/>
                      <c:h val="6.5221535661136781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Sheet2!$A$28:$A$31</c:f>
              <c:strCache>
                <c:ptCount val="4"/>
                <c:pt idx="0">
                  <c:v>It is conveinent not having to travel.</c:v>
                </c:pt>
                <c:pt idx="1">
                  <c:v>It is convenient for my family</c:v>
                </c:pt>
                <c:pt idx="2">
                  <c:v>My disability restricts me from physically coming to taft.</c:v>
                </c:pt>
                <c:pt idx="3">
                  <c:v>My work schedule doesn’t allow me to attend classes.</c:v>
                </c:pt>
              </c:strCache>
            </c:strRef>
          </c:cat>
          <c:val>
            <c:numRef>
              <c:f>Sheet2!$B$28:$B$31</c:f>
              <c:numCache>
                <c:formatCode>General</c:formatCode>
                <c:ptCount val="4"/>
                <c:pt idx="0">
                  <c:v>13.0</c:v>
                </c:pt>
                <c:pt idx="1">
                  <c:v>9.0</c:v>
                </c:pt>
                <c:pt idx="2">
                  <c:v>1.0</c:v>
                </c:pt>
                <c:pt idx="3">
                  <c:v>5.0</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0581207349081365"/>
          <c:y val="0.685745065068583"/>
          <c:w val="0.856547431571054"/>
          <c:h val="0.28704401395223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latin typeface="Bradley Hand ITC" panose="03070402050302030203" pitchFamily="66" charset="0"/>
              </a:rPr>
              <a:t>What services do you feel </a:t>
            </a:r>
            <a:r>
              <a:rPr lang="en-US" b="1" dirty="0" smtClean="0">
                <a:latin typeface="Bradley Hand ITC" panose="03070402050302030203" pitchFamily="66" charset="0"/>
              </a:rPr>
              <a:t>are </a:t>
            </a:r>
            <a:r>
              <a:rPr lang="en-US" b="1" dirty="0">
                <a:latin typeface="Bradley Hand ITC" panose="03070402050302030203" pitchFamily="66" charset="0"/>
              </a:rPr>
              <a:t>hard to access as a DE Student?</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Sheet2!$F$3</c:f>
              <c:strCache>
                <c:ptCount val="1"/>
                <c:pt idx="0">
                  <c:v>All Services</c:v>
                </c:pt>
              </c:strCache>
            </c:strRef>
          </c:tx>
          <c:spPr>
            <a:solidFill>
              <a:srgbClr val="6666FF"/>
            </a:solidFill>
            <a:ln>
              <a:noFill/>
            </a:ln>
            <a:effectLst/>
            <a:sp3d/>
          </c:spPr>
          <c:invertIfNegative val="0"/>
          <c:dLbls>
            <c:dLbl>
              <c:idx val="0"/>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9%</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8905547361887651E-2"/>
                      <c:h val="6.5578044355193849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Sheet2!$G$3</c:f>
              <c:numCache>
                <c:formatCode>General</c:formatCode>
                <c:ptCount val="1"/>
                <c:pt idx="0">
                  <c:v>6.0</c:v>
                </c:pt>
              </c:numCache>
            </c:numRef>
          </c:val>
        </c:ser>
        <c:ser>
          <c:idx val="1"/>
          <c:order val="1"/>
          <c:tx>
            <c:strRef>
              <c:f>Sheet2!$F$4</c:f>
              <c:strCache>
                <c:ptCount val="1"/>
                <c:pt idx="0">
                  <c:v>Financial Aid</c:v>
                </c:pt>
              </c:strCache>
            </c:strRef>
          </c:tx>
          <c:spPr>
            <a:solidFill>
              <a:srgbClr val="7030A0"/>
            </a:solidFill>
            <a:ln>
              <a:noFill/>
            </a:ln>
            <a:effectLst/>
            <a:sp3d/>
          </c:spPr>
          <c:invertIfNegative val="0"/>
          <c:dLbls>
            <c:dLbl>
              <c:idx val="0"/>
              <c:layout>
                <c:manualLayout>
                  <c:x val="0.00400389764970289"/>
                  <c:y val="0.00298284862043248"/>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26%</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8.5739045374283868E-2"/>
                      <c:h val="7.7509438836923905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Sheet2!$G$4</c:f>
              <c:numCache>
                <c:formatCode>General</c:formatCode>
                <c:ptCount val="1"/>
                <c:pt idx="0">
                  <c:v>17.0</c:v>
                </c:pt>
              </c:numCache>
            </c:numRef>
          </c:val>
        </c:ser>
        <c:ser>
          <c:idx val="2"/>
          <c:order val="2"/>
          <c:tx>
            <c:strRef>
              <c:f>Sheet2!$F$5</c:f>
              <c:strCache>
                <c:ptCount val="1"/>
                <c:pt idx="0">
                  <c:v>Deadline Reminders/Important Dates</c:v>
                </c:pt>
              </c:strCache>
            </c:strRef>
          </c:tx>
          <c:spPr>
            <a:solidFill>
              <a:schemeClr val="accent3"/>
            </a:solidFill>
            <a:ln>
              <a:noFill/>
            </a:ln>
            <a:effectLst/>
            <a:sp3d/>
          </c:spPr>
          <c:invertIfNegative val="0"/>
          <c:dLbls>
            <c:dLbl>
              <c:idx val="0"/>
              <c:layout>
                <c:manualLayout>
                  <c:x val="0.0400400274163841"/>
                  <c:y val="0.00894854586129751"/>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i="0" u="none" strike="noStrike" kern="1200" baseline="0" dirty="0" smtClean="0">
                        <a:solidFill>
                          <a:prstClr val="black">
                            <a:lumMod val="75000"/>
                            <a:lumOff val="25000"/>
                          </a:prstClr>
                        </a:solidFill>
                      </a:rPr>
                      <a:t>26%</a:t>
                    </a:r>
                    <a:endParaRPr lang="en-US" sz="1200" b="1" i="0" u="none" strike="noStrike" kern="1200" baseline="0" dirty="0">
                      <a:solidFill>
                        <a:prstClr val="black">
                          <a:lumMod val="75000"/>
                          <a:lumOff val="25000"/>
                        </a:prstClr>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9.9085721179745248E-2"/>
                      <c:h val="8.3475136077788933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Sheet2!$G$5</c:f>
              <c:numCache>
                <c:formatCode>General</c:formatCode>
                <c:ptCount val="1"/>
                <c:pt idx="0">
                  <c:v>17.0</c:v>
                </c:pt>
              </c:numCache>
            </c:numRef>
          </c:val>
        </c:ser>
        <c:ser>
          <c:idx val="3"/>
          <c:order val="3"/>
          <c:tx>
            <c:strRef>
              <c:f>Sheet2!$F$6</c:f>
              <c:strCache>
                <c:ptCount val="1"/>
                <c:pt idx="0">
                  <c:v>CSU Info</c:v>
                </c:pt>
              </c:strCache>
            </c:strRef>
          </c:tx>
          <c:spPr>
            <a:solidFill>
              <a:srgbClr val="FF6600"/>
            </a:solidFill>
            <a:ln>
              <a:noFill/>
            </a:ln>
            <a:effectLst/>
            <a:sp3d/>
          </c:spPr>
          <c:invertIfNegative val="0"/>
          <c:dLbls>
            <c:dLbl>
              <c:idx val="0"/>
              <c:layout>
                <c:manualLayout>
                  <c:x val="0.0186854512195815"/>
                  <c:y val="-0.00894854586129754"/>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5%</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0220201234241717E-2"/>
                      <c:h val="5.9612347114328827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Sheet2!$G$6</c:f>
              <c:numCache>
                <c:formatCode>General</c:formatCode>
                <c:ptCount val="1"/>
                <c:pt idx="0">
                  <c:v>3.0</c:v>
                </c:pt>
              </c:numCache>
            </c:numRef>
          </c:val>
        </c:ser>
        <c:ser>
          <c:idx val="4"/>
          <c:order val="4"/>
          <c:tx>
            <c:strRef>
              <c:f>Sheet2!$F$7</c:f>
              <c:strCache>
                <c:ptCount val="1"/>
                <c:pt idx="0">
                  <c:v>Transfer Info</c:v>
                </c:pt>
              </c:strCache>
            </c:strRef>
          </c:tx>
          <c:spPr>
            <a:solidFill>
              <a:schemeClr val="accent5"/>
            </a:solidFill>
            <a:ln>
              <a:noFill/>
            </a:ln>
            <a:effectLst/>
            <a:sp3d/>
          </c:spPr>
          <c:invertIfNegative val="0"/>
          <c:dLbls>
            <c:dLbl>
              <c:idx val="0"/>
              <c:layout>
                <c:manualLayout>
                  <c:x val="0.0186852410357104"/>
                  <c:y val="-0.0029828486204326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2%</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0220201234241717E-2"/>
                      <c:h val="4.7680952632598778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Sheet2!$G$7</c:f>
              <c:numCache>
                <c:formatCode>General</c:formatCode>
                <c:ptCount val="1"/>
                <c:pt idx="0">
                  <c:v>1.0</c:v>
                </c:pt>
              </c:numCache>
            </c:numRef>
          </c:val>
        </c:ser>
        <c:ser>
          <c:idx val="5"/>
          <c:order val="5"/>
          <c:tx>
            <c:strRef>
              <c:f>Sheet2!$F$8</c:f>
              <c:strCache>
                <c:ptCount val="1"/>
                <c:pt idx="0">
                  <c:v>Workshops</c:v>
                </c:pt>
              </c:strCache>
            </c:strRef>
          </c:tx>
          <c:spPr>
            <a:solidFill>
              <a:srgbClr val="FFC000"/>
            </a:solidFill>
            <a:ln>
              <a:noFill/>
            </a:ln>
            <a:effectLst/>
            <a:sp3d/>
          </c:spPr>
          <c:invertIfNegative val="0"/>
          <c:dLbls>
            <c:dLbl>
              <c:idx val="0"/>
              <c:layout>
                <c:manualLayout>
                  <c:x val="0.0106773406443691"/>
                  <c:y val="-0.011931277046745"/>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6%</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6236212200795378E-2"/>
                      <c:h val="5.662949849389632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Sheet2!$G$8</c:f>
              <c:numCache>
                <c:formatCode>General</c:formatCode>
                <c:ptCount val="1"/>
                <c:pt idx="0">
                  <c:v>4.0</c:v>
                </c:pt>
              </c:numCache>
            </c:numRef>
          </c:val>
        </c:ser>
        <c:ser>
          <c:idx val="6"/>
          <c:order val="6"/>
          <c:tx>
            <c:strRef>
              <c:f>Sheet2!$F$9</c:f>
              <c:strCache>
                <c:ptCount val="1"/>
                <c:pt idx="0">
                  <c:v>TC Student Info(scholarships, etc)</c:v>
                </c:pt>
              </c:strCache>
            </c:strRef>
          </c:tx>
          <c:spPr>
            <a:solidFill>
              <a:srgbClr val="92D050"/>
            </a:solidFill>
            <a:ln>
              <a:noFill/>
            </a:ln>
            <a:effectLst/>
            <a:sp3d/>
          </c:spPr>
          <c:invertIfNegative val="0"/>
          <c:dLbls>
            <c:dLbl>
              <c:idx val="0"/>
              <c:layout>
                <c:manualLayout>
                  <c:x val="0.0173507836390352"/>
                  <c:y val="0.00745712155108128"/>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18%</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9.6416386018652961E-2"/>
                      <c:h val="8.0492287457356426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Sheet2!$G$9</c:f>
              <c:numCache>
                <c:formatCode>General</c:formatCode>
                <c:ptCount val="1"/>
                <c:pt idx="0">
                  <c:v>12.0</c:v>
                </c:pt>
              </c:numCache>
            </c:numRef>
          </c:val>
        </c:ser>
        <c:ser>
          <c:idx val="7"/>
          <c:order val="7"/>
          <c:tx>
            <c:strRef>
              <c:f>Sheet2!$F$10</c:f>
              <c:strCache>
                <c:ptCount val="1"/>
                <c:pt idx="0">
                  <c:v>More Classes</c:v>
                </c:pt>
              </c:strCache>
            </c:strRef>
          </c:tx>
          <c:spPr>
            <a:solidFill>
              <a:srgbClr val="002060"/>
            </a:solidFill>
            <a:ln>
              <a:noFill/>
            </a:ln>
            <a:effectLst/>
            <a:sp3d/>
          </c:spPr>
          <c:invertIfNegative val="0"/>
          <c:dLbls>
            <c:dLbl>
              <c:idx val="0"/>
              <c:layout>
                <c:manualLayout>
                  <c:x val="0.0186852410357104"/>
                  <c:y val="0.0193886334677964"/>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3%</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5558871556426271E-2"/>
                      <c:h val="9.2423681939086455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Sheet2!$G$10</c:f>
              <c:numCache>
                <c:formatCode>General</c:formatCode>
                <c:ptCount val="1"/>
                <c:pt idx="0">
                  <c:v>2.0</c:v>
                </c:pt>
              </c:numCache>
            </c:numRef>
          </c:val>
        </c:ser>
        <c:ser>
          <c:idx val="8"/>
          <c:order val="8"/>
          <c:tx>
            <c:strRef>
              <c:f>Sheet2!$F$11</c:f>
              <c:strCache>
                <c:ptCount val="1"/>
                <c:pt idx="0">
                  <c:v>Error</c:v>
                </c:pt>
              </c:strCache>
            </c:strRef>
          </c:tx>
          <c:spPr>
            <a:solidFill>
              <a:srgbClr val="00B050"/>
            </a:solidFill>
            <a:ln>
              <a:noFill/>
            </a:ln>
            <a:effectLst/>
            <a:sp3d/>
          </c:spPr>
          <c:invertIfNegative val="0"/>
          <c:dLbls>
            <c:dLbl>
              <c:idx val="0"/>
              <c:layout>
                <c:manualLayout>
                  <c:x val="0.0333666895136534"/>
                  <c:y val="0.00149142431021625"/>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3%</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8228206717518558E-2"/>
                      <c:h val="6.8560892975626356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Sheet2!$G$11</c:f>
              <c:numCache>
                <c:formatCode>General</c:formatCode>
                <c:ptCount val="1"/>
                <c:pt idx="0">
                  <c:v>2.0</c:v>
                </c:pt>
              </c:numCache>
            </c:numRef>
          </c:val>
        </c:ser>
        <c:ser>
          <c:idx val="9"/>
          <c:order val="9"/>
          <c:tx>
            <c:strRef>
              <c:f>Sheet2!$F$12</c:f>
              <c:strCache>
                <c:ptCount val="1"/>
                <c:pt idx="0">
                  <c:v>Tutoring</c:v>
                </c:pt>
              </c:strCache>
            </c:strRef>
          </c:tx>
          <c:spPr>
            <a:solidFill>
              <a:schemeClr val="accent4">
                <a:lumMod val="60000"/>
              </a:schemeClr>
            </a:solidFill>
            <a:ln>
              <a:noFill/>
            </a:ln>
            <a:effectLst/>
            <a:sp3d/>
          </c:spPr>
          <c:invertIfNegative val="0"/>
          <c:dLbls>
            <c:dLbl>
              <c:idx val="0"/>
              <c:layout>
                <c:manualLayout>
                  <c:x val="0.0373706922552918"/>
                  <c:y val="0.00894866329628248"/>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2%</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0897541878610831E-2"/>
                      <c:h val="7.1543741596058863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Sheet2!$G$12</c:f>
              <c:numCache>
                <c:formatCode>General</c:formatCode>
                <c:ptCount val="1"/>
                <c:pt idx="0">
                  <c:v>1.0</c:v>
                </c:pt>
              </c:numCache>
            </c:numRef>
          </c:val>
        </c:ser>
        <c:dLbls>
          <c:showLegendKey val="0"/>
          <c:showVal val="0"/>
          <c:showCatName val="0"/>
          <c:showSerName val="0"/>
          <c:showPercent val="0"/>
          <c:showBubbleSize val="0"/>
        </c:dLbls>
        <c:gapWidth val="150"/>
        <c:shape val="box"/>
        <c:axId val="-2141316728"/>
        <c:axId val="-2141313704"/>
        <c:axId val="0"/>
      </c:bar3DChart>
      <c:catAx>
        <c:axId val="-2141316728"/>
        <c:scaling>
          <c:orientation val="minMax"/>
        </c:scaling>
        <c:delete val="1"/>
        <c:axPos val="b"/>
        <c:numFmt formatCode="General" sourceLinked="1"/>
        <c:majorTickMark val="none"/>
        <c:minorTickMark val="none"/>
        <c:tickLblPos val="nextTo"/>
        <c:crossAx val="-2141313704"/>
        <c:crosses val="autoZero"/>
        <c:auto val="1"/>
        <c:lblAlgn val="ctr"/>
        <c:lblOffset val="100"/>
        <c:noMultiLvlLbl val="0"/>
      </c:catAx>
      <c:valAx>
        <c:axId val="-2141313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316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latin typeface="Bradley Hand ITC" panose="03070402050302030203" pitchFamily="66" charset="0"/>
                <a:cs typeface="Aharoni" panose="02010803020104030203" pitchFamily="2" charset="-79"/>
              </a:rPr>
              <a:t>I</a:t>
            </a:r>
            <a:r>
              <a:rPr lang="en-US" b="1" baseline="0" dirty="0">
                <a:latin typeface="Bradley Hand ITC" panose="03070402050302030203" pitchFamily="66" charset="0"/>
                <a:cs typeface="Aharoni" panose="02010803020104030203" pitchFamily="2" charset="-79"/>
              </a:rPr>
              <a:t> Would Like Information About the Following TC Programs:</a:t>
            </a:r>
            <a:endParaRPr lang="en-US" b="1" dirty="0">
              <a:latin typeface="Bradley Hand ITC" panose="03070402050302030203" pitchFamily="66" charset="0"/>
              <a:cs typeface="Aharoni" panose="02010803020104030203" pitchFamily="2" charset="-79"/>
            </a:endParaRPr>
          </a:p>
        </c:rich>
      </c:tx>
      <c:layout>
        <c:manualLayout>
          <c:xMode val="edge"/>
          <c:yMode val="edge"/>
          <c:x val="0.124147623016214"/>
          <c:y val="0.021555037113943"/>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Sheet2!$G$30</c:f>
              <c:strCache>
                <c:ptCount val="1"/>
                <c:pt idx="0">
                  <c:v>All</c:v>
                </c:pt>
              </c:strCache>
            </c:strRef>
          </c:tx>
          <c:spPr>
            <a:solidFill>
              <a:srgbClr val="002060"/>
            </a:solidFill>
            <a:ln>
              <a:noFill/>
            </a:ln>
            <a:effectLst/>
            <a:sp3d/>
          </c:spPr>
          <c:invertIfNegative val="0"/>
          <c:dLbls>
            <c:dLbl>
              <c:idx val="0"/>
              <c:layout>
                <c:manualLayout>
                  <c:x val="0.00132934488000203"/>
                  <c:y val="0.012317164065110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16%</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8.9225628345736011E-2"/>
                      <c:h val="8.6174080322457533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Sheet2!$H$30</c:f>
              <c:numCache>
                <c:formatCode>General</c:formatCode>
                <c:ptCount val="1"/>
                <c:pt idx="0">
                  <c:v>6.0</c:v>
                </c:pt>
              </c:numCache>
            </c:numRef>
          </c:val>
        </c:ser>
        <c:ser>
          <c:idx val="1"/>
          <c:order val="1"/>
          <c:tx>
            <c:strRef>
              <c:f>Sheet2!$G$31</c:f>
              <c:strCache>
                <c:ptCount val="1"/>
                <c:pt idx="0">
                  <c:v>Cal WORKs</c:v>
                </c:pt>
              </c:strCache>
            </c:strRef>
          </c:tx>
          <c:spPr>
            <a:solidFill>
              <a:srgbClr val="92D050"/>
            </a:solidFill>
            <a:ln>
              <a:noFill/>
            </a:ln>
            <a:effectLst/>
            <a:sp3d/>
          </c:spPr>
          <c:invertIfNegative val="0"/>
          <c:dLbls>
            <c:dLbl>
              <c:idx val="0"/>
              <c:layout>
                <c:manualLayout>
                  <c:x val="0.00265868976000405"/>
                  <c:y val="0.0153965763133176"/>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16%</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5932179545715753E-2"/>
                      <c:h val="9.2332662355012654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Sheet2!$H$31</c:f>
              <c:numCache>
                <c:formatCode>General</c:formatCode>
                <c:ptCount val="1"/>
                <c:pt idx="0">
                  <c:v>6.0</c:v>
                </c:pt>
              </c:numCache>
            </c:numRef>
          </c:val>
        </c:ser>
        <c:ser>
          <c:idx val="2"/>
          <c:order val="2"/>
          <c:tx>
            <c:strRef>
              <c:f>Sheet2!$G$32</c:f>
              <c:strCache>
                <c:ptCount val="1"/>
                <c:pt idx="0">
                  <c:v>EOPS</c:v>
                </c:pt>
              </c:strCache>
            </c:strRef>
          </c:tx>
          <c:spPr>
            <a:solidFill>
              <a:schemeClr val="accent3"/>
            </a:solidFill>
            <a:ln>
              <a:noFill/>
            </a:ln>
            <a:effectLst/>
            <a:sp3d/>
          </c:spPr>
          <c:invertIfNegative val="0"/>
          <c:dLbls>
            <c:dLbl>
              <c:idx val="0"/>
              <c:layout>
                <c:manualLayout>
                  <c:x val="0.0159521385600243"/>
                  <c:y val="1.21231929774707E-7"/>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29%</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9.3373184371342344E-2"/>
                      <c:h val="6.7698334224792114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Sheet2!$H$32</c:f>
              <c:numCache>
                <c:formatCode>General</c:formatCode>
                <c:ptCount val="1"/>
                <c:pt idx="0">
                  <c:v>11.0</c:v>
                </c:pt>
              </c:numCache>
            </c:numRef>
          </c:val>
        </c:ser>
        <c:ser>
          <c:idx val="3"/>
          <c:order val="3"/>
          <c:tx>
            <c:strRef>
              <c:f>Sheet2!$G$33</c:f>
              <c:strCache>
                <c:ptCount val="1"/>
                <c:pt idx="0">
                  <c:v>TRIO</c:v>
                </c:pt>
              </c:strCache>
            </c:strRef>
          </c:tx>
          <c:spPr>
            <a:solidFill>
              <a:srgbClr val="7030A0"/>
            </a:solidFill>
            <a:ln>
              <a:noFill/>
            </a:ln>
            <a:effectLst/>
            <a:sp3d/>
          </c:spPr>
          <c:invertIfNegative val="0"/>
          <c:dLbls>
            <c:dLbl>
              <c:idx val="0"/>
              <c:layout>
                <c:manualLayout>
                  <c:x val="0.0239282078400364"/>
                  <c:y val="0.0046188152924865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13%</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8.6566938585731959E-2"/>
                      <c:h val="7.0777625241069675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Sheet2!$H$33</c:f>
              <c:numCache>
                <c:formatCode>General</c:formatCode>
                <c:ptCount val="1"/>
                <c:pt idx="0">
                  <c:v>5.0</c:v>
                </c:pt>
              </c:numCache>
            </c:numRef>
          </c:val>
        </c:ser>
        <c:ser>
          <c:idx val="4"/>
          <c:order val="4"/>
          <c:tx>
            <c:strRef>
              <c:f>Sheet2!$G$34</c:f>
              <c:strCache>
                <c:ptCount val="1"/>
                <c:pt idx="0">
                  <c:v>DSP&amp;S</c:v>
                </c:pt>
              </c:strCache>
            </c:strRef>
          </c:tx>
          <c:spPr>
            <a:solidFill>
              <a:schemeClr val="accent5"/>
            </a:solidFill>
            <a:ln>
              <a:noFill/>
            </a:ln>
            <a:effectLst/>
            <a:sp3d/>
          </c:spPr>
          <c:invertIfNegative val="0"/>
          <c:dLbls>
            <c:dLbl>
              <c:idx val="0"/>
              <c:layout>
                <c:manualLayout>
                  <c:x val="0.0146227936800223"/>
                  <c:y val="0.010777639788901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3%</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8590869305719804E-2"/>
                      <c:h val="7.0777625241069675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Sheet2!$H$34</c:f>
              <c:numCache>
                <c:formatCode>General</c:formatCode>
                <c:ptCount val="1"/>
                <c:pt idx="0">
                  <c:v>1.0</c:v>
                </c:pt>
              </c:numCache>
            </c:numRef>
          </c:val>
        </c:ser>
        <c:ser>
          <c:idx val="5"/>
          <c:order val="5"/>
          <c:tx>
            <c:strRef>
              <c:f>Sheet2!$G$35</c:f>
              <c:strCache>
                <c:ptCount val="1"/>
                <c:pt idx="0">
                  <c:v>Eligibility Info.</c:v>
                </c:pt>
              </c:strCache>
            </c:strRef>
          </c:tx>
          <c:spPr>
            <a:solidFill>
              <a:srgbClr val="FFC000"/>
            </a:solidFill>
            <a:ln>
              <a:noFill/>
            </a:ln>
            <a:effectLst/>
            <a:sp3d/>
          </c:spPr>
          <c:invertIfNegative val="0"/>
          <c:dLbls>
            <c:dLbl>
              <c:idx val="0"/>
              <c:layout>
                <c:manualLayout>
                  <c:x val="0.0199401732000303"/>
                  <c:y val="-0.00461893652441641"/>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8%</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7956110265703598E-2"/>
                      <c:h val="5.8460461175959419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Sheet2!$H$35</c:f>
              <c:numCache>
                <c:formatCode>General</c:formatCode>
                <c:ptCount val="1"/>
                <c:pt idx="0">
                  <c:v>3.0</c:v>
                </c:pt>
              </c:numCache>
            </c:numRef>
          </c:val>
        </c:ser>
        <c:ser>
          <c:idx val="6"/>
          <c:order val="6"/>
          <c:tx>
            <c:strRef>
              <c:f>Sheet2!$G$36</c:f>
              <c:strCache>
                <c:ptCount val="1"/>
                <c:pt idx="0">
                  <c:v>How to Apply</c:v>
                </c:pt>
              </c:strCache>
            </c:strRef>
          </c:tx>
          <c:spPr>
            <a:solidFill>
              <a:srgbClr val="6666FF"/>
            </a:solidFill>
            <a:ln>
              <a:noFill/>
            </a:ln>
            <a:effectLst/>
            <a:sp3d/>
          </c:spPr>
          <c:invertIfNegative val="0"/>
          <c:dLbls>
            <c:dLbl>
              <c:idx val="0"/>
              <c:layout>
                <c:manualLayout>
                  <c:x val="0.0172814834400262"/>
                  <c:y val="0.00307941224820734"/>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5%</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3273489785711701E-2"/>
                      <c:h val="7.3856916257347249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Sheet2!$H$36</c:f>
              <c:numCache>
                <c:formatCode>General</c:formatCode>
                <c:ptCount val="1"/>
                <c:pt idx="0">
                  <c:v>2.0</c:v>
                </c:pt>
              </c:numCache>
            </c:numRef>
          </c:val>
        </c:ser>
        <c:ser>
          <c:idx val="7"/>
          <c:order val="7"/>
          <c:tx>
            <c:strRef>
              <c:f>Sheet2!$G$37</c:f>
              <c:strCache>
                <c:ptCount val="1"/>
                <c:pt idx="0">
                  <c:v>Info About All Programs</c:v>
                </c:pt>
              </c:strCache>
            </c:strRef>
          </c:tx>
          <c:spPr>
            <a:solidFill>
              <a:srgbClr val="FF6600"/>
            </a:solidFill>
            <a:ln>
              <a:noFill/>
            </a:ln>
            <a:effectLst/>
            <a:sp3d/>
          </c:spPr>
          <c:invertIfNegative val="0"/>
          <c:dLbls>
            <c:dLbl>
              <c:idx val="0"/>
              <c:layout>
                <c:manualLayout>
                  <c:x val="0.0239282078400364"/>
                  <c:y val="0.0092378730488327"/>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5%</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8.6566938585731959E-2"/>
                      <c:h val="8.0015498289902398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Sheet2!$H$37</c:f>
              <c:numCache>
                <c:formatCode>General</c:formatCode>
                <c:ptCount val="1"/>
                <c:pt idx="0">
                  <c:v>2.0</c:v>
                </c:pt>
              </c:numCache>
            </c:numRef>
          </c:val>
        </c:ser>
        <c:ser>
          <c:idx val="8"/>
          <c:order val="8"/>
          <c:tx>
            <c:strRef>
              <c:f>Sheet2!$G$38</c:f>
              <c:strCache>
                <c:ptCount val="1"/>
                <c:pt idx="0">
                  <c:v>I Didn't Know These Programs Existed</c:v>
                </c:pt>
              </c:strCache>
            </c:strRef>
          </c:tx>
          <c:spPr>
            <a:solidFill>
              <a:srgbClr val="FFFF00"/>
            </a:solidFill>
            <a:ln>
              <a:noFill/>
            </a:ln>
            <a:effectLst/>
            <a:sp3d/>
          </c:spPr>
          <c:invertIfNegative val="0"/>
          <c:dLbls>
            <c:dLbl>
              <c:idx val="0"/>
              <c:layout>
                <c:manualLayout>
                  <c:x val="0.0186109329928536"/>
                  <c:y val="-0.0092378730488327"/>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5%</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8.1249559065723842E-2"/>
                      <c:h val="6.1539752192236986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Sheet2!$H$38</c:f>
              <c:numCache>
                <c:formatCode>General</c:formatCode>
                <c:ptCount val="1"/>
                <c:pt idx="0">
                  <c:v>2.0</c:v>
                </c:pt>
              </c:numCache>
            </c:numRef>
          </c:val>
        </c:ser>
        <c:dLbls>
          <c:showLegendKey val="0"/>
          <c:showVal val="0"/>
          <c:showCatName val="0"/>
          <c:showSerName val="0"/>
          <c:showPercent val="0"/>
          <c:showBubbleSize val="0"/>
        </c:dLbls>
        <c:gapWidth val="150"/>
        <c:shape val="box"/>
        <c:axId val="-2142140840"/>
        <c:axId val="-2142143832"/>
        <c:axId val="0"/>
      </c:bar3DChart>
      <c:catAx>
        <c:axId val="-2142140840"/>
        <c:scaling>
          <c:orientation val="minMax"/>
        </c:scaling>
        <c:delete val="1"/>
        <c:axPos val="b"/>
        <c:numFmt formatCode="General" sourceLinked="1"/>
        <c:majorTickMark val="none"/>
        <c:minorTickMark val="none"/>
        <c:tickLblPos val="nextTo"/>
        <c:crossAx val="-2142143832"/>
        <c:crosses val="autoZero"/>
        <c:auto val="1"/>
        <c:lblAlgn val="ctr"/>
        <c:lblOffset val="100"/>
        <c:noMultiLvlLbl val="0"/>
      </c:catAx>
      <c:valAx>
        <c:axId val="-2142143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140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latin typeface="Bradley Hand ITC" panose="03070402050302030203" pitchFamily="66" charset="0"/>
              </a:rPr>
              <a:t>Why do you benefit from having online courses available</a:t>
            </a:r>
            <a:r>
              <a:rPr lang="en-US" b="1" baseline="0" dirty="0">
                <a:latin typeface="Bradley Hand ITC" panose="03070402050302030203" pitchFamily="66" charset="0"/>
              </a:rPr>
              <a:t> to you?</a:t>
            </a:r>
            <a:endParaRPr lang="en-US" b="1" dirty="0">
              <a:latin typeface="Bradley Hand ITC" panose="03070402050302030203" pitchFamily="66" charset="0"/>
            </a:endParaRP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Sheet2!$A$58</c:f>
              <c:strCache>
                <c:ptCount val="1"/>
                <c:pt idx="0">
                  <c:v>I have kids I need to care for.</c:v>
                </c:pt>
              </c:strCache>
            </c:strRef>
          </c:tx>
          <c:spPr>
            <a:solidFill>
              <a:schemeClr val="accent1"/>
            </a:solidFill>
            <a:ln>
              <a:noFill/>
            </a:ln>
            <a:effectLst/>
            <a:sp3d/>
          </c:spPr>
          <c:invertIfNegative val="0"/>
          <c:dLbls>
            <c:dLbl>
              <c:idx val="0"/>
              <c:layout>
                <c:manualLayout>
                  <c:x val="0.0190088559074001"/>
                  <c:y val="-0.0019150431430516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16%</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5035971223021585E-2"/>
                      <c:h val="7.2922397662512087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Sheet2!$B$58</c:f>
              <c:numCache>
                <c:formatCode>General</c:formatCode>
                <c:ptCount val="1"/>
                <c:pt idx="0">
                  <c:v>17.0</c:v>
                </c:pt>
              </c:numCache>
            </c:numRef>
          </c:val>
        </c:ser>
        <c:ser>
          <c:idx val="1"/>
          <c:order val="1"/>
          <c:tx>
            <c:strRef>
              <c:f>Sheet2!$A$59</c:f>
              <c:strCache>
                <c:ptCount val="1"/>
                <c:pt idx="0">
                  <c:v>I do not want to drive to taft.</c:v>
                </c:pt>
              </c:strCache>
            </c:strRef>
          </c:tx>
          <c:spPr>
            <a:solidFill>
              <a:srgbClr val="7030A0"/>
            </a:solidFill>
            <a:ln>
              <a:noFill/>
            </a:ln>
            <a:effectLst/>
            <a:sp3d/>
          </c:spPr>
          <c:invertIfNegative val="0"/>
          <c:dLbls>
            <c:dLbl>
              <c:idx val="0"/>
              <c:layout>
                <c:manualLayout>
                  <c:x val="0.0135777677070941"/>
                  <c:y val="-0.00337424948372207"/>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10%</a:t>
                    </a:r>
                    <a:endParaRPr lang="en-US"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4628297362110296E-2"/>
                      <c:h val="8.751561014106464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Sheet2!$B$59</c:f>
              <c:numCache>
                <c:formatCode>General</c:formatCode>
                <c:ptCount val="1"/>
                <c:pt idx="0">
                  <c:v>11.0</c:v>
                </c:pt>
              </c:numCache>
            </c:numRef>
          </c:val>
        </c:ser>
        <c:ser>
          <c:idx val="2"/>
          <c:order val="2"/>
          <c:tx>
            <c:strRef>
              <c:f>Sheet2!$A$60</c:f>
              <c:strCache>
                <c:ptCount val="1"/>
                <c:pt idx="0">
                  <c:v>It is convient for my busy life.</c:v>
                </c:pt>
              </c:strCache>
            </c:strRef>
          </c:tx>
          <c:spPr>
            <a:solidFill>
              <a:schemeClr val="accent3"/>
            </a:solidFill>
            <a:ln>
              <a:noFill/>
            </a:ln>
            <a:effectLst/>
            <a:sp3d/>
          </c:spPr>
          <c:invertIfNegative val="0"/>
          <c:dLbls>
            <c:dLbl>
              <c:idx val="0"/>
              <c:layout>
                <c:manualLayout>
                  <c:x val="0.0262739100058536"/>
                  <c:y val="-0.00319212159570229"/>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49%</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7434052757793767E-2"/>
                      <c:h val="8.1678325149643627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Sheet2!$B$60</c:f>
              <c:numCache>
                <c:formatCode>General</c:formatCode>
                <c:ptCount val="1"/>
                <c:pt idx="0">
                  <c:v>53.0</c:v>
                </c:pt>
              </c:numCache>
            </c:numRef>
          </c:val>
        </c:ser>
        <c:ser>
          <c:idx val="3"/>
          <c:order val="3"/>
          <c:tx>
            <c:strRef>
              <c:f>Sheet2!$A$61</c:f>
              <c:strCache>
                <c:ptCount val="1"/>
                <c:pt idx="0">
                  <c:v>I am an online learner.</c:v>
                </c:pt>
              </c:strCache>
            </c:strRef>
          </c:tx>
          <c:spPr>
            <a:solidFill>
              <a:schemeClr val="accent4"/>
            </a:solidFill>
            <a:ln>
              <a:noFill/>
            </a:ln>
            <a:effectLst/>
            <a:sp3d/>
          </c:spPr>
          <c:invertIfNegative val="0"/>
          <c:dLbls>
            <c:dLbl>
              <c:idx val="0"/>
              <c:layout>
                <c:manualLayout>
                  <c:x val="0.0156583394701562"/>
                  <c:y val="-0.010579734325396"/>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2%</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3693045563549155E-2"/>
                      <c:h val="7.2922397662512087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Sheet2!$B$61</c:f>
              <c:numCache>
                <c:formatCode>General</c:formatCode>
                <c:ptCount val="1"/>
                <c:pt idx="0">
                  <c:v>2.0</c:v>
                </c:pt>
              </c:numCache>
            </c:numRef>
          </c:val>
        </c:ser>
        <c:ser>
          <c:idx val="4"/>
          <c:order val="4"/>
          <c:tx>
            <c:strRef>
              <c:f>Sheet2!$A$62</c:f>
              <c:strCache>
                <c:ptCount val="1"/>
                <c:pt idx="0">
                  <c:v>I work.</c:v>
                </c:pt>
              </c:strCache>
            </c:strRef>
          </c:tx>
          <c:spPr>
            <a:solidFill>
              <a:srgbClr val="002060"/>
            </a:solidFill>
            <a:ln>
              <a:noFill/>
            </a:ln>
            <a:effectLst/>
            <a:sp3d/>
          </c:spPr>
          <c:invertIfNegative val="0"/>
          <c:dLbls>
            <c:dLbl>
              <c:idx val="0"/>
              <c:layout>
                <c:manualLayout>
                  <c:x val="0.0283545761815743"/>
                  <c:y val="-0.0047425642411599"/>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22%</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8.1822541966426854E-2"/>
                      <c:h val="9.0434252636775153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Sheet2!$B$62</c:f>
              <c:numCache>
                <c:formatCode>General</c:formatCode>
                <c:ptCount val="1"/>
                <c:pt idx="0">
                  <c:v>24.0</c:v>
                </c:pt>
              </c:numCache>
            </c:numRef>
          </c:val>
        </c:ser>
        <c:ser>
          <c:idx val="5"/>
          <c:order val="5"/>
          <c:tx>
            <c:strRef>
              <c:f>Sheet2!$A$63</c:f>
              <c:strCache>
                <c:ptCount val="1"/>
                <c:pt idx="0">
                  <c:v>I have a disability that limits me from coming to Taft.</c:v>
                </c:pt>
              </c:strCache>
            </c:strRef>
          </c:tx>
          <c:spPr>
            <a:solidFill>
              <a:schemeClr val="accent6"/>
            </a:solidFill>
            <a:ln>
              <a:noFill/>
            </a:ln>
            <a:effectLst/>
            <a:sp3d/>
          </c:spPr>
          <c:invertIfNegative val="0"/>
          <c:dLbls>
            <c:dLbl>
              <c:idx val="0"/>
              <c:layout>
                <c:manualLayout>
                  <c:x val="0.0271555354141882"/>
                  <c:y val="-0.013407370330689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1%</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8489208633093532E-2"/>
                      <c:h val="7.2922397662512087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Sheet2!$B$63</c:f>
              <c:numCache>
                <c:formatCode>General</c:formatCode>
                <c:ptCount val="1"/>
                <c:pt idx="0">
                  <c:v>1.0</c:v>
                </c:pt>
              </c:numCache>
            </c:numRef>
          </c:val>
        </c:ser>
        <c:dLbls>
          <c:showLegendKey val="0"/>
          <c:showVal val="0"/>
          <c:showCatName val="0"/>
          <c:showSerName val="0"/>
          <c:showPercent val="0"/>
          <c:showBubbleSize val="0"/>
        </c:dLbls>
        <c:gapWidth val="150"/>
        <c:shape val="box"/>
        <c:axId val="2134980424"/>
        <c:axId val="2134983736"/>
        <c:axId val="0"/>
      </c:bar3DChart>
      <c:catAx>
        <c:axId val="2134980424"/>
        <c:scaling>
          <c:orientation val="minMax"/>
        </c:scaling>
        <c:delete val="1"/>
        <c:axPos val="b"/>
        <c:numFmt formatCode="General" sourceLinked="1"/>
        <c:majorTickMark val="none"/>
        <c:minorTickMark val="none"/>
        <c:tickLblPos val="nextTo"/>
        <c:crossAx val="2134983736"/>
        <c:crosses val="autoZero"/>
        <c:auto val="1"/>
        <c:lblAlgn val="ctr"/>
        <c:lblOffset val="100"/>
        <c:noMultiLvlLbl val="0"/>
      </c:catAx>
      <c:valAx>
        <c:axId val="2134983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980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latin typeface="Bradley Hand ITC" panose="03070402050302030203" pitchFamily="66" charset="0"/>
              </a:rPr>
              <a:t>How did you meet with your counselor</a:t>
            </a:r>
          </a:p>
          <a:p>
            <a:pPr>
              <a:defRPr sz="1400" b="0" i="0" u="none" strike="noStrike" kern="1200" spc="0" baseline="0">
                <a:solidFill>
                  <a:schemeClr val="tx1">
                    <a:lumMod val="65000"/>
                    <a:lumOff val="35000"/>
                  </a:schemeClr>
                </a:solidFill>
                <a:latin typeface="+mn-lt"/>
                <a:ea typeface="+mn-ea"/>
                <a:cs typeface="+mn-cs"/>
              </a:defRPr>
            </a:pPr>
            <a:r>
              <a:rPr lang="en-US" b="1" dirty="0">
                <a:latin typeface="Bradley Hand ITC" panose="03070402050302030203" pitchFamily="66" charset="0"/>
              </a:rPr>
              <a:t> (Phone,F-2-F,</a:t>
            </a:r>
            <a:r>
              <a:rPr lang="en-US" b="1" baseline="0" dirty="0">
                <a:latin typeface="Bradley Hand ITC" panose="03070402050302030203" pitchFamily="66" charset="0"/>
              </a:rPr>
              <a:t> Email, </a:t>
            </a:r>
            <a:r>
              <a:rPr lang="en-US" b="1" baseline="0" dirty="0" smtClean="0">
                <a:latin typeface="Bradley Hand ITC" panose="03070402050302030203" pitchFamily="66" charset="0"/>
              </a:rPr>
              <a:t>Other</a:t>
            </a:r>
            <a:r>
              <a:rPr lang="en-US" b="1" baseline="0" dirty="0">
                <a:latin typeface="Bradley Hand ITC" panose="03070402050302030203" pitchFamily="66" charset="0"/>
              </a:rPr>
              <a:t>)</a:t>
            </a:r>
            <a:r>
              <a:rPr lang="en-US" b="1" dirty="0">
                <a:latin typeface="Bradley Hand ITC" panose="03070402050302030203" pitchFamily="66" charset="0"/>
              </a:rPr>
              <a:t>?</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Sheet2!$G$58</c:f>
              <c:strCache>
                <c:ptCount val="1"/>
                <c:pt idx="0">
                  <c:v>Face-to-Face</c:v>
                </c:pt>
              </c:strCache>
            </c:strRef>
          </c:tx>
          <c:spPr>
            <a:solidFill>
              <a:schemeClr val="accent1"/>
            </a:solidFill>
            <a:ln>
              <a:noFill/>
            </a:ln>
            <a:effectLst/>
            <a:sp3d/>
          </c:spPr>
          <c:invertIfNegative val="0"/>
          <c:dLbls>
            <c:dLbl>
              <c:idx val="0"/>
              <c:layout>
                <c:manualLayout>
                  <c:x val="0.0368371757322335"/>
                  <c:y val="-0.0199506450659544"/>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78%</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9.5816471422150259E-2"/>
                      <c:h val="8.459696764535414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Sheet2!$H$58</c:f>
              <c:numCache>
                <c:formatCode>General</c:formatCode>
                <c:ptCount val="1"/>
                <c:pt idx="0">
                  <c:v>113.0</c:v>
                </c:pt>
              </c:numCache>
            </c:numRef>
          </c:val>
        </c:ser>
        <c:ser>
          <c:idx val="1"/>
          <c:order val="1"/>
          <c:tx>
            <c:strRef>
              <c:f>Sheet2!$G$59</c:f>
              <c:strCache>
                <c:ptCount val="1"/>
                <c:pt idx="0">
                  <c:v>Phone</c:v>
                </c:pt>
              </c:strCache>
            </c:strRef>
          </c:tx>
          <c:spPr>
            <a:solidFill>
              <a:srgbClr val="7030A0"/>
            </a:solidFill>
            <a:ln>
              <a:noFill/>
            </a:ln>
            <a:effectLst/>
            <a:sp3d/>
          </c:spPr>
          <c:invertIfNegative val="0"/>
          <c:dLbls>
            <c:dLbl>
              <c:idx val="0"/>
              <c:layout>
                <c:manualLayout>
                  <c:x val="0.0364743008121857"/>
                  <c:y val="-0.034445956622997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12%</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9975845098327017E-2"/>
                      <c:h val="7.8759682653933114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Sheet2!$H$59</c:f>
              <c:numCache>
                <c:formatCode>General</c:formatCode>
                <c:ptCount val="1"/>
                <c:pt idx="0">
                  <c:v>16.0</c:v>
                </c:pt>
              </c:numCache>
            </c:numRef>
          </c:val>
        </c:ser>
        <c:ser>
          <c:idx val="2"/>
          <c:order val="2"/>
          <c:tx>
            <c:strRef>
              <c:f>Sheet2!$G$60</c:f>
              <c:strCache>
                <c:ptCount val="1"/>
                <c:pt idx="0">
                  <c:v>Emial</c:v>
                </c:pt>
              </c:strCache>
            </c:strRef>
          </c:tx>
          <c:spPr>
            <a:solidFill>
              <a:srgbClr val="92D050"/>
            </a:solidFill>
            <a:ln>
              <a:noFill/>
            </a:ln>
            <a:effectLst/>
            <a:sp3d/>
          </c:spPr>
          <c:invertIfNegative val="0"/>
          <c:dLbls>
            <c:dLbl>
              <c:idx val="0"/>
              <c:layout>
                <c:manualLayout>
                  <c:x val="0.0502364533668176"/>
                  <c:y val="-0.0361989806353817"/>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smtClean="0"/>
                      <a:t>10%</a:t>
                    </a:r>
                    <a:endParaRPr lang="en-US" sz="1200"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8.4805304343395088E-2"/>
                      <c:h val="8.1678325149643627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Sheet2!$H$60</c:f>
              <c:numCache>
                <c:formatCode>General</c:formatCode>
                <c:ptCount val="1"/>
                <c:pt idx="0">
                  <c:v>15.0</c:v>
                </c:pt>
              </c:numCache>
            </c:numRef>
          </c:val>
        </c:ser>
        <c:dLbls>
          <c:showLegendKey val="0"/>
          <c:showVal val="0"/>
          <c:showCatName val="0"/>
          <c:showSerName val="0"/>
          <c:showPercent val="0"/>
          <c:showBubbleSize val="0"/>
        </c:dLbls>
        <c:gapWidth val="150"/>
        <c:shape val="box"/>
        <c:axId val="-2140915352"/>
        <c:axId val="2054600120"/>
        <c:axId val="0"/>
      </c:bar3DChart>
      <c:catAx>
        <c:axId val="-2140915352"/>
        <c:scaling>
          <c:orientation val="minMax"/>
        </c:scaling>
        <c:delete val="1"/>
        <c:axPos val="b"/>
        <c:numFmt formatCode="General" sourceLinked="1"/>
        <c:majorTickMark val="none"/>
        <c:minorTickMark val="none"/>
        <c:tickLblPos val="nextTo"/>
        <c:crossAx val="2054600120"/>
        <c:crosses val="autoZero"/>
        <c:auto val="1"/>
        <c:lblAlgn val="ctr"/>
        <c:lblOffset val="100"/>
        <c:noMultiLvlLbl val="0"/>
      </c:catAx>
      <c:valAx>
        <c:axId val="2054600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0915352"/>
        <c:crosses val="autoZero"/>
        <c:crossBetween val="between"/>
      </c:valAx>
      <c:spPr>
        <a:noFill/>
        <a:ln>
          <a:noFill/>
        </a:ln>
        <a:effectLst/>
      </c:spPr>
    </c:plotArea>
    <c:legend>
      <c:legendPos val="b"/>
      <c:layout>
        <c:manualLayout>
          <c:xMode val="edge"/>
          <c:yMode val="edge"/>
          <c:x val="0.171958790642561"/>
          <c:y val="0.857351003300594"/>
          <c:w val="0.571566691789995"/>
          <c:h val="0.04925243683666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04A59-54B6-3942-A725-FF63C47A6552}" type="datetimeFigureOut">
              <a:rPr lang="en-US" smtClean="0"/>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65201-5B40-B34A-8022-390382D413C3}" type="slidenum">
              <a:rPr lang="en-US" smtClean="0"/>
              <a:t>‹#›</a:t>
            </a:fld>
            <a:endParaRPr lang="en-US"/>
          </a:p>
        </p:txBody>
      </p:sp>
    </p:spTree>
    <p:extLst>
      <p:ext uri="{BB962C8B-B14F-4D97-AF65-F5344CB8AC3E}">
        <p14:creationId xmlns:p14="http://schemas.microsoft.com/office/powerpoint/2010/main" val="3157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04A59-54B6-3942-A725-FF63C47A6552}" type="datetimeFigureOut">
              <a:rPr lang="en-US" smtClean="0"/>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65201-5B40-B34A-8022-390382D413C3}" type="slidenum">
              <a:rPr lang="en-US" smtClean="0"/>
              <a:t>‹#›</a:t>
            </a:fld>
            <a:endParaRPr lang="en-US"/>
          </a:p>
        </p:txBody>
      </p:sp>
    </p:spTree>
    <p:extLst>
      <p:ext uri="{BB962C8B-B14F-4D97-AF65-F5344CB8AC3E}">
        <p14:creationId xmlns:p14="http://schemas.microsoft.com/office/powerpoint/2010/main" val="213985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04A59-54B6-3942-A725-FF63C47A6552}" type="datetimeFigureOut">
              <a:rPr lang="en-US" smtClean="0"/>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65201-5B40-B34A-8022-390382D413C3}" type="slidenum">
              <a:rPr lang="en-US" smtClean="0"/>
              <a:t>‹#›</a:t>
            </a:fld>
            <a:endParaRPr lang="en-US"/>
          </a:p>
        </p:txBody>
      </p:sp>
    </p:spTree>
    <p:extLst>
      <p:ext uri="{BB962C8B-B14F-4D97-AF65-F5344CB8AC3E}">
        <p14:creationId xmlns:p14="http://schemas.microsoft.com/office/powerpoint/2010/main" val="250287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04A59-54B6-3942-A725-FF63C47A6552}" type="datetimeFigureOut">
              <a:rPr lang="en-US" smtClean="0"/>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65201-5B40-B34A-8022-390382D413C3}" type="slidenum">
              <a:rPr lang="en-US" smtClean="0"/>
              <a:t>‹#›</a:t>
            </a:fld>
            <a:endParaRPr lang="en-US"/>
          </a:p>
        </p:txBody>
      </p:sp>
    </p:spTree>
    <p:extLst>
      <p:ext uri="{BB962C8B-B14F-4D97-AF65-F5344CB8AC3E}">
        <p14:creationId xmlns:p14="http://schemas.microsoft.com/office/powerpoint/2010/main" val="12995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04A59-54B6-3942-A725-FF63C47A6552}" type="datetimeFigureOut">
              <a:rPr lang="en-US" smtClean="0"/>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65201-5B40-B34A-8022-390382D413C3}" type="slidenum">
              <a:rPr lang="en-US" smtClean="0"/>
              <a:t>‹#›</a:t>
            </a:fld>
            <a:endParaRPr lang="en-US"/>
          </a:p>
        </p:txBody>
      </p:sp>
    </p:spTree>
    <p:extLst>
      <p:ext uri="{BB962C8B-B14F-4D97-AF65-F5344CB8AC3E}">
        <p14:creationId xmlns:p14="http://schemas.microsoft.com/office/powerpoint/2010/main" val="392314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404A59-54B6-3942-A725-FF63C47A6552}" type="datetimeFigureOut">
              <a:rPr lang="en-US" smtClean="0"/>
              <a:t>8/17/15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65201-5B40-B34A-8022-390382D413C3}" type="slidenum">
              <a:rPr lang="en-US" smtClean="0"/>
              <a:t>‹#›</a:t>
            </a:fld>
            <a:endParaRPr lang="en-US"/>
          </a:p>
        </p:txBody>
      </p:sp>
    </p:spTree>
    <p:extLst>
      <p:ext uri="{BB962C8B-B14F-4D97-AF65-F5344CB8AC3E}">
        <p14:creationId xmlns:p14="http://schemas.microsoft.com/office/powerpoint/2010/main" val="327025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404A59-54B6-3942-A725-FF63C47A6552}" type="datetimeFigureOut">
              <a:rPr lang="en-US" smtClean="0"/>
              <a:t>8/17/15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565201-5B40-B34A-8022-390382D413C3}" type="slidenum">
              <a:rPr lang="en-US" smtClean="0"/>
              <a:t>‹#›</a:t>
            </a:fld>
            <a:endParaRPr lang="en-US"/>
          </a:p>
        </p:txBody>
      </p:sp>
    </p:spTree>
    <p:extLst>
      <p:ext uri="{BB962C8B-B14F-4D97-AF65-F5344CB8AC3E}">
        <p14:creationId xmlns:p14="http://schemas.microsoft.com/office/powerpoint/2010/main" val="26124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04A59-54B6-3942-A725-FF63C47A6552}" type="datetimeFigureOut">
              <a:rPr lang="en-US" smtClean="0"/>
              <a:t>8/17/15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565201-5B40-B34A-8022-390382D413C3}" type="slidenum">
              <a:rPr lang="en-US" smtClean="0"/>
              <a:t>‹#›</a:t>
            </a:fld>
            <a:endParaRPr lang="en-US"/>
          </a:p>
        </p:txBody>
      </p:sp>
    </p:spTree>
    <p:extLst>
      <p:ext uri="{BB962C8B-B14F-4D97-AF65-F5344CB8AC3E}">
        <p14:creationId xmlns:p14="http://schemas.microsoft.com/office/powerpoint/2010/main" val="314549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04A59-54B6-3942-A725-FF63C47A6552}" type="datetimeFigureOut">
              <a:rPr lang="en-US" smtClean="0"/>
              <a:t>8/17/15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565201-5B40-B34A-8022-390382D413C3}" type="slidenum">
              <a:rPr lang="en-US" smtClean="0"/>
              <a:t>‹#›</a:t>
            </a:fld>
            <a:endParaRPr lang="en-US"/>
          </a:p>
        </p:txBody>
      </p:sp>
    </p:spTree>
    <p:extLst>
      <p:ext uri="{BB962C8B-B14F-4D97-AF65-F5344CB8AC3E}">
        <p14:creationId xmlns:p14="http://schemas.microsoft.com/office/powerpoint/2010/main" val="21677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04A59-54B6-3942-A725-FF63C47A6552}" type="datetimeFigureOut">
              <a:rPr lang="en-US" smtClean="0"/>
              <a:t>8/17/15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65201-5B40-B34A-8022-390382D413C3}" type="slidenum">
              <a:rPr lang="en-US" smtClean="0"/>
              <a:t>‹#›</a:t>
            </a:fld>
            <a:endParaRPr lang="en-US"/>
          </a:p>
        </p:txBody>
      </p:sp>
    </p:spTree>
    <p:extLst>
      <p:ext uri="{BB962C8B-B14F-4D97-AF65-F5344CB8AC3E}">
        <p14:creationId xmlns:p14="http://schemas.microsoft.com/office/powerpoint/2010/main" val="367488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04A59-54B6-3942-A725-FF63C47A6552}" type="datetimeFigureOut">
              <a:rPr lang="en-US" smtClean="0"/>
              <a:t>8/17/15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65201-5B40-B34A-8022-390382D413C3}" type="slidenum">
              <a:rPr lang="en-US" smtClean="0"/>
              <a:t>‹#›</a:t>
            </a:fld>
            <a:endParaRPr lang="en-US"/>
          </a:p>
        </p:txBody>
      </p:sp>
    </p:spTree>
    <p:extLst>
      <p:ext uri="{BB962C8B-B14F-4D97-AF65-F5344CB8AC3E}">
        <p14:creationId xmlns:p14="http://schemas.microsoft.com/office/powerpoint/2010/main" val="30253215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04A59-54B6-3942-A725-FF63C47A6552}" type="datetimeFigureOut">
              <a:rPr lang="en-US" smtClean="0"/>
              <a:t>8/17/15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65201-5B40-B34A-8022-390382D413C3}" type="slidenum">
              <a:rPr lang="en-US" smtClean="0"/>
              <a:t>‹#›</a:t>
            </a:fld>
            <a:endParaRPr lang="en-US"/>
          </a:p>
        </p:txBody>
      </p:sp>
    </p:spTree>
    <p:extLst>
      <p:ext uri="{BB962C8B-B14F-4D97-AF65-F5344CB8AC3E}">
        <p14:creationId xmlns:p14="http://schemas.microsoft.com/office/powerpoint/2010/main" val="1049504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 Id="rId3"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1459"/>
            <a:ext cx="7772400" cy="2978991"/>
          </a:xfrm>
        </p:spPr>
        <p:txBody>
          <a:bodyPr/>
          <a:lstStyle/>
          <a:p>
            <a:pPr algn="l"/>
            <a:r>
              <a:rPr lang="en-US" dirty="0" smtClean="0"/>
              <a:t>1.) In-Service Report</a:t>
            </a:r>
            <a:br>
              <a:rPr lang="en-US" dirty="0" smtClean="0"/>
            </a:br>
            <a:r>
              <a:rPr lang="en-US" dirty="0" smtClean="0"/>
              <a:t>2.) Tech Talks</a:t>
            </a:r>
            <a:br>
              <a:rPr lang="en-US" dirty="0" smtClean="0"/>
            </a:br>
            <a:r>
              <a:rPr lang="en-US" dirty="0" smtClean="0"/>
              <a:t>3.) Distance Education Snapshot</a:t>
            </a:r>
            <a:endParaRPr lang="en-US" dirty="0"/>
          </a:p>
        </p:txBody>
      </p:sp>
      <p:sp>
        <p:nvSpPr>
          <p:cNvPr id="3" name="Subtitle 2"/>
          <p:cNvSpPr>
            <a:spLocks noGrp="1"/>
          </p:cNvSpPr>
          <p:nvPr>
            <p:ph type="subTitle" idx="1"/>
          </p:nvPr>
        </p:nvSpPr>
        <p:spPr>
          <a:xfrm>
            <a:off x="4458838" y="3886200"/>
            <a:ext cx="3837305" cy="1752600"/>
          </a:xfrm>
        </p:spPr>
        <p:txBody>
          <a:bodyPr/>
          <a:lstStyle/>
          <a:p>
            <a:r>
              <a:rPr lang="en-US" dirty="0" smtClean="0"/>
              <a:t>Faculty Reports</a:t>
            </a:r>
          </a:p>
          <a:p>
            <a:r>
              <a:rPr lang="en-US" dirty="0" smtClean="0"/>
              <a:t>Fall 2015</a:t>
            </a:r>
          </a:p>
          <a:p>
            <a:r>
              <a:rPr lang="en-US" dirty="0" smtClean="0"/>
              <a:t>Dan Hall</a:t>
            </a:r>
            <a:endParaRPr lang="en-US" dirty="0"/>
          </a:p>
        </p:txBody>
      </p:sp>
      <p:pic>
        <p:nvPicPr>
          <p:cNvPr id="4" name="Picture 3" descr="online_education-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61929">
            <a:off x="699312" y="3667833"/>
            <a:ext cx="3631455" cy="2416796"/>
          </a:xfrm>
          <a:prstGeom prst="rect">
            <a:avLst/>
          </a:prstGeom>
        </p:spPr>
      </p:pic>
    </p:spTree>
    <p:extLst>
      <p:ext uri="{BB962C8B-B14F-4D97-AF65-F5344CB8AC3E}">
        <p14:creationId xmlns:p14="http://schemas.microsoft.com/office/powerpoint/2010/main" val="31098492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5814" y="328713"/>
            <a:ext cx="6931470" cy="523220"/>
          </a:xfrm>
          <a:prstGeom prst="rect">
            <a:avLst/>
          </a:prstGeom>
          <a:noFill/>
        </p:spPr>
        <p:txBody>
          <a:bodyPr wrap="square" rtlCol="0">
            <a:spAutoFit/>
          </a:bodyPr>
          <a:lstStyle/>
          <a:p>
            <a:r>
              <a:rPr lang="en-US" sz="2800" dirty="0" smtClean="0"/>
              <a:t>TC DE Students from Bakersfield by Zip Code</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26146127"/>
              </p:ext>
            </p:extLst>
          </p:nvPr>
        </p:nvGraphicFramePr>
        <p:xfrm>
          <a:off x="375510" y="1099775"/>
          <a:ext cx="7853076" cy="5758224"/>
        </p:xfrm>
        <a:graphic>
          <a:graphicData uri="http://schemas.openxmlformats.org/drawingml/2006/table">
            <a:tbl>
              <a:tblPr firstRow="1" bandRow="1">
                <a:tableStyleId>{5C22544A-7EE6-4342-B048-85BDC9FD1C3A}</a:tableStyleId>
              </a:tblPr>
              <a:tblGrid>
                <a:gridCol w="2617692"/>
                <a:gridCol w="2617692"/>
                <a:gridCol w="2617692"/>
              </a:tblGrid>
              <a:tr h="479852">
                <a:tc>
                  <a:txBody>
                    <a:bodyPr/>
                    <a:lstStyle/>
                    <a:p>
                      <a:pPr algn="ctr"/>
                      <a:r>
                        <a:rPr lang="en-US" dirty="0" smtClean="0"/>
                        <a:t>Zip</a:t>
                      </a:r>
                      <a:r>
                        <a:rPr lang="en-US" baseline="0" dirty="0" smtClean="0"/>
                        <a:t> Code</a:t>
                      </a:r>
                      <a:endParaRPr lang="en-US" dirty="0"/>
                    </a:p>
                  </a:txBody>
                  <a:tcPr/>
                </a:tc>
                <a:tc>
                  <a:txBody>
                    <a:bodyPr/>
                    <a:lstStyle/>
                    <a:p>
                      <a:pPr algn="ctr"/>
                      <a:r>
                        <a:rPr lang="en-US" dirty="0" smtClean="0"/>
                        <a:t># of Students</a:t>
                      </a:r>
                      <a:endParaRPr lang="en-US" dirty="0"/>
                    </a:p>
                  </a:txBody>
                  <a:tcPr/>
                </a:tc>
                <a:tc>
                  <a:txBody>
                    <a:bodyPr/>
                    <a:lstStyle/>
                    <a:p>
                      <a:pPr algn="ctr"/>
                      <a:r>
                        <a:rPr lang="en-US" dirty="0" smtClean="0"/>
                        <a:t>Part of Bakersfield</a:t>
                      </a:r>
                      <a:endParaRPr lang="en-US" dirty="0"/>
                    </a:p>
                  </a:txBody>
                  <a:tcPr/>
                </a:tc>
              </a:tr>
              <a:tr h="479852">
                <a:tc>
                  <a:txBody>
                    <a:bodyPr/>
                    <a:lstStyle/>
                    <a:p>
                      <a:pPr algn="ctr"/>
                      <a:r>
                        <a:rPr lang="en-US" dirty="0" smtClean="0"/>
                        <a:t>93301</a:t>
                      </a:r>
                      <a:endParaRPr lang="en-US" dirty="0"/>
                    </a:p>
                  </a:txBody>
                  <a:tcPr/>
                </a:tc>
                <a:tc>
                  <a:txBody>
                    <a:bodyPr/>
                    <a:lstStyle/>
                    <a:p>
                      <a:pPr algn="ctr"/>
                      <a:r>
                        <a:rPr lang="en-US" dirty="0" smtClean="0"/>
                        <a:t>18</a:t>
                      </a:r>
                      <a:endParaRPr lang="en-US" dirty="0"/>
                    </a:p>
                  </a:txBody>
                  <a:tcPr/>
                </a:tc>
                <a:tc>
                  <a:txBody>
                    <a:bodyPr/>
                    <a:lstStyle/>
                    <a:p>
                      <a:pPr algn="ctr"/>
                      <a:r>
                        <a:rPr lang="en-US" dirty="0" smtClean="0"/>
                        <a:t>Central/Downtown</a:t>
                      </a:r>
                      <a:endParaRPr lang="en-US" dirty="0"/>
                    </a:p>
                  </a:txBody>
                  <a:tcPr/>
                </a:tc>
              </a:tr>
              <a:tr h="479852">
                <a:tc>
                  <a:txBody>
                    <a:bodyPr/>
                    <a:lstStyle/>
                    <a:p>
                      <a:pPr algn="ctr"/>
                      <a:r>
                        <a:rPr lang="en-US" dirty="0" smtClean="0"/>
                        <a:t>93304</a:t>
                      </a:r>
                      <a:endParaRPr lang="en-US" dirty="0"/>
                    </a:p>
                  </a:txBody>
                  <a:tcPr/>
                </a:tc>
                <a:tc>
                  <a:txBody>
                    <a:bodyPr/>
                    <a:lstStyle/>
                    <a:p>
                      <a:pPr algn="ctr"/>
                      <a:r>
                        <a:rPr lang="en-US" dirty="0" smtClean="0"/>
                        <a:t>66</a:t>
                      </a:r>
                      <a:endParaRPr lang="en-US" dirty="0"/>
                    </a:p>
                  </a:txBody>
                  <a:tcPr/>
                </a:tc>
                <a:tc>
                  <a:txBody>
                    <a:bodyPr/>
                    <a:lstStyle/>
                    <a:p>
                      <a:pPr algn="ctr"/>
                      <a:r>
                        <a:rPr lang="en-US" dirty="0" smtClean="0"/>
                        <a:t>S</a:t>
                      </a:r>
                      <a:r>
                        <a:rPr lang="en-US" baseline="0" dirty="0" smtClean="0"/>
                        <a:t> Central</a:t>
                      </a:r>
                      <a:endParaRPr lang="en-US" dirty="0"/>
                    </a:p>
                  </a:txBody>
                  <a:tcPr/>
                </a:tc>
              </a:tr>
              <a:tr h="479852">
                <a:tc>
                  <a:txBody>
                    <a:bodyPr/>
                    <a:lstStyle/>
                    <a:p>
                      <a:pPr algn="ctr"/>
                      <a:r>
                        <a:rPr lang="en-US" dirty="0" smtClean="0"/>
                        <a:t>93305</a:t>
                      </a:r>
                      <a:endParaRPr lang="en-US" dirty="0"/>
                    </a:p>
                  </a:txBody>
                  <a:tcPr/>
                </a:tc>
                <a:tc>
                  <a:txBody>
                    <a:bodyPr/>
                    <a:lstStyle/>
                    <a:p>
                      <a:pPr algn="ctr"/>
                      <a:r>
                        <a:rPr lang="en-US" dirty="0" smtClean="0"/>
                        <a:t>21</a:t>
                      </a:r>
                      <a:endParaRPr lang="en-US" dirty="0"/>
                    </a:p>
                  </a:txBody>
                  <a:tcPr/>
                </a:tc>
                <a:tc>
                  <a:txBody>
                    <a:bodyPr/>
                    <a:lstStyle/>
                    <a:p>
                      <a:pPr algn="ctr"/>
                      <a:r>
                        <a:rPr lang="en-US" dirty="0" smtClean="0"/>
                        <a:t>NE</a:t>
                      </a:r>
                      <a:endParaRPr lang="en-US" dirty="0"/>
                    </a:p>
                  </a:txBody>
                  <a:tcPr/>
                </a:tc>
              </a:tr>
              <a:tr h="479852">
                <a:tc>
                  <a:txBody>
                    <a:bodyPr/>
                    <a:lstStyle/>
                    <a:p>
                      <a:pPr algn="ctr"/>
                      <a:r>
                        <a:rPr lang="en-US" dirty="0" smtClean="0"/>
                        <a:t>93306</a:t>
                      </a:r>
                      <a:endParaRPr lang="en-US" dirty="0"/>
                    </a:p>
                  </a:txBody>
                  <a:tcPr/>
                </a:tc>
                <a:tc>
                  <a:txBody>
                    <a:bodyPr/>
                    <a:lstStyle/>
                    <a:p>
                      <a:pPr algn="ctr"/>
                      <a:r>
                        <a:rPr lang="en-US" dirty="0" smtClean="0"/>
                        <a:t>43</a:t>
                      </a:r>
                      <a:endParaRPr lang="en-US" dirty="0"/>
                    </a:p>
                  </a:txBody>
                  <a:tcPr/>
                </a:tc>
                <a:tc>
                  <a:txBody>
                    <a:bodyPr/>
                    <a:lstStyle/>
                    <a:p>
                      <a:pPr algn="ctr"/>
                      <a:r>
                        <a:rPr lang="en-US" dirty="0" smtClean="0"/>
                        <a:t>NE</a:t>
                      </a:r>
                      <a:endParaRPr lang="en-US" dirty="0"/>
                    </a:p>
                  </a:txBody>
                  <a:tcPr/>
                </a:tc>
              </a:tr>
              <a:tr h="479852">
                <a:tc>
                  <a:txBody>
                    <a:bodyPr/>
                    <a:lstStyle/>
                    <a:p>
                      <a:pPr algn="ctr"/>
                      <a:r>
                        <a:rPr lang="en-US" dirty="0" smtClean="0"/>
                        <a:t>93307</a:t>
                      </a:r>
                      <a:endParaRPr lang="en-US" dirty="0"/>
                    </a:p>
                  </a:txBody>
                  <a:tcPr/>
                </a:tc>
                <a:tc>
                  <a:txBody>
                    <a:bodyPr/>
                    <a:lstStyle/>
                    <a:p>
                      <a:pPr algn="ctr"/>
                      <a:r>
                        <a:rPr lang="en-US" dirty="0" smtClean="0"/>
                        <a:t>109</a:t>
                      </a:r>
                      <a:endParaRPr lang="en-US" dirty="0"/>
                    </a:p>
                  </a:txBody>
                  <a:tcPr/>
                </a:tc>
                <a:tc>
                  <a:txBody>
                    <a:bodyPr/>
                    <a:lstStyle/>
                    <a:p>
                      <a:pPr algn="ctr"/>
                      <a:r>
                        <a:rPr lang="en-US" dirty="0" smtClean="0"/>
                        <a:t>SE,</a:t>
                      </a:r>
                      <a:r>
                        <a:rPr lang="en-US" baseline="0" dirty="0" smtClean="0"/>
                        <a:t> E and NE</a:t>
                      </a:r>
                      <a:endParaRPr lang="en-US" dirty="0"/>
                    </a:p>
                  </a:txBody>
                  <a:tcPr/>
                </a:tc>
              </a:tr>
              <a:tr h="479852">
                <a:tc>
                  <a:txBody>
                    <a:bodyPr/>
                    <a:lstStyle/>
                    <a:p>
                      <a:pPr algn="ctr"/>
                      <a:r>
                        <a:rPr lang="en-US" dirty="0" smtClean="0"/>
                        <a:t>93308</a:t>
                      </a:r>
                      <a:endParaRPr lang="en-US" dirty="0"/>
                    </a:p>
                  </a:txBody>
                  <a:tcPr/>
                </a:tc>
                <a:tc>
                  <a:txBody>
                    <a:bodyPr/>
                    <a:lstStyle/>
                    <a:p>
                      <a:pPr algn="ctr"/>
                      <a:r>
                        <a:rPr lang="en-US" dirty="0" smtClean="0"/>
                        <a:t>68</a:t>
                      </a:r>
                      <a:endParaRPr lang="en-US" dirty="0"/>
                    </a:p>
                  </a:txBody>
                  <a:tcPr/>
                </a:tc>
                <a:tc>
                  <a:txBody>
                    <a:bodyPr/>
                    <a:lstStyle/>
                    <a:p>
                      <a:pPr algn="ctr"/>
                      <a:r>
                        <a:rPr lang="en-US" dirty="0" smtClean="0"/>
                        <a:t>NE</a:t>
                      </a:r>
                      <a:r>
                        <a:rPr lang="en-US" baseline="0" dirty="0" smtClean="0"/>
                        <a:t> and NW</a:t>
                      </a:r>
                      <a:endParaRPr lang="en-US" dirty="0"/>
                    </a:p>
                  </a:txBody>
                  <a:tcPr/>
                </a:tc>
              </a:tr>
              <a:tr h="479852">
                <a:tc>
                  <a:txBody>
                    <a:bodyPr/>
                    <a:lstStyle/>
                    <a:p>
                      <a:pPr algn="ctr"/>
                      <a:r>
                        <a:rPr lang="en-US" dirty="0" smtClean="0"/>
                        <a:t>93309</a:t>
                      </a:r>
                      <a:endParaRPr lang="en-US" dirty="0"/>
                    </a:p>
                  </a:txBody>
                  <a:tcPr/>
                </a:tc>
                <a:tc>
                  <a:txBody>
                    <a:bodyPr/>
                    <a:lstStyle/>
                    <a:p>
                      <a:pPr algn="ctr"/>
                      <a:r>
                        <a:rPr lang="en-US" dirty="0" smtClean="0"/>
                        <a:t>133</a:t>
                      </a:r>
                      <a:endParaRPr lang="en-US" dirty="0"/>
                    </a:p>
                  </a:txBody>
                  <a:tcPr/>
                </a:tc>
                <a:tc>
                  <a:txBody>
                    <a:bodyPr/>
                    <a:lstStyle/>
                    <a:p>
                      <a:pPr algn="ctr"/>
                      <a:r>
                        <a:rPr lang="en-US" dirty="0" smtClean="0"/>
                        <a:t>SW</a:t>
                      </a:r>
                      <a:endParaRPr lang="en-US" dirty="0"/>
                    </a:p>
                  </a:txBody>
                  <a:tcPr/>
                </a:tc>
              </a:tr>
              <a:tr h="479852">
                <a:tc>
                  <a:txBody>
                    <a:bodyPr/>
                    <a:lstStyle/>
                    <a:p>
                      <a:pPr algn="ctr"/>
                      <a:r>
                        <a:rPr lang="en-US" dirty="0" smtClean="0"/>
                        <a:t>93311</a:t>
                      </a:r>
                      <a:endParaRPr lang="en-US" dirty="0"/>
                    </a:p>
                  </a:txBody>
                  <a:tcPr/>
                </a:tc>
                <a:tc>
                  <a:txBody>
                    <a:bodyPr/>
                    <a:lstStyle/>
                    <a:p>
                      <a:pPr algn="ctr"/>
                      <a:r>
                        <a:rPr lang="en-US" dirty="0" smtClean="0"/>
                        <a:t>180</a:t>
                      </a:r>
                      <a:endParaRPr lang="en-US" dirty="0"/>
                    </a:p>
                  </a:txBody>
                  <a:tcPr/>
                </a:tc>
                <a:tc>
                  <a:txBody>
                    <a:bodyPr/>
                    <a:lstStyle/>
                    <a:p>
                      <a:pPr algn="ctr"/>
                      <a:r>
                        <a:rPr lang="en-US" dirty="0" smtClean="0"/>
                        <a:t>SW</a:t>
                      </a:r>
                      <a:endParaRPr lang="en-US" dirty="0"/>
                    </a:p>
                  </a:txBody>
                  <a:tcPr/>
                </a:tc>
              </a:tr>
              <a:tr h="479852">
                <a:tc>
                  <a:txBody>
                    <a:bodyPr/>
                    <a:lstStyle/>
                    <a:p>
                      <a:pPr algn="ctr"/>
                      <a:r>
                        <a:rPr lang="en-US" dirty="0" smtClean="0"/>
                        <a:t>93312</a:t>
                      </a:r>
                      <a:endParaRPr lang="en-US" dirty="0"/>
                    </a:p>
                  </a:txBody>
                  <a:tcPr/>
                </a:tc>
                <a:tc>
                  <a:txBody>
                    <a:bodyPr/>
                    <a:lstStyle/>
                    <a:p>
                      <a:pPr algn="ctr"/>
                      <a:r>
                        <a:rPr lang="en-US" dirty="0" smtClean="0"/>
                        <a:t>184</a:t>
                      </a:r>
                      <a:endParaRPr lang="en-US" dirty="0"/>
                    </a:p>
                  </a:txBody>
                  <a:tcPr/>
                </a:tc>
                <a:tc>
                  <a:txBody>
                    <a:bodyPr/>
                    <a:lstStyle/>
                    <a:p>
                      <a:pPr algn="ctr"/>
                      <a:r>
                        <a:rPr lang="en-US" dirty="0" smtClean="0"/>
                        <a:t>NW</a:t>
                      </a:r>
                      <a:endParaRPr lang="en-US" dirty="0"/>
                    </a:p>
                  </a:txBody>
                  <a:tcPr/>
                </a:tc>
              </a:tr>
              <a:tr h="479852">
                <a:tc>
                  <a:txBody>
                    <a:bodyPr/>
                    <a:lstStyle/>
                    <a:p>
                      <a:pPr algn="ctr"/>
                      <a:r>
                        <a:rPr lang="en-US" dirty="0" smtClean="0"/>
                        <a:t>93313</a:t>
                      </a:r>
                      <a:endParaRPr lang="en-US" dirty="0"/>
                    </a:p>
                  </a:txBody>
                  <a:tcPr/>
                </a:tc>
                <a:tc>
                  <a:txBody>
                    <a:bodyPr/>
                    <a:lstStyle/>
                    <a:p>
                      <a:pPr algn="ctr"/>
                      <a:r>
                        <a:rPr lang="en-US" dirty="0" smtClean="0"/>
                        <a:t>186</a:t>
                      </a:r>
                      <a:endParaRPr lang="en-US" dirty="0"/>
                    </a:p>
                  </a:txBody>
                  <a:tcPr/>
                </a:tc>
                <a:tc>
                  <a:txBody>
                    <a:bodyPr/>
                    <a:lstStyle/>
                    <a:p>
                      <a:pPr algn="ctr"/>
                      <a:r>
                        <a:rPr lang="en-US" dirty="0" smtClean="0"/>
                        <a:t>SW</a:t>
                      </a:r>
                      <a:endParaRPr lang="en-US" dirty="0"/>
                    </a:p>
                  </a:txBody>
                  <a:tcPr/>
                </a:tc>
              </a:tr>
              <a:tr h="479852">
                <a:tc>
                  <a:txBody>
                    <a:bodyPr/>
                    <a:lstStyle/>
                    <a:p>
                      <a:pPr algn="ctr"/>
                      <a:r>
                        <a:rPr lang="en-US" dirty="0" smtClean="0"/>
                        <a:t>93314</a:t>
                      </a:r>
                      <a:endParaRPr lang="en-US" dirty="0"/>
                    </a:p>
                  </a:txBody>
                  <a:tcPr/>
                </a:tc>
                <a:tc>
                  <a:txBody>
                    <a:bodyPr/>
                    <a:lstStyle/>
                    <a:p>
                      <a:pPr algn="ctr"/>
                      <a:r>
                        <a:rPr lang="en-US" dirty="0" smtClean="0"/>
                        <a:t>136</a:t>
                      </a:r>
                      <a:endParaRPr lang="en-US" dirty="0"/>
                    </a:p>
                  </a:txBody>
                  <a:tcPr/>
                </a:tc>
                <a:tc>
                  <a:txBody>
                    <a:bodyPr/>
                    <a:lstStyle/>
                    <a:p>
                      <a:pPr algn="ctr"/>
                      <a:r>
                        <a:rPr lang="en-US" dirty="0" smtClean="0"/>
                        <a:t>NW</a:t>
                      </a:r>
                      <a:endParaRPr lang="en-US" dirty="0"/>
                    </a:p>
                  </a:txBody>
                  <a:tcPr/>
                </a:tc>
              </a:tr>
            </a:tbl>
          </a:graphicData>
        </a:graphic>
      </p:graphicFrame>
    </p:spTree>
    <p:extLst>
      <p:ext uri="{BB962C8B-B14F-4D97-AF65-F5344CB8AC3E}">
        <p14:creationId xmlns:p14="http://schemas.microsoft.com/office/powerpoint/2010/main" val="8662408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2 Plan on Taking Mo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625480"/>
          </a:xfrm>
          <a:prstGeom prst="rect">
            <a:avLst/>
          </a:prstGeom>
        </p:spPr>
      </p:pic>
    </p:spTree>
    <p:extLst>
      <p:ext uri="{BB962C8B-B14F-4D97-AF65-F5344CB8AC3E}">
        <p14:creationId xmlns:p14="http://schemas.microsoft.com/office/powerpoint/2010/main" val="40091618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3 Most Were On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200"/>
            <a:ext cx="9144000" cy="5414765"/>
          </a:xfrm>
          <a:prstGeom prst="rect">
            <a:avLst/>
          </a:prstGeom>
        </p:spPr>
      </p:pic>
    </p:spTree>
    <p:extLst>
      <p:ext uri="{BB962C8B-B14F-4D97-AF65-F5344CB8AC3E}">
        <p14:creationId xmlns:p14="http://schemas.microsoft.com/office/powerpoint/2010/main" val="12614059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4 Why Take On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9900"/>
            <a:ext cx="9144000" cy="5898311"/>
          </a:xfrm>
          <a:prstGeom prst="rect">
            <a:avLst/>
          </a:prstGeom>
        </p:spPr>
      </p:pic>
    </p:spTree>
    <p:extLst>
      <p:ext uri="{BB962C8B-B14F-4D97-AF65-F5344CB8AC3E}">
        <p14:creationId xmlns:p14="http://schemas.microsoft.com/office/powerpoint/2010/main" val="10157994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0893" y="326716"/>
            <a:ext cx="6858000" cy="807378"/>
          </a:xfrm>
        </p:spPr>
        <p:txBody>
          <a:bodyPr>
            <a:normAutofit fontScale="90000"/>
          </a:bodyPr>
          <a:lstStyle/>
          <a:p>
            <a:r>
              <a:rPr lang="en-US" sz="4400" dirty="0" smtClean="0">
                <a:solidFill>
                  <a:srgbClr val="002060"/>
                </a:solidFill>
              </a:rPr>
              <a:t>Q4-Why did you take online courses at TC?</a:t>
            </a:r>
            <a:endParaRPr lang="en-US" sz="4400" dirty="0">
              <a:solidFill>
                <a:srgbClr val="002060"/>
              </a:solidFill>
            </a:endParaRPr>
          </a:p>
        </p:txBody>
      </p:sp>
      <p:sp>
        <p:nvSpPr>
          <p:cNvPr id="3" name="Subtitle 2"/>
          <p:cNvSpPr>
            <a:spLocks noGrp="1"/>
          </p:cNvSpPr>
          <p:nvPr>
            <p:ph type="subTitle" idx="1"/>
          </p:nvPr>
        </p:nvSpPr>
        <p:spPr>
          <a:xfrm>
            <a:off x="405349" y="1134094"/>
            <a:ext cx="8350191" cy="5607382"/>
          </a:xfrm>
        </p:spPr>
        <p:txBody>
          <a:bodyPr/>
          <a:lstStyle/>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135719894"/>
              </p:ext>
            </p:extLst>
          </p:nvPr>
        </p:nvGraphicFramePr>
        <p:xfrm>
          <a:off x="0" y="1730024"/>
          <a:ext cx="5245330" cy="47142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644259429"/>
              </p:ext>
            </p:extLst>
          </p:nvPr>
        </p:nvGraphicFramePr>
        <p:xfrm>
          <a:off x="4422800" y="1786838"/>
          <a:ext cx="4900229" cy="45500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50589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5 What Servic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0" y="0"/>
            <a:ext cx="7489792" cy="6858000"/>
          </a:xfrm>
          <a:prstGeom prst="rect">
            <a:avLst/>
          </a:prstGeom>
        </p:spPr>
      </p:pic>
    </p:spTree>
    <p:extLst>
      <p:ext uri="{BB962C8B-B14F-4D97-AF65-F5344CB8AC3E}">
        <p14:creationId xmlns:p14="http://schemas.microsoft.com/office/powerpoint/2010/main" val="5519767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Q5-Do DE students have the same information about campus resources as typical students?</a:t>
            </a:r>
            <a:endParaRPr lang="en-US" b="1" dirty="0">
              <a:solidFill>
                <a:srgbClr val="002060"/>
              </a:solidFill>
            </a:endParaRPr>
          </a:p>
        </p:txBody>
      </p:sp>
      <p:sp>
        <p:nvSpPr>
          <p:cNvPr id="3" name="Content Placeholder 2"/>
          <p:cNvSpPr>
            <a:spLocks noGrp="1"/>
          </p:cNvSpPr>
          <p:nvPr>
            <p:ph idx="1"/>
          </p:nvPr>
        </p:nvSpPr>
        <p:spPr>
          <a:xfrm>
            <a:off x="628650" y="1825625"/>
            <a:ext cx="4247655" cy="4351338"/>
          </a:xfrm>
        </p:spPr>
        <p:txBody>
          <a:bodyPr>
            <a:normAutofit lnSpcReduction="10000"/>
          </a:bodyPr>
          <a:lstStyle/>
          <a:p>
            <a:pPr marL="0" indent="0" algn="ctr">
              <a:buNone/>
            </a:pPr>
            <a:r>
              <a:rPr lang="en-US" dirty="0" smtClean="0"/>
              <a:t>The top three services DE students feel they need more information/access to are:</a:t>
            </a:r>
          </a:p>
          <a:p>
            <a:pPr>
              <a:buFont typeface="Wingdings" panose="05000000000000000000" pitchFamily="2" charset="2"/>
              <a:buChar char="Ø"/>
            </a:pPr>
            <a:r>
              <a:rPr lang="en-US" dirty="0" smtClean="0"/>
              <a:t>Financial Aid</a:t>
            </a:r>
          </a:p>
          <a:p>
            <a:pPr>
              <a:buFont typeface="Wingdings" panose="05000000000000000000" pitchFamily="2" charset="2"/>
              <a:buChar char="Ø"/>
            </a:pPr>
            <a:r>
              <a:rPr lang="en-US" dirty="0" smtClean="0"/>
              <a:t>Deadline/Important Date Reminders</a:t>
            </a:r>
          </a:p>
          <a:p>
            <a:pPr>
              <a:buFont typeface="Wingdings" panose="05000000000000000000" pitchFamily="2" charset="2"/>
              <a:buChar char="Ø"/>
            </a:pPr>
            <a:r>
              <a:rPr lang="en-US" dirty="0" smtClean="0"/>
              <a:t>Information on Scholarships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935349364"/>
              </p:ext>
            </p:extLst>
          </p:nvPr>
        </p:nvGraphicFramePr>
        <p:xfrm>
          <a:off x="4663468" y="1825625"/>
          <a:ext cx="5064910" cy="4794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19848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6 Need Inform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355600"/>
            <a:ext cx="9093200" cy="6134100"/>
          </a:xfrm>
          <a:prstGeom prst="rect">
            <a:avLst/>
          </a:prstGeom>
        </p:spPr>
      </p:pic>
    </p:spTree>
    <p:extLst>
      <p:ext uri="{BB962C8B-B14F-4D97-AF65-F5344CB8AC3E}">
        <p14:creationId xmlns:p14="http://schemas.microsoft.com/office/powerpoint/2010/main" val="32732536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rPr>
              <a:t>Q6-TC Programs for TC students</a:t>
            </a:r>
            <a:endParaRPr lang="en-US" dirty="0">
              <a:solidFill>
                <a:srgbClr val="002060"/>
              </a:solidFill>
            </a:endParaRPr>
          </a:p>
        </p:txBody>
      </p:sp>
      <p:sp>
        <p:nvSpPr>
          <p:cNvPr id="3" name="Content Placeholder 2"/>
          <p:cNvSpPr>
            <a:spLocks noGrp="1"/>
          </p:cNvSpPr>
          <p:nvPr>
            <p:ph idx="1"/>
          </p:nvPr>
        </p:nvSpPr>
        <p:spPr>
          <a:xfrm>
            <a:off x="628650" y="1825625"/>
            <a:ext cx="4505944" cy="4351338"/>
          </a:xfrm>
        </p:spPr>
        <p:txBody>
          <a:bodyPr>
            <a:normAutofit fontScale="85000" lnSpcReduction="20000"/>
          </a:bodyPr>
          <a:lstStyle/>
          <a:p>
            <a:r>
              <a:rPr lang="en-US" dirty="0" smtClean="0"/>
              <a:t>Students that are primarily at a distance do not always hear reminders about TC programs. They oftentimes do not know how to determine if they are eligible or know how to apply. </a:t>
            </a:r>
          </a:p>
          <a:p>
            <a:r>
              <a:rPr lang="en-US" dirty="0" smtClean="0"/>
              <a:t>With reminders and informational flyers we would like to help close this gap. </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961172269"/>
              </p:ext>
            </p:extLst>
          </p:nvPr>
        </p:nvGraphicFramePr>
        <p:xfrm>
          <a:off x="4862386" y="1498657"/>
          <a:ext cx="4676829" cy="45684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28732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7 Describe On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 y="0"/>
            <a:ext cx="7878285" cy="6858000"/>
          </a:xfrm>
          <a:prstGeom prst="rect">
            <a:avLst/>
          </a:prstGeom>
        </p:spPr>
      </p:pic>
    </p:spTree>
    <p:extLst>
      <p:ext uri="{BB962C8B-B14F-4D97-AF65-F5344CB8AC3E}">
        <p14:creationId xmlns:p14="http://schemas.microsoft.com/office/powerpoint/2010/main" val="34837352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“From Communication to Community”</a:t>
            </a:r>
            <a:endParaRPr lang="en-US" dirty="0"/>
          </a:p>
        </p:txBody>
      </p:sp>
      <p:sp>
        <p:nvSpPr>
          <p:cNvPr id="3" name="Content Placeholder 2"/>
          <p:cNvSpPr>
            <a:spLocks noGrp="1"/>
          </p:cNvSpPr>
          <p:nvPr>
            <p:ph idx="1"/>
          </p:nvPr>
        </p:nvSpPr>
        <p:spPr>
          <a:xfrm>
            <a:off x="308572" y="4877100"/>
            <a:ext cx="8229600" cy="1573302"/>
          </a:xfrm>
        </p:spPr>
        <p:txBody>
          <a:bodyPr/>
          <a:lstStyle/>
          <a:p>
            <a:r>
              <a:rPr lang="en-US" dirty="0" smtClean="0"/>
              <a:t>28 full-time and adjunct Taft College faculty participated</a:t>
            </a:r>
            <a:endParaRPr lang="en-US" dirty="0"/>
          </a:p>
        </p:txBody>
      </p:sp>
      <p:sp>
        <p:nvSpPr>
          <p:cNvPr id="4" name="TextBox 3"/>
          <p:cNvSpPr txBox="1"/>
          <p:nvPr/>
        </p:nvSpPr>
        <p:spPr>
          <a:xfrm>
            <a:off x="729628" y="1904906"/>
            <a:ext cx="7580028" cy="2246769"/>
          </a:xfrm>
          <a:prstGeom prst="rect">
            <a:avLst/>
          </a:prstGeom>
          <a:noFill/>
        </p:spPr>
        <p:txBody>
          <a:bodyPr wrap="square" rtlCol="0">
            <a:spAutoFit/>
          </a:bodyPr>
          <a:lstStyle/>
          <a:p>
            <a:r>
              <a:rPr lang="en-US" sz="2800" dirty="0" smtClean="0"/>
              <a:t>An </a:t>
            </a:r>
            <a:r>
              <a:rPr lang="en-US" sz="2800" dirty="0"/>
              <a:t>o</a:t>
            </a:r>
            <a:r>
              <a:rPr lang="en-US" sz="2800" dirty="0" smtClean="0"/>
              <a:t>nline workshop that  </a:t>
            </a:r>
            <a:r>
              <a:rPr lang="en-US" sz="2800" dirty="0"/>
              <a:t>focused on enhancing communication skills for current and potential distance education faculty to increase the efficiency, effectiveness and overall quality of an online course. </a:t>
            </a:r>
          </a:p>
        </p:txBody>
      </p:sp>
    </p:spTree>
    <p:extLst>
      <p:ext uri="{BB962C8B-B14F-4D97-AF65-F5344CB8AC3E}">
        <p14:creationId xmlns:p14="http://schemas.microsoft.com/office/powerpoint/2010/main" val="34325537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2060"/>
                </a:solidFill>
              </a:rPr>
              <a:t>Q7-How do students view their online experience?</a:t>
            </a:r>
            <a:endParaRPr lang="en-US" dirty="0">
              <a:solidFill>
                <a:srgbClr val="002060"/>
              </a:solidFill>
            </a:endParaRPr>
          </a:p>
        </p:txBody>
      </p:sp>
      <p:sp>
        <p:nvSpPr>
          <p:cNvPr id="3" name="Content Placeholder 2"/>
          <p:cNvSpPr>
            <a:spLocks noGrp="1"/>
          </p:cNvSpPr>
          <p:nvPr>
            <p:ph idx="1"/>
          </p:nvPr>
        </p:nvSpPr>
        <p:spPr/>
        <p:txBody>
          <a:bodyPr/>
          <a:lstStyle/>
          <a:p>
            <a:pPr marL="0" indent="0">
              <a:buNone/>
            </a:pPr>
            <a:r>
              <a:rPr lang="en-US" sz="2800" dirty="0" smtClean="0"/>
              <a:t>The most common responses of the 9% of students that responded, I think I would have done better if:</a:t>
            </a:r>
          </a:p>
          <a:p>
            <a:pPr>
              <a:buFont typeface="Wingdings" panose="05000000000000000000" pitchFamily="2" charset="2"/>
              <a:buChar char="v"/>
            </a:pPr>
            <a:r>
              <a:rPr lang="en-US" sz="2800" dirty="0" smtClean="0"/>
              <a:t>I had a more responsive instructor</a:t>
            </a:r>
          </a:p>
          <a:p>
            <a:pPr>
              <a:buFont typeface="Wingdings" panose="05000000000000000000" pitchFamily="2" charset="2"/>
              <a:buChar char="v"/>
            </a:pPr>
            <a:r>
              <a:rPr lang="en-US" sz="2800" dirty="0" smtClean="0"/>
              <a:t>I received reminders about the due dates of my assignments.</a:t>
            </a:r>
          </a:p>
          <a:p>
            <a:pPr marL="0" indent="0">
              <a:buNone/>
            </a:pPr>
            <a:r>
              <a:rPr lang="en-US" sz="2800" dirty="0" smtClean="0"/>
              <a:t>Other responses</a:t>
            </a:r>
            <a:r>
              <a:rPr lang="en-US" dirty="0" smtClean="0"/>
              <a:t>:</a:t>
            </a:r>
            <a:endParaRPr lang="en-US" b="1" dirty="0" smtClean="0"/>
          </a:p>
        </p:txBody>
      </p:sp>
      <p:sp>
        <p:nvSpPr>
          <p:cNvPr id="5" name="TextBox 4"/>
          <p:cNvSpPr txBox="1"/>
          <p:nvPr/>
        </p:nvSpPr>
        <p:spPr>
          <a:xfrm>
            <a:off x="2521400" y="4732562"/>
            <a:ext cx="1403515" cy="1600438"/>
          </a:xfrm>
          <a:prstGeom prst="rect">
            <a:avLst/>
          </a:prstGeom>
          <a:noFill/>
        </p:spPr>
        <p:txBody>
          <a:bodyPr wrap="square" rtlCol="0">
            <a:spAutoFit/>
          </a:bodyPr>
          <a:lstStyle/>
          <a:p>
            <a:r>
              <a:rPr lang="en-US" sz="1400" dirty="0" smtClean="0">
                <a:latin typeface="Bradley Hand ITC" panose="03070402050302030203" pitchFamily="66" charset="0"/>
              </a:rPr>
              <a:t>“I would have liked more coursework to be available from day one. I like to get ahead.”</a:t>
            </a:r>
            <a:endParaRPr lang="en-US" sz="1400" dirty="0">
              <a:latin typeface="Bradley Hand ITC" panose="03070402050302030203" pitchFamily="66" charset="0"/>
            </a:endParaRPr>
          </a:p>
        </p:txBody>
      </p:sp>
      <p:sp>
        <p:nvSpPr>
          <p:cNvPr id="4" name="TextBox 3"/>
          <p:cNvSpPr txBox="1"/>
          <p:nvPr/>
        </p:nvSpPr>
        <p:spPr>
          <a:xfrm>
            <a:off x="628650" y="4693792"/>
            <a:ext cx="1419843" cy="1600438"/>
          </a:xfrm>
          <a:prstGeom prst="rect">
            <a:avLst/>
          </a:prstGeom>
          <a:noFill/>
        </p:spPr>
        <p:txBody>
          <a:bodyPr wrap="square" rtlCol="0">
            <a:spAutoFit/>
          </a:bodyPr>
          <a:lstStyle/>
          <a:p>
            <a:r>
              <a:rPr lang="en-US" sz="1400" dirty="0" smtClean="0">
                <a:latin typeface="Bradley Hand ITC" panose="03070402050302030203" pitchFamily="66" charset="0"/>
              </a:rPr>
              <a:t>“I wish teachers checked in and responded to private messages quicker.”</a:t>
            </a:r>
            <a:endParaRPr lang="en-US" sz="1400" dirty="0">
              <a:latin typeface="Bradley Hand ITC" panose="03070402050302030203" pitchFamily="66" charset="0"/>
            </a:endParaRPr>
          </a:p>
        </p:txBody>
      </p:sp>
      <p:sp>
        <p:nvSpPr>
          <p:cNvPr id="6" name="TextBox 5"/>
          <p:cNvSpPr txBox="1"/>
          <p:nvPr/>
        </p:nvSpPr>
        <p:spPr>
          <a:xfrm>
            <a:off x="4417658" y="3774135"/>
            <a:ext cx="1403515" cy="2246769"/>
          </a:xfrm>
          <a:prstGeom prst="rect">
            <a:avLst/>
          </a:prstGeom>
          <a:noFill/>
        </p:spPr>
        <p:txBody>
          <a:bodyPr wrap="square" rtlCol="0">
            <a:spAutoFit/>
          </a:bodyPr>
          <a:lstStyle/>
          <a:p>
            <a:r>
              <a:rPr lang="en-US" sz="1400" dirty="0" smtClean="0">
                <a:latin typeface="Bradley Hand ITC" panose="03070402050302030203" pitchFamily="66" charset="0"/>
              </a:rPr>
              <a:t>“I would have liked the instructors to respond to emails quicker or have another instructor available for help”</a:t>
            </a:r>
            <a:endParaRPr lang="en-US" sz="1400" dirty="0">
              <a:latin typeface="Bradley Hand ITC" panose="03070402050302030203" pitchFamily="66" charset="0"/>
            </a:endParaRPr>
          </a:p>
        </p:txBody>
      </p:sp>
      <p:sp>
        <p:nvSpPr>
          <p:cNvPr id="7" name="TextBox 6"/>
          <p:cNvSpPr txBox="1"/>
          <p:nvPr/>
        </p:nvSpPr>
        <p:spPr>
          <a:xfrm>
            <a:off x="5982892" y="3989579"/>
            <a:ext cx="1403515" cy="2031325"/>
          </a:xfrm>
          <a:prstGeom prst="rect">
            <a:avLst/>
          </a:prstGeom>
          <a:noFill/>
        </p:spPr>
        <p:txBody>
          <a:bodyPr wrap="square" rtlCol="0">
            <a:spAutoFit/>
          </a:bodyPr>
          <a:lstStyle/>
          <a:p>
            <a:r>
              <a:rPr lang="en-US" sz="1400" dirty="0" smtClean="0">
                <a:latin typeface="Bradley Hand ITC" panose="03070402050302030203" pitchFamily="66" charset="0"/>
              </a:rPr>
              <a:t>“One of the courses I took did not have lecture notes and it was difficult to know what to study for quizzes and exams”</a:t>
            </a:r>
            <a:endParaRPr lang="en-US" sz="1400" dirty="0">
              <a:latin typeface="Bradley Hand ITC" panose="03070402050302030203" pitchFamily="66" charset="0"/>
            </a:endParaRPr>
          </a:p>
        </p:txBody>
      </p:sp>
      <p:sp>
        <p:nvSpPr>
          <p:cNvPr id="8" name="TextBox 7"/>
          <p:cNvSpPr txBox="1"/>
          <p:nvPr/>
        </p:nvSpPr>
        <p:spPr>
          <a:xfrm>
            <a:off x="7540331" y="3774135"/>
            <a:ext cx="1419843" cy="2031325"/>
          </a:xfrm>
          <a:prstGeom prst="rect">
            <a:avLst/>
          </a:prstGeom>
          <a:noFill/>
        </p:spPr>
        <p:txBody>
          <a:bodyPr wrap="square" rtlCol="0">
            <a:spAutoFit/>
          </a:bodyPr>
          <a:lstStyle/>
          <a:p>
            <a:r>
              <a:rPr lang="en-US" sz="1400" dirty="0" smtClean="0">
                <a:latin typeface="Bradley Hand ITC" panose="03070402050302030203" pitchFamily="66" charset="0"/>
              </a:rPr>
              <a:t>“If everything was listed on the class calendar including discussions and modules that needed to be read.”</a:t>
            </a:r>
            <a:endParaRPr lang="en-US" sz="1400" dirty="0">
              <a:latin typeface="Bradley Hand ITC" panose="03070402050302030203" pitchFamily="66" charset="0"/>
            </a:endParaRPr>
          </a:p>
        </p:txBody>
      </p:sp>
    </p:spTree>
    <p:extLst>
      <p:ext uri="{BB962C8B-B14F-4D97-AF65-F5344CB8AC3E}">
        <p14:creationId xmlns:p14="http://schemas.microsoft.com/office/powerpoint/2010/main" val="41987744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8 Good Varie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8966290" cy="6858000"/>
          </a:xfrm>
          <a:prstGeom prst="rect">
            <a:avLst/>
          </a:prstGeom>
        </p:spPr>
      </p:pic>
    </p:spTree>
    <p:extLst>
      <p:ext uri="{BB962C8B-B14F-4D97-AF65-F5344CB8AC3E}">
        <p14:creationId xmlns:p14="http://schemas.microsoft.com/office/powerpoint/2010/main" val="31069688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2060"/>
                </a:solidFill>
              </a:rPr>
              <a:t>Q8-Do you feel like there is a good variety of courses offered online?</a:t>
            </a:r>
            <a:endParaRPr lang="en-US" dirty="0">
              <a:solidFill>
                <a:srgbClr val="002060"/>
              </a:solidFill>
            </a:endParaRPr>
          </a:p>
        </p:txBody>
      </p:sp>
      <p:sp>
        <p:nvSpPr>
          <p:cNvPr id="3" name="Content Placeholder 2"/>
          <p:cNvSpPr>
            <a:spLocks noGrp="1"/>
          </p:cNvSpPr>
          <p:nvPr>
            <p:ph idx="1"/>
          </p:nvPr>
        </p:nvSpPr>
        <p:spPr/>
        <p:txBody>
          <a:bodyPr>
            <a:normAutofit/>
          </a:bodyPr>
          <a:lstStyle/>
          <a:p>
            <a:pPr marL="0" indent="0">
              <a:buNone/>
            </a:pPr>
            <a:r>
              <a:rPr lang="en-US" sz="2400" dirty="0" smtClean="0"/>
              <a:t>44% of students that took the survey have a hard time completing there schedule because they cannot find the classes they need offered online.</a:t>
            </a:r>
          </a:p>
          <a:p>
            <a:pPr marL="0" indent="0">
              <a:buNone/>
            </a:pPr>
            <a:r>
              <a:rPr lang="en-US" sz="2400" dirty="0" smtClean="0"/>
              <a:t>25% responded, I would love if these classes were available online:</a:t>
            </a:r>
            <a:endParaRPr lang="en-US" sz="2400" dirty="0"/>
          </a:p>
        </p:txBody>
      </p:sp>
      <p:sp>
        <p:nvSpPr>
          <p:cNvPr id="4" name="TextBox 3"/>
          <p:cNvSpPr txBox="1"/>
          <p:nvPr/>
        </p:nvSpPr>
        <p:spPr>
          <a:xfrm>
            <a:off x="4747710" y="5977078"/>
            <a:ext cx="994749" cy="369332"/>
          </a:xfrm>
          <a:prstGeom prst="rect">
            <a:avLst/>
          </a:prstGeom>
          <a:noFill/>
        </p:spPr>
        <p:txBody>
          <a:bodyPr wrap="square" rtlCol="0">
            <a:spAutoFit/>
          </a:bodyPr>
          <a:lstStyle/>
          <a:p>
            <a:r>
              <a:rPr lang="en-US" dirty="0" smtClean="0">
                <a:latin typeface="Bradley Hand ITC" panose="03070402050302030203" pitchFamily="66" charset="0"/>
              </a:rPr>
              <a:t>IES</a:t>
            </a:r>
            <a:endParaRPr lang="en-US" dirty="0">
              <a:latin typeface="Bradley Hand ITC" panose="03070402050302030203" pitchFamily="66" charset="0"/>
            </a:endParaRPr>
          </a:p>
        </p:txBody>
      </p:sp>
      <p:sp>
        <p:nvSpPr>
          <p:cNvPr id="5" name="TextBox 4"/>
          <p:cNvSpPr txBox="1"/>
          <p:nvPr/>
        </p:nvSpPr>
        <p:spPr>
          <a:xfrm>
            <a:off x="249009" y="5787854"/>
            <a:ext cx="2106386" cy="369332"/>
          </a:xfrm>
          <a:prstGeom prst="rect">
            <a:avLst/>
          </a:prstGeom>
          <a:noFill/>
        </p:spPr>
        <p:txBody>
          <a:bodyPr wrap="square" rtlCol="0">
            <a:spAutoFit/>
          </a:bodyPr>
          <a:lstStyle/>
          <a:p>
            <a:r>
              <a:rPr lang="en-US" dirty="0" smtClean="0">
                <a:latin typeface="Bradley Hand ITC" panose="03070402050302030203" pitchFamily="66" charset="0"/>
              </a:rPr>
              <a:t>Creative Writing</a:t>
            </a:r>
            <a:endParaRPr lang="en-US" dirty="0">
              <a:latin typeface="Bradley Hand ITC" panose="03070402050302030203" pitchFamily="66" charset="0"/>
            </a:endParaRPr>
          </a:p>
        </p:txBody>
      </p:sp>
      <p:sp>
        <p:nvSpPr>
          <p:cNvPr id="6" name="TextBox 5"/>
          <p:cNvSpPr txBox="1"/>
          <p:nvPr/>
        </p:nvSpPr>
        <p:spPr>
          <a:xfrm>
            <a:off x="245103" y="4320705"/>
            <a:ext cx="2078180" cy="646331"/>
          </a:xfrm>
          <a:prstGeom prst="rect">
            <a:avLst/>
          </a:prstGeom>
          <a:noFill/>
        </p:spPr>
        <p:txBody>
          <a:bodyPr wrap="square" rtlCol="0">
            <a:spAutoFit/>
          </a:bodyPr>
          <a:lstStyle/>
          <a:p>
            <a:r>
              <a:rPr lang="en-US" dirty="0" smtClean="0">
                <a:latin typeface="Bradley Hand ITC" panose="03070402050302030203" pitchFamily="66" charset="0"/>
              </a:rPr>
              <a:t>Business Admin Courses</a:t>
            </a:r>
            <a:endParaRPr lang="en-US" dirty="0">
              <a:latin typeface="Bradley Hand ITC" panose="03070402050302030203" pitchFamily="66" charset="0"/>
            </a:endParaRPr>
          </a:p>
        </p:txBody>
      </p:sp>
      <p:sp>
        <p:nvSpPr>
          <p:cNvPr id="7" name="TextBox 6"/>
          <p:cNvSpPr txBox="1"/>
          <p:nvPr/>
        </p:nvSpPr>
        <p:spPr>
          <a:xfrm>
            <a:off x="4483991" y="4868626"/>
            <a:ext cx="1258468" cy="369332"/>
          </a:xfrm>
          <a:prstGeom prst="rect">
            <a:avLst/>
          </a:prstGeom>
          <a:noFill/>
        </p:spPr>
        <p:txBody>
          <a:bodyPr wrap="square" rtlCol="0">
            <a:spAutoFit/>
          </a:bodyPr>
          <a:lstStyle/>
          <a:p>
            <a:r>
              <a:rPr lang="en-US" dirty="0" smtClean="0">
                <a:latin typeface="Bradley Hand ITC" panose="03070402050302030203" pitchFamily="66" charset="0"/>
              </a:rPr>
              <a:t>Biology</a:t>
            </a:r>
            <a:endParaRPr lang="en-US" dirty="0">
              <a:latin typeface="Bradley Hand ITC" panose="03070402050302030203" pitchFamily="66" charset="0"/>
            </a:endParaRPr>
          </a:p>
        </p:txBody>
      </p:sp>
      <p:sp>
        <p:nvSpPr>
          <p:cNvPr id="8" name="TextBox 7"/>
          <p:cNvSpPr txBox="1"/>
          <p:nvPr/>
        </p:nvSpPr>
        <p:spPr>
          <a:xfrm>
            <a:off x="135116" y="3740864"/>
            <a:ext cx="3985933" cy="369332"/>
          </a:xfrm>
          <a:prstGeom prst="rect">
            <a:avLst/>
          </a:prstGeom>
          <a:noFill/>
        </p:spPr>
        <p:txBody>
          <a:bodyPr wrap="square" rtlCol="0">
            <a:spAutoFit/>
          </a:bodyPr>
          <a:lstStyle/>
          <a:p>
            <a:r>
              <a:rPr lang="en-US" dirty="0" smtClean="0">
                <a:latin typeface="Bradley Hand ITC" panose="03070402050302030203" pitchFamily="66" charset="0"/>
              </a:rPr>
              <a:t>More of the classes that fill quickly</a:t>
            </a:r>
            <a:endParaRPr lang="en-US" dirty="0">
              <a:latin typeface="Bradley Hand ITC" panose="03070402050302030203" pitchFamily="66" charset="0"/>
            </a:endParaRPr>
          </a:p>
        </p:txBody>
      </p:sp>
      <p:sp>
        <p:nvSpPr>
          <p:cNvPr id="9" name="TextBox 8"/>
          <p:cNvSpPr txBox="1"/>
          <p:nvPr/>
        </p:nvSpPr>
        <p:spPr>
          <a:xfrm>
            <a:off x="4436635" y="3863558"/>
            <a:ext cx="1305824" cy="369332"/>
          </a:xfrm>
          <a:prstGeom prst="rect">
            <a:avLst/>
          </a:prstGeom>
          <a:noFill/>
        </p:spPr>
        <p:txBody>
          <a:bodyPr wrap="square" rtlCol="0">
            <a:spAutoFit/>
          </a:bodyPr>
          <a:lstStyle/>
          <a:p>
            <a:r>
              <a:rPr lang="en-US" dirty="0" smtClean="0">
                <a:latin typeface="Bradley Hand ITC" panose="03070402050302030203" pitchFamily="66" charset="0"/>
              </a:rPr>
              <a:t>Chemistry</a:t>
            </a:r>
            <a:endParaRPr lang="en-US" dirty="0">
              <a:latin typeface="Bradley Hand ITC" panose="03070402050302030203" pitchFamily="66" charset="0"/>
            </a:endParaRPr>
          </a:p>
        </p:txBody>
      </p:sp>
      <p:sp>
        <p:nvSpPr>
          <p:cNvPr id="10" name="TextBox 9"/>
          <p:cNvSpPr txBox="1"/>
          <p:nvPr/>
        </p:nvSpPr>
        <p:spPr>
          <a:xfrm>
            <a:off x="4435652" y="3556831"/>
            <a:ext cx="1194585" cy="369332"/>
          </a:xfrm>
          <a:prstGeom prst="rect">
            <a:avLst/>
          </a:prstGeom>
          <a:noFill/>
        </p:spPr>
        <p:txBody>
          <a:bodyPr wrap="square" rtlCol="0">
            <a:spAutoFit/>
          </a:bodyPr>
          <a:lstStyle/>
          <a:p>
            <a:r>
              <a:rPr lang="en-US" b="1" dirty="0" smtClean="0">
                <a:latin typeface="Bradley Hand ITC" panose="03070402050302030203" pitchFamily="66" charset="0"/>
              </a:rPr>
              <a:t>Any Lab</a:t>
            </a:r>
            <a:endParaRPr lang="en-US" b="1" dirty="0">
              <a:latin typeface="Bradley Hand ITC" panose="03070402050302030203" pitchFamily="66" charset="0"/>
            </a:endParaRPr>
          </a:p>
        </p:txBody>
      </p:sp>
      <p:sp>
        <p:nvSpPr>
          <p:cNvPr id="11" name="TextBox 10"/>
          <p:cNvSpPr txBox="1"/>
          <p:nvPr/>
        </p:nvSpPr>
        <p:spPr>
          <a:xfrm>
            <a:off x="2330249" y="4905612"/>
            <a:ext cx="2106386" cy="369332"/>
          </a:xfrm>
          <a:prstGeom prst="rect">
            <a:avLst/>
          </a:prstGeom>
          <a:noFill/>
        </p:spPr>
        <p:txBody>
          <a:bodyPr wrap="square" rtlCol="0">
            <a:spAutoFit/>
          </a:bodyPr>
          <a:lstStyle/>
          <a:p>
            <a:r>
              <a:rPr lang="en-US" dirty="0" smtClean="0">
                <a:latin typeface="Bradley Hand ITC" panose="03070402050302030203" pitchFamily="66" charset="0"/>
              </a:rPr>
              <a:t>English 1700</a:t>
            </a:r>
            <a:endParaRPr lang="en-US" dirty="0">
              <a:latin typeface="Bradley Hand ITC" panose="03070402050302030203" pitchFamily="66" charset="0"/>
            </a:endParaRPr>
          </a:p>
        </p:txBody>
      </p:sp>
      <p:sp>
        <p:nvSpPr>
          <p:cNvPr id="12" name="TextBox 11"/>
          <p:cNvSpPr txBox="1"/>
          <p:nvPr/>
        </p:nvSpPr>
        <p:spPr>
          <a:xfrm>
            <a:off x="2323283" y="4320705"/>
            <a:ext cx="2106386" cy="369332"/>
          </a:xfrm>
          <a:prstGeom prst="rect">
            <a:avLst/>
          </a:prstGeom>
          <a:noFill/>
        </p:spPr>
        <p:txBody>
          <a:bodyPr wrap="square" rtlCol="0">
            <a:spAutoFit/>
          </a:bodyPr>
          <a:lstStyle/>
          <a:p>
            <a:r>
              <a:rPr lang="en-US" dirty="0" smtClean="0">
                <a:latin typeface="Bradley Hand ITC" panose="03070402050302030203" pitchFamily="66" charset="0"/>
              </a:rPr>
              <a:t>English 0900</a:t>
            </a:r>
            <a:endParaRPr lang="en-US" dirty="0">
              <a:latin typeface="Bradley Hand ITC" panose="03070402050302030203" pitchFamily="66" charset="0"/>
            </a:endParaRPr>
          </a:p>
        </p:txBody>
      </p:sp>
      <p:sp>
        <p:nvSpPr>
          <p:cNvPr id="13" name="TextBox 12"/>
          <p:cNvSpPr txBox="1"/>
          <p:nvPr/>
        </p:nvSpPr>
        <p:spPr>
          <a:xfrm>
            <a:off x="4429669" y="5213519"/>
            <a:ext cx="1528700" cy="369332"/>
          </a:xfrm>
          <a:prstGeom prst="rect">
            <a:avLst/>
          </a:prstGeom>
          <a:noFill/>
        </p:spPr>
        <p:txBody>
          <a:bodyPr wrap="square" rtlCol="0">
            <a:spAutoFit/>
          </a:bodyPr>
          <a:lstStyle/>
          <a:p>
            <a:r>
              <a:rPr lang="en-US" dirty="0" smtClean="0">
                <a:latin typeface="Bradley Hand ITC" panose="03070402050302030203" pitchFamily="66" charset="0"/>
              </a:rPr>
              <a:t>Geology</a:t>
            </a:r>
            <a:endParaRPr lang="en-US" dirty="0">
              <a:latin typeface="Bradley Hand ITC" panose="03070402050302030203" pitchFamily="66" charset="0"/>
            </a:endParaRPr>
          </a:p>
        </p:txBody>
      </p:sp>
      <p:sp>
        <p:nvSpPr>
          <p:cNvPr id="14" name="TextBox 13"/>
          <p:cNvSpPr txBox="1"/>
          <p:nvPr/>
        </p:nvSpPr>
        <p:spPr>
          <a:xfrm>
            <a:off x="2323283" y="5427554"/>
            <a:ext cx="2106386" cy="369332"/>
          </a:xfrm>
          <a:prstGeom prst="rect">
            <a:avLst/>
          </a:prstGeom>
          <a:noFill/>
        </p:spPr>
        <p:txBody>
          <a:bodyPr wrap="square" rtlCol="0">
            <a:spAutoFit/>
          </a:bodyPr>
          <a:lstStyle/>
          <a:p>
            <a:r>
              <a:rPr lang="en-US" dirty="0" smtClean="0">
                <a:latin typeface="Bradley Hand ITC" panose="03070402050302030203" pitchFamily="66" charset="0"/>
              </a:rPr>
              <a:t>English 2400</a:t>
            </a:r>
            <a:endParaRPr lang="en-US" dirty="0">
              <a:latin typeface="Bradley Hand ITC" panose="03070402050302030203" pitchFamily="66" charset="0"/>
            </a:endParaRPr>
          </a:p>
        </p:txBody>
      </p:sp>
      <p:sp>
        <p:nvSpPr>
          <p:cNvPr id="15" name="TextBox 14"/>
          <p:cNvSpPr txBox="1"/>
          <p:nvPr/>
        </p:nvSpPr>
        <p:spPr>
          <a:xfrm>
            <a:off x="2323283" y="5989704"/>
            <a:ext cx="2106386" cy="369332"/>
          </a:xfrm>
          <a:prstGeom prst="rect">
            <a:avLst/>
          </a:prstGeom>
          <a:noFill/>
        </p:spPr>
        <p:txBody>
          <a:bodyPr wrap="square" rtlCol="0">
            <a:spAutoFit/>
          </a:bodyPr>
          <a:lstStyle/>
          <a:p>
            <a:r>
              <a:rPr lang="en-US" dirty="0" smtClean="0">
                <a:latin typeface="Bradley Hand ITC" panose="03070402050302030203" pitchFamily="66" charset="0"/>
              </a:rPr>
              <a:t>English 2600</a:t>
            </a:r>
            <a:endParaRPr lang="en-US" dirty="0">
              <a:latin typeface="Bradley Hand ITC" panose="03070402050302030203" pitchFamily="66" charset="0"/>
            </a:endParaRPr>
          </a:p>
        </p:txBody>
      </p:sp>
      <p:sp>
        <p:nvSpPr>
          <p:cNvPr id="16" name="TextBox 15"/>
          <p:cNvSpPr txBox="1"/>
          <p:nvPr/>
        </p:nvSpPr>
        <p:spPr>
          <a:xfrm>
            <a:off x="4435652" y="4526328"/>
            <a:ext cx="1476933" cy="369332"/>
          </a:xfrm>
          <a:prstGeom prst="rect">
            <a:avLst/>
          </a:prstGeom>
          <a:noFill/>
        </p:spPr>
        <p:txBody>
          <a:bodyPr wrap="square" rtlCol="0">
            <a:spAutoFit/>
          </a:bodyPr>
          <a:lstStyle/>
          <a:p>
            <a:r>
              <a:rPr lang="en-US" dirty="0" smtClean="0">
                <a:latin typeface="Bradley Hand ITC" panose="03070402050302030203" pitchFamily="66" charset="0"/>
              </a:rPr>
              <a:t>Philosophy</a:t>
            </a:r>
            <a:endParaRPr lang="en-US" dirty="0">
              <a:latin typeface="Bradley Hand ITC" panose="03070402050302030203" pitchFamily="66" charset="0"/>
            </a:endParaRPr>
          </a:p>
        </p:txBody>
      </p:sp>
      <p:sp>
        <p:nvSpPr>
          <p:cNvPr id="17" name="TextBox 16"/>
          <p:cNvSpPr txBox="1"/>
          <p:nvPr/>
        </p:nvSpPr>
        <p:spPr>
          <a:xfrm>
            <a:off x="249009" y="5364478"/>
            <a:ext cx="2106386" cy="369332"/>
          </a:xfrm>
          <a:prstGeom prst="rect">
            <a:avLst/>
          </a:prstGeom>
          <a:noFill/>
        </p:spPr>
        <p:txBody>
          <a:bodyPr wrap="square" rtlCol="0">
            <a:spAutoFit/>
          </a:bodyPr>
          <a:lstStyle/>
          <a:p>
            <a:r>
              <a:rPr lang="en-US" dirty="0" smtClean="0">
                <a:latin typeface="Bradley Hand ITC" panose="03070402050302030203" pitchFamily="66" charset="0"/>
              </a:rPr>
              <a:t>Political Science</a:t>
            </a:r>
            <a:endParaRPr lang="en-US" dirty="0">
              <a:latin typeface="Bradley Hand ITC" panose="03070402050302030203" pitchFamily="66" charset="0"/>
            </a:endParaRPr>
          </a:p>
        </p:txBody>
      </p:sp>
      <p:sp>
        <p:nvSpPr>
          <p:cNvPr id="18" name="TextBox 17"/>
          <p:cNvSpPr txBox="1"/>
          <p:nvPr/>
        </p:nvSpPr>
        <p:spPr>
          <a:xfrm>
            <a:off x="4435652" y="4250670"/>
            <a:ext cx="1243107" cy="369332"/>
          </a:xfrm>
          <a:prstGeom prst="rect">
            <a:avLst/>
          </a:prstGeom>
          <a:noFill/>
        </p:spPr>
        <p:txBody>
          <a:bodyPr wrap="square" rtlCol="0">
            <a:spAutoFit/>
          </a:bodyPr>
          <a:lstStyle/>
          <a:p>
            <a:r>
              <a:rPr lang="en-US" dirty="0" smtClean="0">
                <a:latin typeface="Bradley Hand ITC" panose="03070402050302030203" pitchFamily="66" charset="0"/>
              </a:rPr>
              <a:t>Statistics</a:t>
            </a:r>
            <a:endParaRPr lang="en-US" dirty="0">
              <a:latin typeface="Bradley Hand ITC" panose="03070402050302030203" pitchFamily="66" charset="0"/>
            </a:endParaRPr>
          </a:p>
        </p:txBody>
      </p:sp>
      <p:sp>
        <p:nvSpPr>
          <p:cNvPr id="19" name="TextBox 18"/>
          <p:cNvSpPr txBox="1"/>
          <p:nvPr/>
        </p:nvSpPr>
        <p:spPr>
          <a:xfrm>
            <a:off x="4436635" y="5585200"/>
            <a:ext cx="1110805" cy="369332"/>
          </a:xfrm>
          <a:prstGeom prst="rect">
            <a:avLst/>
          </a:prstGeom>
          <a:noFill/>
        </p:spPr>
        <p:txBody>
          <a:bodyPr wrap="square" rtlCol="0">
            <a:spAutoFit/>
          </a:bodyPr>
          <a:lstStyle/>
          <a:p>
            <a:r>
              <a:rPr lang="en-US" dirty="0" smtClean="0">
                <a:latin typeface="Bradley Hand ITC" panose="03070402050302030203" pitchFamily="66" charset="0"/>
              </a:rPr>
              <a:t>Speech</a:t>
            </a:r>
            <a:endParaRPr lang="en-US" dirty="0">
              <a:latin typeface="Bradley Hand ITC" panose="03070402050302030203" pitchFamily="66" charset="0"/>
            </a:endParaRPr>
          </a:p>
        </p:txBody>
      </p:sp>
      <p:sp>
        <p:nvSpPr>
          <p:cNvPr id="20" name="TextBox 19"/>
          <p:cNvSpPr txBox="1"/>
          <p:nvPr/>
        </p:nvSpPr>
        <p:spPr>
          <a:xfrm>
            <a:off x="252338" y="4967036"/>
            <a:ext cx="2070945" cy="369332"/>
          </a:xfrm>
          <a:prstGeom prst="rect">
            <a:avLst/>
          </a:prstGeom>
          <a:noFill/>
        </p:spPr>
        <p:txBody>
          <a:bodyPr wrap="square" rtlCol="0">
            <a:spAutoFit/>
          </a:bodyPr>
          <a:lstStyle/>
          <a:p>
            <a:r>
              <a:rPr lang="en-US" dirty="0" smtClean="0">
                <a:latin typeface="Bradley Hand ITC" panose="03070402050302030203" pitchFamily="66" charset="0"/>
              </a:rPr>
              <a:t>Sign Language</a:t>
            </a:r>
            <a:endParaRPr lang="en-US" dirty="0">
              <a:latin typeface="Bradley Hand ITC" panose="03070402050302030203" pitchFamily="66" charset="0"/>
            </a:endParaRPr>
          </a:p>
        </p:txBody>
      </p:sp>
      <p:sp>
        <p:nvSpPr>
          <p:cNvPr id="21" name="TextBox 20"/>
          <p:cNvSpPr txBox="1"/>
          <p:nvPr/>
        </p:nvSpPr>
        <p:spPr>
          <a:xfrm>
            <a:off x="6376796" y="3648531"/>
            <a:ext cx="2557281" cy="1477328"/>
          </a:xfrm>
          <a:prstGeom prst="rect">
            <a:avLst/>
          </a:prstGeom>
          <a:noFill/>
        </p:spPr>
        <p:txBody>
          <a:bodyPr wrap="square" rtlCol="0">
            <a:spAutoFit/>
          </a:bodyPr>
          <a:lstStyle/>
          <a:p>
            <a:r>
              <a:rPr lang="en-US" dirty="0" smtClean="0"/>
              <a:t>Students communicated the desire to have the classes they need to graduate and transfer offered online.</a:t>
            </a:r>
            <a:endParaRPr lang="en-US" dirty="0"/>
          </a:p>
        </p:txBody>
      </p:sp>
    </p:spTree>
    <p:extLst>
      <p:ext uri="{BB962C8B-B14F-4D97-AF65-F5344CB8AC3E}">
        <p14:creationId xmlns:p14="http://schemas.microsoft.com/office/powerpoint/2010/main" val="15473708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9 Benefit from On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924811"/>
          </a:xfrm>
          <a:prstGeom prst="rect">
            <a:avLst/>
          </a:prstGeom>
        </p:spPr>
      </p:pic>
    </p:spTree>
    <p:extLst>
      <p:ext uri="{BB962C8B-B14F-4D97-AF65-F5344CB8AC3E}">
        <p14:creationId xmlns:p14="http://schemas.microsoft.com/office/powerpoint/2010/main" val="3229479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2060"/>
                </a:solidFill>
              </a:rPr>
              <a:t>Q9:Would you say that you benefit from having online courses available to you?</a:t>
            </a:r>
            <a:endParaRPr lang="en-US" dirty="0">
              <a:solidFill>
                <a:srgbClr val="002060"/>
              </a:solidFill>
            </a:endParaRPr>
          </a:p>
        </p:txBody>
      </p:sp>
      <p:sp>
        <p:nvSpPr>
          <p:cNvPr id="5" name="TextBox 4"/>
          <p:cNvSpPr txBox="1"/>
          <p:nvPr/>
        </p:nvSpPr>
        <p:spPr>
          <a:xfrm>
            <a:off x="457200" y="1829641"/>
            <a:ext cx="4881414" cy="2862323"/>
          </a:xfrm>
          <a:prstGeom prst="rect">
            <a:avLst/>
          </a:prstGeom>
          <a:noFill/>
        </p:spPr>
        <p:txBody>
          <a:bodyPr wrap="square" rtlCol="0">
            <a:spAutoFit/>
          </a:bodyPr>
          <a:lstStyle/>
          <a:p>
            <a:r>
              <a:rPr lang="en-US" dirty="0" smtClean="0"/>
              <a:t>About 96% of students replied that they benefit from having online courses available to them.</a:t>
            </a:r>
          </a:p>
          <a:p>
            <a:endParaRPr lang="en-US" dirty="0" smtClean="0"/>
          </a:p>
          <a:p>
            <a:r>
              <a:rPr lang="en-US" dirty="0" smtClean="0"/>
              <a:t>37% of students gave us an explanation as to why they specifically benefit from these course offerings. The most common reasons why students choose online were because they are parents, working, or have very busy lives and this is the only way they would be able to further their education. </a:t>
            </a:r>
            <a:endParaRPr lang="en-US" dirty="0"/>
          </a:p>
        </p:txBody>
      </p:sp>
      <p:sp>
        <p:nvSpPr>
          <p:cNvPr id="6" name="TextBox 5"/>
          <p:cNvSpPr txBox="1"/>
          <p:nvPr/>
        </p:nvSpPr>
        <p:spPr>
          <a:xfrm>
            <a:off x="567489" y="4851071"/>
            <a:ext cx="5039840" cy="1569660"/>
          </a:xfrm>
          <a:prstGeom prst="rect">
            <a:avLst/>
          </a:prstGeom>
          <a:noFill/>
        </p:spPr>
        <p:txBody>
          <a:bodyPr wrap="square" rtlCol="0">
            <a:spAutoFit/>
          </a:bodyPr>
          <a:lstStyle/>
          <a:p>
            <a:r>
              <a:rPr lang="en-US" sz="1200" b="1" dirty="0" smtClean="0">
                <a:latin typeface="Bradley Hand ITC" panose="03070402050302030203" pitchFamily="66" charset="0"/>
              </a:rPr>
              <a:t>“If it were not for the wide variety of online classes Taft offers, I would not be in school right now. I have a full time job and am a full time mom. I went to BC 10 years ago but had to stop. Taft has given me a fresh start and the online programs have made it possible. I have recommended Taft to several of my coworkers for this reason and 5 have registered for this fall, 3 will be registering in the Spring. It has been amazing for them to realize, as it was for me, that school can be an option for us.”</a:t>
            </a:r>
            <a:endParaRPr lang="en-US" sz="1200" b="1" dirty="0">
              <a:latin typeface="Bradley Hand ITC" panose="03070402050302030203" pitchFamily="66" charset="0"/>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2407532998"/>
              </p:ext>
            </p:extLst>
          </p:nvPr>
        </p:nvGraphicFramePr>
        <p:xfrm>
          <a:off x="5188470" y="1673775"/>
          <a:ext cx="4539910" cy="43306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74957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10 DE Supp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0400"/>
            <a:ext cx="9144000" cy="5526319"/>
          </a:xfrm>
          <a:prstGeom prst="rect">
            <a:avLst/>
          </a:prstGeom>
        </p:spPr>
      </p:pic>
    </p:spTree>
    <p:extLst>
      <p:ext uri="{BB962C8B-B14F-4D97-AF65-F5344CB8AC3E}">
        <p14:creationId xmlns:p14="http://schemas.microsoft.com/office/powerpoint/2010/main" val="40389054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11 Made Consnselor A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1800"/>
            <a:ext cx="9144000" cy="5977795"/>
          </a:xfrm>
          <a:prstGeom prst="rect">
            <a:avLst/>
          </a:prstGeom>
        </p:spPr>
      </p:pic>
    </p:spTree>
    <p:extLst>
      <p:ext uri="{BB962C8B-B14F-4D97-AF65-F5344CB8AC3E}">
        <p14:creationId xmlns:p14="http://schemas.microsoft.com/office/powerpoint/2010/main" val="25542576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t>
            </a:r>
            <a:r>
              <a:rPr lang="en-US" dirty="0" smtClean="0">
                <a:solidFill>
                  <a:srgbClr val="002060"/>
                </a:solidFill>
              </a:rPr>
              <a:t>Q11- How do you usually communicate with a counselor (F-2-F, Email, Phone)?</a:t>
            </a:r>
            <a:endParaRPr lang="en-US" dirty="0">
              <a:solidFill>
                <a:srgbClr val="002060"/>
              </a:solidFill>
            </a:endParaRPr>
          </a:p>
        </p:txBody>
      </p:sp>
      <p:sp>
        <p:nvSpPr>
          <p:cNvPr id="5" name="TextBox 4"/>
          <p:cNvSpPr txBox="1"/>
          <p:nvPr/>
        </p:nvSpPr>
        <p:spPr>
          <a:xfrm>
            <a:off x="148628" y="1771829"/>
            <a:ext cx="4175096" cy="4524315"/>
          </a:xfrm>
          <a:prstGeom prst="rect">
            <a:avLst/>
          </a:prstGeom>
          <a:noFill/>
        </p:spPr>
        <p:txBody>
          <a:bodyPr wrap="square" rtlCol="0">
            <a:spAutoFit/>
          </a:bodyPr>
          <a:lstStyle/>
          <a:p>
            <a:r>
              <a:rPr lang="en-US" sz="2400" dirty="0" smtClean="0"/>
              <a:t>75% of DE students have met with a counselor. 25% have not once meet with a counselor. Of the students that have, most use Face to Face appointments. </a:t>
            </a:r>
          </a:p>
          <a:p>
            <a:endParaRPr lang="en-US" sz="2400" dirty="0"/>
          </a:p>
          <a:p>
            <a:r>
              <a:rPr lang="en-US" sz="2400" dirty="0" smtClean="0"/>
              <a:t>We wonder if our 25% is unable to physically make an appointment due to their schedules. Do they know that they can make a phone or email correspondence appointment? </a:t>
            </a:r>
            <a:endParaRPr lang="en-US" sz="2400"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208325930"/>
              </p:ext>
            </p:extLst>
          </p:nvPr>
        </p:nvGraphicFramePr>
        <p:xfrm>
          <a:off x="4783119" y="1910929"/>
          <a:ext cx="4325919" cy="39388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45515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14 Tech Difficulti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800"/>
            <a:ext cx="9144000" cy="6497383"/>
          </a:xfrm>
          <a:prstGeom prst="rect">
            <a:avLst/>
          </a:prstGeom>
        </p:spPr>
      </p:pic>
    </p:spTree>
    <p:extLst>
      <p:ext uri="{BB962C8B-B14F-4D97-AF65-F5344CB8AC3E}">
        <p14:creationId xmlns:p14="http://schemas.microsoft.com/office/powerpoint/2010/main" val="28373175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15 Instructor Helpfu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 y="0"/>
            <a:ext cx="7665440" cy="6858000"/>
          </a:xfrm>
          <a:prstGeom prst="rect">
            <a:avLst/>
          </a:prstGeom>
        </p:spPr>
      </p:pic>
    </p:spTree>
    <p:extLst>
      <p:ext uri="{BB962C8B-B14F-4D97-AF65-F5344CB8AC3E}">
        <p14:creationId xmlns:p14="http://schemas.microsoft.com/office/powerpoint/2010/main" val="36938523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582" y="391789"/>
            <a:ext cx="5485724" cy="461665"/>
          </a:xfrm>
          <a:prstGeom prst="rect">
            <a:avLst/>
          </a:prstGeom>
          <a:noFill/>
          <a:ln>
            <a:solidFill>
              <a:schemeClr val="tx1"/>
            </a:solidFill>
          </a:ln>
        </p:spPr>
        <p:txBody>
          <a:bodyPr wrap="square" rtlCol="0">
            <a:spAutoFit/>
          </a:bodyPr>
          <a:lstStyle/>
          <a:p>
            <a:r>
              <a:rPr lang="en-US" sz="2400" dirty="0" smtClean="0"/>
              <a:t>Responses from workshop participants:</a:t>
            </a:r>
            <a:endParaRPr lang="en-US" sz="2400" dirty="0"/>
          </a:p>
        </p:txBody>
      </p:sp>
      <p:sp>
        <p:nvSpPr>
          <p:cNvPr id="3" name="TextBox 2"/>
          <p:cNvSpPr txBox="1"/>
          <p:nvPr/>
        </p:nvSpPr>
        <p:spPr>
          <a:xfrm>
            <a:off x="864745" y="972718"/>
            <a:ext cx="6458562" cy="6247865"/>
          </a:xfrm>
          <a:prstGeom prst="rect">
            <a:avLst/>
          </a:prstGeom>
          <a:noFill/>
        </p:spPr>
        <p:txBody>
          <a:bodyPr wrap="square" rtlCol="0">
            <a:spAutoFit/>
          </a:bodyPr>
          <a:lstStyle/>
          <a:p>
            <a:pPr algn="ctr"/>
            <a:r>
              <a:rPr lang="en-US" sz="2800" dirty="0" smtClean="0"/>
              <a:t>Pros -</a:t>
            </a:r>
          </a:p>
          <a:p>
            <a:r>
              <a:rPr lang="en-US" sz="2800" dirty="0" smtClean="0"/>
              <a:t>Most faculty liked the flexibility that the online workshop provided for their schedule.</a:t>
            </a:r>
          </a:p>
          <a:p>
            <a:endParaRPr lang="en-US" sz="2800" dirty="0"/>
          </a:p>
          <a:p>
            <a:r>
              <a:rPr lang="en-US" sz="2800" dirty="0" smtClean="0"/>
              <a:t>Helpful to gain the experience of an online course.</a:t>
            </a:r>
          </a:p>
          <a:p>
            <a:endParaRPr lang="en-US" sz="2800" dirty="0"/>
          </a:p>
          <a:p>
            <a:r>
              <a:rPr lang="en-US" sz="2800" dirty="0" smtClean="0"/>
              <a:t>Learned some activities that helped instill community within the online course.</a:t>
            </a:r>
          </a:p>
          <a:p>
            <a:endParaRPr lang="en-US" sz="2800" dirty="0"/>
          </a:p>
          <a:p>
            <a:r>
              <a:rPr lang="en-US" sz="2800" dirty="0" smtClean="0"/>
              <a:t>Liked the </a:t>
            </a:r>
            <a:r>
              <a:rPr lang="en-US" sz="2800" dirty="0" err="1" smtClean="0"/>
              <a:t>Accountabilabuddy</a:t>
            </a:r>
            <a:r>
              <a:rPr lang="en-US" sz="2800" dirty="0" smtClean="0"/>
              <a:t> concept/activity</a:t>
            </a:r>
          </a:p>
          <a:p>
            <a:endParaRPr lang="en-US" dirty="0"/>
          </a:p>
          <a:p>
            <a:endParaRPr lang="en-US" dirty="0"/>
          </a:p>
        </p:txBody>
      </p:sp>
    </p:spTree>
    <p:extLst>
      <p:ext uri="{BB962C8B-B14F-4D97-AF65-F5344CB8AC3E}">
        <p14:creationId xmlns:p14="http://schemas.microsoft.com/office/powerpoint/2010/main" val="65071027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2060"/>
                </a:solidFill>
              </a:rPr>
              <a:t>Q15- I found that my instructor was other:</a:t>
            </a:r>
            <a:endParaRPr lang="en-US" dirty="0">
              <a:solidFill>
                <a:srgbClr val="002060"/>
              </a:solidFill>
            </a:endParaRPr>
          </a:p>
        </p:txBody>
      </p:sp>
      <p:sp>
        <p:nvSpPr>
          <p:cNvPr id="3" name="Content Placeholder 2"/>
          <p:cNvSpPr>
            <a:spLocks noGrp="1"/>
          </p:cNvSpPr>
          <p:nvPr>
            <p:ph idx="1"/>
          </p:nvPr>
        </p:nvSpPr>
        <p:spPr>
          <a:xfrm>
            <a:off x="0" y="1600200"/>
            <a:ext cx="9144000" cy="4525963"/>
          </a:xfrm>
        </p:spPr>
        <p:txBody>
          <a:bodyPr/>
          <a:lstStyle/>
          <a:p>
            <a:pPr marL="0" indent="0">
              <a:buNone/>
            </a:pPr>
            <a:r>
              <a:rPr lang="en-US" sz="2800" dirty="0" smtClean="0"/>
              <a:t>13% of students left a comment about their experience.</a:t>
            </a:r>
          </a:p>
          <a:p>
            <a:pPr marL="0" indent="0">
              <a:buNone/>
            </a:pPr>
            <a:r>
              <a:rPr lang="en-US" sz="2800" dirty="0" smtClean="0"/>
              <a:t>Most of these comments reflected the 20 percent of students who felt they had unresponsive instructors.</a:t>
            </a:r>
          </a:p>
          <a:p>
            <a:pPr marL="0" indent="0">
              <a:buNone/>
            </a:pPr>
            <a:endParaRPr lang="en-US" dirty="0"/>
          </a:p>
        </p:txBody>
      </p:sp>
      <p:sp>
        <p:nvSpPr>
          <p:cNvPr id="4" name="TextBox 3"/>
          <p:cNvSpPr txBox="1"/>
          <p:nvPr/>
        </p:nvSpPr>
        <p:spPr>
          <a:xfrm>
            <a:off x="587086" y="3524240"/>
            <a:ext cx="1731571" cy="1384995"/>
          </a:xfrm>
          <a:prstGeom prst="rect">
            <a:avLst/>
          </a:prstGeom>
          <a:noFill/>
        </p:spPr>
        <p:txBody>
          <a:bodyPr wrap="square" rtlCol="0">
            <a:spAutoFit/>
          </a:bodyPr>
          <a:lstStyle/>
          <a:p>
            <a:r>
              <a:rPr lang="en-US" sz="1400" b="1" dirty="0" smtClean="0">
                <a:latin typeface="Bradley Hand ITC" panose="03070402050302030203" pitchFamily="66" charset="0"/>
              </a:rPr>
              <a:t>“One of the two instructors was wonderful, but the other one was not as good at communicating.”</a:t>
            </a:r>
            <a:endParaRPr lang="en-US" sz="1400" b="1" dirty="0">
              <a:latin typeface="Bradley Hand ITC" panose="03070402050302030203" pitchFamily="66" charset="0"/>
            </a:endParaRPr>
          </a:p>
        </p:txBody>
      </p:sp>
      <p:sp>
        <p:nvSpPr>
          <p:cNvPr id="5" name="TextBox 4"/>
          <p:cNvSpPr txBox="1"/>
          <p:nvPr/>
        </p:nvSpPr>
        <p:spPr>
          <a:xfrm>
            <a:off x="2412917" y="3552885"/>
            <a:ext cx="1419843" cy="738664"/>
          </a:xfrm>
          <a:prstGeom prst="rect">
            <a:avLst/>
          </a:prstGeom>
          <a:noFill/>
        </p:spPr>
        <p:txBody>
          <a:bodyPr wrap="square" rtlCol="0">
            <a:spAutoFit/>
          </a:bodyPr>
          <a:lstStyle/>
          <a:p>
            <a:r>
              <a:rPr lang="en-US" sz="1400" b="1" dirty="0" smtClean="0">
                <a:latin typeface="Bradley Hand ITC" panose="03070402050302030203" pitchFamily="66" charset="0"/>
              </a:rPr>
              <a:t>“Not informative enough.”</a:t>
            </a:r>
            <a:endParaRPr lang="en-US" sz="1400" b="1" dirty="0">
              <a:latin typeface="Bradley Hand ITC" panose="03070402050302030203" pitchFamily="66" charset="0"/>
            </a:endParaRPr>
          </a:p>
        </p:txBody>
      </p:sp>
      <p:sp>
        <p:nvSpPr>
          <p:cNvPr id="6" name="TextBox 5"/>
          <p:cNvSpPr txBox="1"/>
          <p:nvPr/>
        </p:nvSpPr>
        <p:spPr>
          <a:xfrm>
            <a:off x="2412917" y="4909235"/>
            <a:ext cx="1419843" cy="1815882"/>
          </a:xfrm>
          <a:prstGeom prst="rect">
            <a:avLst/>
          </a:prstGeom>
          <a:noFill/>
        </p:spPr>
        <p:txBody>
          <a:bodyPr wrap="square" rtlCol="0">
            <a:spAutoFit/>
          </a:bodyPr>
          <a:lstStyle/>
          <a:p>
            <a:r>
              <a:rPr lang="en-US" sz="1400" b="1" dirty="0" smtClean="0">
                <a:latin typeface="Bradley Hand ITC" panose="03070402050302030203" pitchFamily="66" charset="0"/>
              </a:rPr>
              <a:t>“I wish teachers checked in and responded to private messages quicker.”</a:t>
            </a:r>
            <a:endParaRPr lang="en-US" sz="1400" b="1" dirty="0">
              <a:latin typeface="Bradley Hand ITC" panose="03070402050302030203" pitchFamily="66" charset="0"/>
            </a:endParaRPr>
          </a:p>
        </p:txBody>
      </p:sp>
      <p:sp>
        <p:nvSpPr>
          <p:cNvPr id="7" name="TextBox 6"/>
          <p:cNvSpPr txBox="1"/>
          <p:nvPr/>
        </p:nvSpPr>
        <p:spPr>
          <a:xfrm>
            <a:off x="7266957" y="3684006"/>
            <a:ext cx="1419843" cy="2462213"/>
          </a:xfrm>
          <a:prstGeom prst="rect">
            <a:avLst/>
          </a:prstGeom>
          <a:noFill/>
        </p:spPr>
        <p:txBody>
          <a:bodyPr wrap="square" rtlCol="0">
            <a:spAutoFit/>
          </a:bodyPr>
          <a:lstStyle/>
          <a:p>
            <a:r>
              <a:rPr lang="en-US" sz="1400" b="1" dirty="0" smtClean="0">
                <a:latin typeface="Bradley Hand ITC" panose="03070402050302030203" pitchFamily="66" charset="0"/>
              </a:rPr>
              <a:t>“One teacher would only answer questions every two or three weeks, then your assignment was late or it didn’t matter anymore.”</a:t>
            </a:r>
            <a:endParaRPr lang="en-US" sz="1400" b="1" dirty="0">
              <a:latin typeface="Bradley Hand ITC" panose="03070402050302030203" pitchFamily="66" charset="0"/>
            </a:endParaRPr>
          </a:p>
        </p:txBody>
      </p:sp>
      <p:sp>
        <p:nvSpPr>
          <p:cNvPr id="8" name="TextBox 7"/>
          <p:cNvSpPr txBox="1"/>
          <p:nvPr/>
        </p:nvSpPr>
        <p:spPr>
          <a:xfrm>
            <a:off x="4206093" y="3524240"/>
            <a:ext cx="2700893" cy="2462213"/>
          </a:xfrm>
          <a:prstGeom prst="rect">
            <a:avLst/>
          </a:prstGeom>
          <a:noFill/>
        </p:spPr>
        <p:txBody>
          <a:bodyPr wrap="square" rtlCol="0">
            <a:spAutoFit/>
          </a:bodyPr>
          <a:lstStyle/>
          <a:p>
            <a:r>
              <a:rPr lang="en-US" sz="1400" b="1" dirty="0" smtClean="0">
                <a:latin typeface="Bradley Hand ITC" panose="03070402050302030203" pitchFamily="66" charset="0"/>
              </a:rPr>
              <a:t>“Only one class was harder to understand than the others. I think had I called the instructor instead of emailing, I would have been better off. This happened my first semester when I was less confidant. Now I understand that the professors are there to answer questions.”</a:t>
            </a:r>
            <a:endParaRPr lang="en-US" sz="1400" b="1" dirty="0">
              <a:latin typeface="Bradley Hand ITC" panose="03070402050302030203" pitchFamily="66" charset="0"/>
            </a:endParaRPr>
          </a:p>
        </p:txBody>
      </p:sp>
      <p:sp>
        <p:nvSpPr>
          <p:cNvPr id="9" name="TextBox 8"/>
          <p:cNvSpPr txBox="1"/>
          <p:nvPr/>
        </p:nvSpPr>
        <p:spPr>
          <a:xfrm>
            <a:off x="587086" y="5078512"/>
            <a:ext cx="1419843" cy="1815882"/>
          </a:xfrm>
          <a:prstGeom prst="rect">
            <a:avLst/>
          </a:prstGeom>
          <a:noFill/>
        </p:spPr>
        <p:txBody>
          <a:bodyPr wrap="square" rtlCol="0">
            <a:spAutoFit/>
          </a:bodyPr>
          <a:lstStyle/>
          <a:p>
            <a:r>
              <a:rPr lang="en-US" sz="1400" b="1" dirty="0" smtClean="0">
                <a:latin typeface="Bradley Hand ITC" panose="03070402050302030203" pitchFamily="66" charset="0"/>
              </a:rPr>
              <a:t>“They don’t grade homework fast and we don’t know our grade for half the course.”    </a:t>
            </a:r>
            <a:endParaRPr lang="en-US" sz="1400" b="1" dirty="0">
              <a:latin typeface="Bradley Hand ITC" panose="03070402050302030203" pitchFamily="66" charset="0"/>
            </a:endParaRPr>
          </a:p>
        </p:txBody>
      </p:sp>
    </p:spTree>
    <p:extLst>
      <p:ext uri="{BB962C8B-B14F-4D97-AF65-F5344CB8AC3E}">
        <p14:creationId xmlns:p14="http://schemas.microsoft.com/office/powerpoint/2010/main" val="19250807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16Online Resourc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 y="0"/>
            <a:ext cx="7894800" cy="6858000"/>
          </a:xfrm>
          <a:prstGeom prst="rect">
            <a:avLst/>
          </a:prstGeom>
        </p:spPr>
      </p:pic>
    </p:spTree>
    <p:extLst>
      <p:ext uri="{BB962C8B-B14F-4D97-AF65-F5344CB8AC3E}">
        <p14:creationId xmlns:p14="http://schemas.microsoft.com/office/powerpoint/2010/main" val="8914527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2060"/>
                </a:solidFill>
              </a:rPr>
              <a:t>Q16- Which online resource(s) have you utilized?</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stretch>
            <a:fillRect/>
          </a:stretch>
        </p:blipFill>
        <p:spPr>
          <a:xfrm>
            <a:off x="771711" y="4278065"/>
            <a:ext cx="1285875" cy="504825"/>
          </a:xfrm>
          <a:prstGeom prst="rect">
            <a:avLst/>
          </a:prstGeom>
        </p:spPr>
      </p:pic>
      <p:pic>
        <p:nvPicPr>
          <p:cNvPr id="5" name="Picture 4"/>
          <p:cNvPicPr>
            <a:picLocks noChangeAspect="1"/>
          </p:cNvPicPr>
          <p:nvPr/>
        </p:nvPicPr>
        <p:blipFill>
          <a:blip r:embed="rId3"/>
          <a:stretch>
            <a:fillRect/>
          </a:stretch>
        </p:blipFill>
        <p:spPr>
          <a:xfrm>
            <a:off x="543435" y="2092778"/>
            <a:ext cx="2178844" cy="1104900"/>
          </a:xfrm>
          <a:prstGeom prst="rect">
            <a:avLst/>
          </a:prstGeom>
        </p:spPr>
      </p:pic>
      <p:sp>
        <p:nvSpPr>
          <p:cNvPr id="7" name="TextBox 6"/>
          <p:cNvSpPr txBox="1"/>
          <p:nvPr/>
        </p:nvSpPr>
        <p:spPr>
          <a:xfrm>
            <a:off x="3286497" y="2839615"/>
            <a:ext cx="3059380" cy="2031325"/>
          </a:xfrm>
          <a:prstGeom prst="rect">
            <a:avLst/>
          </a:prstGeom>
          <a:noFill/>
        </p:spPr>
        <p:txBody>
          <a:bodyPr wrap="square" rtlCol="0">
            <a:spAutoFit/>
          </a:bodyPr>
          <a:lstStyle/>
          <a:p>
            <a:r>
              <a:rPr lang="en-US" sz="1400" b="1" dirty="0" smtClean="0">
                <a:latin typeface="Bradley Hand ITC" panose="03070402050302030203" pitchFamily="66" charset="0"/>
              </a:rPr>
              <a:t>“</a:t>
            </a:r>
            <a:r>
              <a:rPr lang="en-US" sz="1400" b="1" dirty="0">
                <a:latin typeface="Bradley Hand ITC" panose="03070402050302030203" pitchFamily="66" charset="0"/>
              </a:rPr>
              <a:t>I loved the videos that Prof. Duncan provided. The wiki space Prof. Ashmore uses is helpful. Turnitin is only helpful to the student if the </a:t>
            </a:r>
            <a:r>
              <a:rPr lang="en-US" sz="1400" b="1" dirty="0" smtClean="0">
                <a:latin typeface="Bradley Hand ITC" panose="03070402050302030203" pitchFamily="66" charset="0"/>
              </a:rPr>
              <a:t>instructor </a:t>
            </a:r>
            <a:r>
              <a:rPr lang="en-US" sz="1400" b="1" dirty="0">
                <a:latin typeface="Bradley Hand ITC" panose="03070402050302030203" pitchFamily="66" charset="0"/>
              </a:rPr>
              <a:t>uses the grade mark system to provide clear feedback. Prof. Dyer has definitely used it to its full potential</a:t>
            </a:r>
            <a:r>
              <a:rPr lang="en-US" sz="1400" b="1" dirty="0" smtClean="0">
                <a:latin typeface="Bradley Hand ITC" panose="03070402050302030203" pitchFamily="66" charset="0"/>
              </a:rPr>
              <a:t>.”</a:t>
            </a:r>
            <a:endParaRPr lang="en-US" sz="1400" b="1" dirty="0">
              <a:latin typeface="Bradley Hand ITC" panose="03070402050302030203" pitchFamily="66" charset="0"/>
            </a:endParaRPr>
          </a:p>
        </p:txBody>
      </p:sp>
      <p:pic>
        <p:nvPicPr>
          <p:cNvPr id="8" name="Picture 7"/>
          <p:cNvPicPr>
            <a:picLocks noChangeAspect="1"/>
          </p:cNvPicPr>
          <p:nvPr/>
        </p:nvPicPr>
        <p:blipFill>
          <a:blip r:embed="rId4"/>
          <a:stretch>
            <a:fillRect/>
          </a:stretch>
        </p:blipFill>
        <p:spPr>
          <a:xfrm>
            <a:off x="1937441" y="5355769"/>
            <a:ext cx="1607344" cy="685800"/>
          </a:xfrm>
          <a:prstGeom prst="rect">
            <a:avLst/>
          </a:prstGeom>
        </p:spPr>
      </p:pic>
      <p:pic>
        <p:nvPicPr>
          <p:cNvPr id="9" name="Picture 8"/>
          <p:cNvPicPr>
            <a:picLocks noChangeAspect="1"/>
          </p:cNvPicPr>
          <p:nvPr/>
        </p:nvPicPr>
        <p:blipFill>
          <a:blip r:embed="rId5"/>
          <a:stretch>
            <a:fillRect/>
          </a:stretch>
        </p:blipFill>
        <p:spPr>
          <a:xfrm>
            <a:off x="7178634" y="2092778"/>
            <a:ext cx="1311157" cy="1226566"/>
          </a:xfrm>
          <a:prstGeom prst="rect">
            <a:avLst/>
          </a:prstGeom>
        </p:spPr>
      </p:pic>
      <p:sp>
        <p:nvSpPr>
          <p:cNvPr id="10" name="TextBox 9"/>
          <p:cNvSpPr txBox="1"/>
          <p:nvPr/>
        </p:nvSpPr>
        <p:spPr>
          <a:xfrm>
            <a:off x="5160571" y="4930873"/>
            <a:ext cx="2058143" cy="954107"/>
          </a:xfrm>
          <a:prstGeom prst="rect">
            <a:avLst/>
          </a:prstGeom>
          <a:noFill/>
        </p:spPr>
        <p:txBody>
          <a:bodyPr wrap="square" rtlCol="0">
            <a:spAutoFit/>
          </a:bodyPr>
          <a:lstStyle/>
          <a:p>
            <a:r>
              <a:rPr lang="en-US" sz="1400" b="1" dirty="0" smtClean="0">
                <a:latin typeface="Bradley Hand ITC" panose="03070402050302030203" pitchFamily="66" charset="0"/>
              </a:rPr>
              <a:t>“Some of these sites are hard to navigate if you have never used them before.”</a:t>
            </a:r>
            <a:endParaRPr lang="en-US" sz="1400" b="1" dirty="0">
              <a:latin typeface="Bradley Hand ITC" panose="03070402050302030203" pitchFamily="66" charset="0"/>
            </a:endParaRPr>
          </a:p>
        </p:txBody>
      </p:sp>
    </p:spTree>
    <p:extLst>
      <p:ext uri="{BB962C8B-B14F-4D97-AF65-F5344CB8AC3E}">
        <p14:creationId xmlns:p14="http://schemas.microsoft.com/office/powerpoint/2010/main" val="542828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582" y="391789"/>
            <a:ext cx="5485724" cy="461665"/>
          </a:xfrm>
          <a:prstGeom prst="rect">
            <a:avLst/>
          </a:prstGeom>
          <a:noFill/>
          <a:ln>
            <a:solidFill>
              <a:schemeClr val="tx1"/>
            </a:solidFill>
          </a:ln>
        </p:spPr>
        <p:txBody>
          <a:bodyPr wrap="square" rtlCol="0">
            <a:spAutoFit/>
          </a:bodyPr>
          <a:lstStyle/>
          <a:p>
            <a:r>
              <a:rPr lang="en-US" sz="2400" dirty="0" smtClean="0"/>
              <a:t>Responses from workshop participants:</a:t>
            </a:r>
            <a:endParaRPr lang="en-US" sz="2400" dirty="0"/>
          </a:p>
        </p:txBody>
      </p:sp>
      <p:sp>
        <p:nvSpPr>
          <p:cNvPr id="3" name="TextBox 2"/>
          <p:cNvSpPr txBox="1"/>
          <p:nvPr/>
        </p:nvSpPr>
        <p:spPr>
          <a:xfrm>
            <a:off x="189164" y="1013247"/>
            <a:ext cx="8796074" cy="6063199"/>
          </a:xfrm>
          <a:prstGeom prst="rect">
            <a:avLst/>
          </a:prstGeom>
          <a:noFill/>
        </p:spPr>
        <p:txBody>
          <a:bodyPr wrap="square" rtlCol="0">
            <a:spAutoFit/>
          </a:bodyPr>
          <a:lstStyle/>
          <a:p>
            <a:pPr algn="ctr"/>
            <a:r>
              <a:rPr lang="en-US" sz="2800" dirty="0" smtClean="0"/>
              <a:t>Pros</a:t>
            </a:r>
          </a:p>
          <a:p>
            <a:endParaRPr lang="en-US" sz="2800" dirty="0" smtClean="0"/>
          </a:p>
          <a:p>
            <a:r>
              <a:rPr lang="en-US" sz="2800" dirty="0"/>
              <a:t>The workshop helped me with understand the importance of properly writing questions to the student population that will stimulate an online conversation. </a:t>
            </a:r>
          </a:p>
          <a:p>
            <a:endParaRPr lang="en-US" sz="2800" dirty="0" smtClean="0"/>
          </a:p>
          <a:p>
            <a:r>
              <a:rPr lang="en-US" sz="2800" dirty="0"/>
              <a:t>I appreciated the experience of an online class that was tied heavily to discussion boards--and less of an independent study course. </a:t>
            </a:r>
            <a:endParaRPr lang="en-US" sz="2800" dirty="0" smtClean="0"/>
          </a:p>
          <a:p>
            <a:endParaRPr lang="en-US" sz="2800" dirty="0"/>
          </a:p>
          <a:p>
            <a:r>
              <a:rPr lang="en-US" sz="2800" dirty="0"/>
              <a:t>I liked the on-line format. I would like to see more on-line workshops. I included my communication policy that I developed in the workshop in my summer syllabi.</a:t>
            </a:r>
          </a:p>
          <a:p>
            <a:endParaRPr lang="en-US" sz="2400" dirty="0"/>
          </a:p>
        </p:txBody>
      </p:sp>
    </p:spTree>
    <p:extLst>
      <p:ext uri="{BB962C8B-B14F-4D97-AF65-F5344CB8AC3E}">
        <p14:creationId xmlns:p14="http://schemas.microsoft.com/office/powerpoint/2010/main" val="110424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2839" y="727834"/>
            <a:ext cx="7336818" cy="5539979"/>
          </a:xfrm>
          <a:prstGeom prst="rect">
            <a:avLst/>
          </a:prstGeom>
          <a:noFill/>
        </p:spPr>
        <p:txBody>
          <a:bodyPr wrap="square" rtlCol="0">
            <a:spAutoFit/>
          </a:bodyPr>
          <a:lstStyle/>
          <a:p>
            <a:pPr algn="ctr"/>
            <a:r>
              <a:rPr lang="en-US" sz="2800" dirty="0" smtClean="0"/>
              <a:t>Cons-</a:t>
            </a:r>
          </a:p>
          <a:p>
            <a:pPr algn="ctr"/>
            <a:endParaRPr lang="en-US" sz="2800" dirty="0" smtClean="0"/>
          </a:p>
          <a:p>
            <a:r>
              <a:rPr lang="en-US" sz="2800" dirty="0" smtClean="0"/>
              <a:t>Did not care for replying to 2 other discussion posts.</a:t>
            </a:r>
          </a:p>
          <a:p>
            <a:endParaRPr lang="en-US" sz="2800" dirty="0"/>
          </a:p>
          <a:p>
            <a:r>
              <a:rPr lang="en-US" sz="2800" dirty="0" smtClean="0"/>
              <a:t>Did not learn any new pedagogies to help with retention and success of students.</a:t>
            </a:r>
          </a:p>
          <a:p>
            <a:endParaRPr lang="en-US" sz="2800" dirty="0"/>
          </a:p>
          <a:p>
            <a:r>
              <a:rPr lang="en-US" sz="2800" dirty="0" smtClean="0"/>
              <a:t>Not impressed with the instructor’s lack of response to emails.</a:t>
            </a:r>
          </a:p>
          <a:p>
            <a:endParaRPr lang="en-US" dirty="0"/>
          </a:p>
          <a:p>
            <a:r>
              <a:rPr lang="en-US" sz="2800" dirty="0" smtClean="0"/>
              <a:t>Some instructional resources were not accessible.</a:t>
            </a:r>
            <a:endParaRPr lang="en-US" sz="2800" dirty="0"/>
          </a:p>
        </p:txBody>
      </p:sp>
      <p:sp>
        <p:nvSpPr>
          <p:cNvPr id="3" name="TextBox 2"/>
          <p:cNvSpPr txBox="1"/>
          <p:nvPr/>
        </p:nvSpPr>
        <p:spPr>
          <a:xfrm>
            <a:off x="675582" y="237445"/>
            <a:ext cx="5485724" cy="461665"/>
          </a:xfrm>
          <a:prstGeom prst="rect">
            <a:avLst/>
          </a:prstGeom>
          <a:noFill/>
          <a:ln>
            <a:solidFill>
              <a:schemeClr val="tx1"/>
            </a:solidFill>
          </a:ln>
        </p:spPr>
        <p:txBody>
          <a:bodyPr wrap="square" rtlCol="0">
            <a:spAutoFit/>
          </a:bodyPr>
          <a:lstStyle/>
          <a:p>
            <a:r>
              <a:rPr lang="en-US" sz="2400" dirty="0" smtClean="0"/>
              <a:t>Responses from workshop participants:</a:t>
            </a:r>
            <a:endParaRPr lang="en-US" sz="2400" dirty="0"/>
          </a:p>
        </p:txBody>
      </p:sp>
    </p:spTree>
    <p:extLst>
      <p:ext uri="{BB962C8B-B14F-4D97-AF65-F5344CB8AC3E}">
        <p14:creationId xmlns:p14="http://schemas.microsoft.com/office/powerpoint/2010/main" val="39286023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5582" y="391789"/>
            <a:ext cx="5485724" cy="461665"/>
          </a:xfrm>
          <a:prstGeom prst="rect">
            <a:avLst/>
          </a:prstGeom>
          <a:noFill/>
          <a:ln>
            <a:solidFill>
              <a:schemeClr val="tx1"/>
            </a:solidFill>
          </a:ln>
        </p:spPr>
        <p:txBody>
          <a:bodyPr wrap="square" rtlCol="0">
            <a:spAutoFit/>
          </a:bodyPr>
          <a:lstStyle/>
          <a:p>
            <a:r>
              <a:rPr lang="en-US" sz="2400" dirty="0" smtClean="0"/>
              <a:t>Responses from workshop participants:</a:t>
            </a:r>
            <a:endParaRPr lang="en-US" sz="2400" dirty="0"/>
          </a:p>
        </p:txBody>
      </p:sp>
      <p:sp>
        <p:nvSpPr>
          <p:cNvPr id="4" name="TextBox 3"/>
          <p:cNvSpPr txBox="1"/>
          <p:nvPr/>
        </p:nvSpPr>
        <p:spPr>
          <a:xfrm>
            <a:off x="445884" y="1256427"/>
            <a:ext cx="8309656" cy="4524316"/>
          </a:xfrm>
          <a:prstGeom prst="rect">
            <a:avLst/>
          </a:prstGeom>
          <a:noFill/>
        </p:spPr>
        <p:txBody>
          <a:bodyPr wrap="square" rtlCol="0">
            <a:spAutoFit/>
          </a:bodyPr>
          <a:lstStyle/>
          <a:p>
            <a:pPr algn="ctr"/>
            <a:r>
              <a:rPr lang="en-US" sz="2800" dirty="0" smtClean="0"/>
              <a:t>Cons</a:t>
            </a:r>
          </a:p>
          <a:p>
            <a:endParaRPr lang="en-US" sz="2800" dirty="0" smtClean="0"/>
          </a:p>
          <a:p>
            <a:r>
              <a:rPr lang="en-US" sz="2800" dirty="0"/>
              <a:t>Some students wanted to get the class done and over with, but had to wait for other responders to comment, so they could comment as well</a:t>
            </a:r>
            <a:r>
              <a:rPr lang="en-US" sz="2800" dirty="0" smtClean="0"/>
              <a:t>.</a:t>
            </a:r>
          </a:p>
          <a:p>
            <a:endParaRPr lang="en-US" sz="2800" dirty="0"/>
          </a:p>
          <a:p>
            <a:r>
              <a:rPr lang="en-US" sz="2800" dirty="0" smtClean="0"/>
              <a:t>There </a:t>
            </a:r>
            <a:r>
              <a:rPr lang="en-US" sz="2800" dirty="0"/>
              <a:t>were also all the usual issues with technology, schedules, families, and life in general--the same as our students face.</a:t>
            </a:r>
          </a:p>
          <a:p>
            <a:endParaRPr lang="en-US" dirty="0"/>
          </a:p>
          <a:p>
            <a:endParaRPr lang="en-US" dirty="0"/>
          </a:p>
        </p:txBody>
      </p:sp>
    </p:spTree>
    <p:extLst>
      <p:ext uri="{BB962C8B-B14F-4D97-AF65-F5344CB8AC3E}">
        <p14:creationId xmlns:p14="http://schemas.microsoft.com/office/powerpoint/2010/main" val="55866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Tech Talks</a:t>
            </a:r>
            <a:endParaRPr lang="en-US" dirty="0"/>
          </a:p>
        </p:txBody>
      </p:sp>
      <p:sp>
        <p:nvSpPr>
          <p:cNvPr id="3" name="Content Placeholder 2"/>
          <p:cNvSpPr>
            <a:spLocks noGrp="1"/>
          </p:cNvSpPr>
          <p:nvPr>
            <p:ph idx="1"/>
          </p:nvPr>
        </p:nvSpPr>
        <p:spPr/>
        <p:txBody>
          <a:bodyPr/>
          <a:lstStyle/>
          <a:p>
            <a:r>
              <a:rPr lang="en-US" dirty="0" smtClean="0"/>
              <a:t>Twice monthly on alternate weeks of the FIGs</a:t>
            </a:r>
          </a:p>
          <a:p>
            <a:pPr lvl="1"/>
            <a:r>
              <a:rPr lang="en-US" dirty="0" smtClean="0"/>
              <a:t>2</a:t>
            </a:r>
            <a:r>
              <a:rPr lang="en-US" baseline="30000" dirty="0" smtClean="0"/>
              <a:t>nd</a:t>
            </a:r>
            <a:r>
              <a:rPr lang="en-US" dirty="0" smtClean="0"/>
              <a:t> Tuesday</a:t>
            </a:r>
          </a:p>
          <a:p>
            <a:pPr lvl="1"/>
            <a:r>
              <a:rPr lang="en-US" dirty="0" smtClean="0"/>
              <a:t>4</a:t>
            </a:r>
            <a:r>
              <a:rPr lang="en-US" baseline="30000" dirty="0" smtClean="0"/>
              <a:t>th</a:t>
            </a:r>
            <a:r>
              <a:rPr lang="en-US" dirty="0" smtClean="0"/>
              <a:t> Thursday</a:t>
            </a:r>
          </a:p>
          <a:p>
            <a:pPr marL="457200" lvl="1" indent="0">
              <a:buNone/>
            </a:pPr>
            <a:endParaRPr lang="en-US" dirty="0" smtClean="0"/>
          </a:p>
          <a:p>
            <a:r>
              <a:rPr lang="en-US" dirty="0" smtClean="0"/>
              <a:t>September 8</a:t>
            </a:r>
            <a:r>
              <a:rPr lang="en-US" baseline="30000" dirty="0" smtClean="0"/>
              <a:t>th</a:t>
            </a:r>
            <a:endParaRPr lang="en-US" dirty="0" smtClean="0"/>
          </a:p>
          <a:p>
            <a:pPr lvl="1"/>
            <a:r>
              <a:rPr lang="en-US" dirty="0" smtClean="0"/>
              <a:t>Canvas LMS Discussion</a:t>
            </a:r>
          </a:p>
        </p:txBody>
      </p:sp>
    </p:spTree>
    <p:extLst>
      <p:ext uri="{BB962C8B-B14F-4D97-AF65-F5344CB8AC3E}">
        <p14:creationId xmlns:p14="http://schemas.microsoft.com/office/powerpoint/2010/main" val="36760191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49885"/>
          <a:stretch/>
        </p:blipFill>
        <p:spPr>
          <a:xfrm>
            <a:off x="149393" y="875613"/>
            <a:ext cx="4241889" cy="3911869"/>
          </a:xfrm>
          <a:prstGeom prst="rect">
            <a:avLst/>
          </a:prstGeom>
        </p:spPr>
      </p:pic>
      <p:sp>
        <p:nvSpPr>
          <p:cNvPr id="3" name="TextBox 2"/>
          <p:cNvSpPr txBox="1"/>
          <p:nvPr/>
        </p:nvSpPr>
        <p:spPr>
          <a:xfrm>
            <a:off x="770163" y="4971670"/>
            <a:ext cx="7539493" cy="1569660"/>
          </a:xfrm>
          <a:prstGeom prst="rect">
            <a:avLst/>
          </a:prstGeom>
          <a:noFill/>
        </p:spPr>
        <p:txBody>
          <a:bodyPr wrap="square" rtlCol="0">
            <a:spAutoFit/>
          </a:bodyPr>
          <a:lstStyle/>
          <a:p>
            <a:r>
              <a:rPr lang="en-US" sz="2400" dirty="0" smtClean="0"/>
              <a:t>Total Student Headcount: 2724</a:t>
            </a:r>
          </a:p>
          <a:p>
            <a:r>
              <a:rPr lang="en-US" sz="2400" dirty="0" smtClean="0"/>
              <a:t># Students taking DE courses: 1740</a:t>
            </a:r>
          </a:p>
          <a:p>
            <a:r>
              <a:rPr lang="en-US" sz="2400" dirty="0" smtClean="0"/>
              <a:t># of students taking only DE courses: 878</a:t>
            </a:r>
          </a:p>
          <a:p>
            <a:r>
              <a:rPr lang="en-US" sz="2400" dirty="0" smtClean="0"/>
              <a:t># of students taking a full-load from DE courses only: 194</a:t>
            </a:r>
            <a:endParaRPr lang="en-US" sz="2400" dirty="0"/>
          </a:p>
        </p:txBody>
      </p:sp>
      <p:sp>
        <p:nvSpPr>
          <p:cNvPr id="4" name="TextBox 3"/>
          <p:cNvSpPr txBox="1"/>
          <p:nvPr/>
        </p:nvSpPr>
        <p:spPr>
          <a:xfrm>
            <a:off x="3202259" y="135100"/>
            <a:ext cx="2702327" cy="523220"/>
          </a:xfrm>
          <a:prstGeom prst="rect">
            <a:avLst/>
          </a:prstGeom>
          <a:noFill/>
        </p:spPr>
        <p:txBody>
          <a:bodyPr wrap="square" rtlCol="0">
            <a:spAutoFit/>
          </a:bodyPr>
          <a:lstStyle/>
          <a:p>
            <a:r>
              <a:rPr lang="en-US" sz="2800" dirty="0" smtClean="0"/>
              <a:t>As of 8/11/15</a:t>
            </a:r>
            <a:endParaRPr lang="en-US" sz="2800" dirty="0"/>
          </a:p>
        </p:txBody>
      </p:sp>
      <p:pic>
        <p:nvPicPr>
          <p:cNvPr id="5" name="Picture 4"/>
          <p:cNvPicPr>
            <a:picLocks noChangeAspect="1"/>
          </p:cNvPicPr>
          <p:nvPr/>
        </p:nvPicPr>
        <p:blipFill>
          <a:blip r:embed="rId3"/>
          <a:stretch>
            <a:fillRect/>
          </a:stretch>
        </p:blipFill>
        <p:spPr>
          <a:xfrm>
            <a:off x="4634491" y="857151"/>
            <a:ext cx="4425751" cy="3930331"/>
          </a:xfrm>
          <a:prstGeom prst="rect">
            <a:avLst/>
          </a:prstGeom>
        </p:spPr>
      </p:pic>
    </p:spTree>
    <p:extLst>
      <p:ext uri="{BB962C8B-B14F-4D97-AF65-F5344CB8AC3E}">
        <p14:creationId xmlns:p14="http://schemas.microsoft.com/office/powerpoint/2010/main" val="13874234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582" y="405299"/>
            <a:ext cx="7390865" cy="584776"/>
          </a:xfrm>
          <a:prstGeom prst="rect">
            <a:avLst/>
          </a:prstGeom>
          <a:noFill/>
        </p:spPr>
        <p:txBody>
          <a:bodyPr wrap="square" rtlCol="0">
            <a:spAutoFit/>
          </a:bodyPr>
          <a:lstStyle/>
          <a:p>
            <a:pPr algn="ctr"/>
            <a:r>
              <a:rPr lang="en-US" sz="3200" dirty="0" smtClean="0"/>
              <a:t>Where Are Our DE Students Located?</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789088104"/>
              </p:ext>
            </p:extLst>
          </p:nvPr>
        </p:nvGraphicFramePr>
        <p:xfrm>
          <a:off x="402532" y="1194351"/>
          <a:ext cx="8339496" cy="5452560"/>
        </p:xfrm>
        <a:graphic>
          <a:graphicData uri="http://schemas.openxmlformats.org/drawingml/2006/table">
            <a:tbl>
              <a:tblPr firstRow="1" bandRow="1">
                <a:tableStyleId>{5C22544A-7EE6-4342-B048-85BDC9FD1C3A}</a:tableStyleId>
              </a:tblPr>
              <a:tblGrid>
                <a:gridCol w="2779832"/>
                <a:gridCol w="2779832"/>
                <a:gridCol w="2779832"/>
              </a:tblGrid>
              <a:tr h="681570">
                <a:tc>
                  <a:txBody>
                    <a:bodyPr/>
                    <a:lstStyle/>
                    <a:p>
                      <a:pPr algn="ctr"/>
                      <a:r>
                        <a:rPr lang="en-US" dirty="0" smtClean="0"/>
                        <a:t>Area</a:t>
                      </a:r>
                      <a:endParaRPr lang="en-US" dirty="0"/>
                    </a:p>
                  </a:txBody>
                  <a:tcPr/>
                </a:tc>
                <a:tc>
                  <a:txBody>
                    <a:bodyPr/>
                    <a:lstStyle/>
                    <a:p>
                      <a:pPr algn="ctr"/>
                      <a:r>
                        <a:rPr lang="en-US" dirty="0" smtClean="0"/>
                        <a:t># of Students</a:t>
                      </a:r>
                      <a:endParaRPr lang="en-US" dirty="0"/>
                    </a:p>
                  </a:txBody>
                  <a:tcPr/>
                </a:tc>
                <a:tc>
                  <a:txBody>
                    <a:bodyPr/>
                    <a:lstStyle/>
                    <a:p>
                      <a:pPr algn="ctr"/>
                      <a:r>
                        <a:rPr lang="en-US" dirty="0" smtClean="0"/>
                        <a:t>%</a:t>
                      </a:r>
                      <a:r>
                        <a:rPr lang="en-US" baseline="0" dirty="0" smtClean="0"/>
                        <a:t> of DE Students</a:t>
                      </a:r>
                      <a:endParaRPr lang="en-US" dirty="0"/>
                    </a:p>
                  </a:txBody>
                  <a:tcPr/>
                </a:tc>
              </a:tr>
              <a:tr h="681570">
                <a:tc>
                  <a:txBody>
                    <a:bodyPr/>
                    <a:lstStyle/>
                    <a:p>
                      <a:pPr algn="ctr"/>
                      <a:r>
                        <a:rPr lang="en-US" dirty="0" smtClean="0"/>
                        <a:t>Bakersfield</a:t>
                      </a:r>
                      <a:endParaRPr lang="en-US" dirty="0"/>
                    </a:p>
                  </a:txBody>
                  <a:tcPr/>
                </a:tc>
                <a:tc>
                  <a:txBody>
                    <a:bodyPr/>
                    <a:lstStyle/>
                    <a:p>
                      <a:pPr algn="ctr"/>
                      <a:r>
                        <a:rPr lang="en-US" dirty="0" smtClean="0"/>
                        <a:t>1149</a:t>
                      </a:r>
                      <a:endParaRPr lang="en-US" dirty="0"/>
                    </a:p>
                  </a:txBody>
                  <a:tcPr/>
                </a:tc>
                <a:tc>
                  <a:txBody>
                    <a:bodyPr/>
                    <a:lstStyle/>
                    <a:p>
                      <a:pPr algn="ctr"/>
                      <a:r>
                        <a:rPr lang="en-US" dirty="0" smtClean="0"/>
                        <a:t>66%</a:t>
                      </a:r>
                      <a:endParaRPr lang="en-US" dirty="0"/>
                    </a:p>
                  </a:txBody>
                  <a:tcPr/>
                </a:tc>
              </a:tr>
              <a:tr h="681570">
                <a:tc>
                  <a:txBody>
                    <a:bodyPr/>
                    <a:lstStyle/>
                    <a:p>
                      <a:pPr algn="ctr"/>
                      <a:r>
                        <a:rPr lang="en-US" dirty="0" smtClean="0"/>
                        <a:t>Taft</a:t>
                      </a:r>
                      <a:endParaRPr lang="en-US" dirty="0"/>
                    </a:p>
                  </a:txBody>
                  <a:tcPr/>
                </a:tc>
                <a:tc>
                  <a:txBody>
                    <a:bodyPr/>
                    <a:lstStyle/>
                    <a:p>
                      <a:pPr algn="ctr"/>
                      <a:r>
                        <a:rPr lang="en-US" dirty="0" smtClean="0"/>
                        <a:t>298</a:t>
                      </a:r>
                      <a:endParaRPr lang="en-US" dirty="0"/>
                    </a:p>
                  </a:txBody>
                  <a:tcPr/>
                </a:tc>
                <a:tc>
                  <a:txBody>
                    <a:bodyPr/>
                    <a:lstStyle/>
                    <a:p>
                      <a:pPr algn="ctr"/>
                      <a:r>
                        <a:rPr lang="en-US" dirty="0" smtClean="0"/>
                        <a:t>17%</a:t>
                      </a:r>
                      <a:endParaRPr lang="en-US" dirty="0"/>
                    </a:p>
                  </a:txBody>
                  <a:tcPr/>
                </a:tc>
              </a:tr>
              <a:tr h="681570">
                <a:tc>
                  <a:txBody>
                    <a:bodyPr/>
                    <a:lstStyle/>
                    <a:p>
                      <a:pPr algn="ctr"/>
                      <a:r>
                        <a:rPr lang="en-US" dirty="0" smtClean="0"/>
                        <a:t>Shafter</a:t>
                      </a:r>
                      <a:endParaRPr lang="en-US" dirty="0"/>
                    </a:p>
                  </a:txBody>
                  <a:tcPr/>
                </a:tc>
                <a:tc>
                  <a:txBody>
                    <a:bodyPr/>
                    <a:lstStyle/>
                    <a:p>
                      <a:pPr algn="ctr"/>
                      <a:r>
                        <a:rPr lang="en-US" dirty="0" smtClean="0"/>
                        <a:t>71</a:t>
                      </a:r>
                      <a:endParaRPr lang="en-US" dirty="0"/>
                    </a:p>
                  </a:txBody>
                  <a:tcPr/>
                </a:tc>
                <a:tc>
                  <a:txBody>
                    <a:bodyPr/>
                    <a:lstStyle/>
                    <a:p>
                      <a:pPr algn="ctr"/>
                      <a:r>
                        <a:rPr lang="en-US" dirty="0" smtClean="0"/>
                        <a:t>4%</a:t>
                      </a:r>
                    </a:p>
                  </a:txBody>
                  <a:tcPr/>
                </a:tc>
              </a:tr>
              <a:tr h="681570">
                <a:tc>
                  <a:txBody>
                    <a:bodyPr/>
                    <a:lstStyle/>
                    <a:p>
                      <a:pPr algn="ctr"/>
                      <a:r>
                        <a:rPr lang="en-US" dirty="0" smtClean="0"/>
                        <a:t>Wasco</a:t>
                      </a:r>
                      <a:endParaRPr lang="en-US" dirty="0"/>
                    </a:p>
                  </a:txBody>
                  <a:tcPr/>
                </a:tc>
                <a:tc>
                  <a:txBody>
                    <a:bodyPr/>
                    <a:lstStyle/>
                    <a:p>
                      <a:pPr algn="ctr"/>
                      <a:r>
                        <a:rPr lang="en-US" dirty="0" smtClean="0"/>
                        <a:t>37</a:t>
                      </a:r>
                      <a:endParaRPr lang="en-US" dirty="0"/>
                    </a:p>
                  </a:txBody>
                  <a:tcPr/>
                </a:tc>
                <a:tc>
                  <a:txBody>
                    <a:bodyPr/>
                    <a:lstStyle/>
                    <a:p>
                      <a:pPr algn="ctr"/>
                      <a:r>
                        <a:rPr lang="en-US" dirty="0" smtClean="0"/>
                        <a:t>2%</a:t>
                      </a:r>
                    </a:p>
                  </a:txBody>
                  <a:tcPr/>
                </a:tc>
              </a:tr>
              <a:tr h="681570">
                <a:tc>
                  <a:txBody>
                    <a:bodyPr/>
                    <a:lstStyle/>
                    <a:p>
                      <a:pPr algn="ctr"/>
                      <a:r>
                        <a:rPr lang="en-US" dirty="0" smtClean="0"/>
                        <a:t>Arvin</a:t>
                      </a:r>
                      <a:endParaRPr lang="en-US" dirty="0"/>
                    </a:p>
                  </a:txBody>
                  <a:tcPr/>
                </a:tc>
                <a:tc>
                  <a:txBody>
                    <a:bodyPr/>
                    <a:lstStyle/>
                    <a:p>
                      <a:pPr algn="ctr"/>
                      <a:r>
                        <a:rPr lang="en-US" dirty="0" smtClean="0"/>
                        <a:t>33</a:t>
                      </a:r>
                      <a:endParaRPr lang="en-US" dirty="0"/>
                    </a:p>
                  </a:txBody>
                  <a:tcPr/>
                </a:tc>
                <a:tc>
                  <a:txBody>
                    <a:bodyPr/>
                    <a:lstStyle/>
                    <a:p>
                      <a:pPr algn="ctr"/>
                      <a:r>
                        <a:rPr lang="en-US" dirty="0" smtClean="0"/>
                        <a:t>1.9%</a:t>
                      </a:r>
                      <a:endParaRPr lang="en-US" dirty="0"/>
                    </a:p>
                  </a:txBody>
                  <a:tcPr/>
                </a:tc>
              </a:tr>
              <a:tr h="681570">
                <a:tc>
                  <a:txBody>
                    <a:bodyPr/>
                    <a:lstStyle/>
                    <a:p>
                      <a:pPr algn="ctr"/>
                      <a:r>
                        <a:rPr lang="en-US" dirty="0" smtClean="0"/>
                        <a:t>Lamont</a:t>
                      </a:r>
                      <a:endParaRPr lang="en-US" dirty="0"/>
                    </a:p>
                  </a:txBody>
                  <a:tcPr/>
                </a:tc>
                <a:tc>
                  <a:txBody>
                    <a:bodyPr/>
                    <a:lstStyle/>
                    <a:p>
                      <a:pPr algn="ctr"/>
                      <a:r>
                        <a:rPr lang="en-US" dirty="0" smtClean="0"/>
                        <a:t>22</a:t>
                      </a:r>
                      <a:endParaRPr lang="en-US" dirty="0"/>
                    </a:p>
                  </a:txBody>
                  <a:tcPr/>
                </a:tc>
                <a:tc>
                  <a:txBody>
                    <a:bodyPr/>
                    <a:lstStyle/>
                    <a:p>
                      <a:pPr algn="ctr"/>
                      <a:r>
                        <a:rPr lang="en-US" dirty="0" smtClean="0"/>
                        <a:t>1.3%</a:t>
                      </a:r>
                      <a:endParaRPr lang="en-US" dirty="0"/>
                    </a:p>
                  </a:txBody>
                  <a:tcPr/>
                </a:tc>
              </a:tr>
              <a:tr h="681570">
                <a:tc>
                  <a:txBody>
                    <a:bodyPr/>
                    <a:lstStyle/>
                    <a:p>
                      <a:pPr algn="ctr"/>
                      <a:r>
                        <a:rPr lang="en-US" dirty="0" smtClean="0"/>
                        <a:t>Maricopa</a:t>
                      </a:r>
                      <a:endParaRPr lang="en-US" dirty="0"/>
                    </a:p>
                  </a:txBody>
                  <a:tcPr/>
                </a:tc>
                <a:tc>
                  <a:txBody>
                    <a:bodyPr/>
                    <a:lstStyle/>
                    <a:p>
                      <a:pPr algn="ctr"/>
                      <a:r>
                        <a:rPr lang="en-US" dirty="0" smtClean="0"/>
                        <a:t>14</a:t>
                      </a:r>
                      <a:endParaRPr lang="en-US" dirty="0"/>
                    </a:p>
                  </a:txBody>
                  <a:tcPr/>
                </a:tc>
                <a:tc>
                  <a:txBody>
                    <a:bodyPr/>
                    <a:lstStyle/>
                    <a:p>
                      <a:pPr algn="ctr"/>
                      <a:r>
                        <a:rPr lang="en-US" dirty="0" smtClean="0"/>
                        <a:t>0.8%</a:t>
                      </a:r>
                      <a:endParaRPr lang="en-US" dirty="0"/>
                    </a:p>
                  </a:txBody>
                  <a:tcPr/>
                </a:tc>
              </a:tr>
            </a:tbl>
          </a:graphicData>
        </a:graphic>
      </p:graphicFrame>
    </p:spTree>
    <p:extLst>
      <p:ext uri="{BB962C8B-B14F-4D97-AF65-F5344CB8AC3E}">
        <p14:creationId xmlns:p14="http://schemas.microsoft.com/office/powerpoint/2010/main" val="24449278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2296</TotalTime>
  <Words>1489</Words>
  <Application>Microsoft Macintosh PowerPoint</Application>
  <PresentationFormat>On-screen Show (4:3)</PresentationFormat>
  <Paragraphs>220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1.) In-Service Report 2.) Tech Talks 3.) Distance Education Snapshot</vt:lpstr>
      <vt:lpstr>@One “From Communication to Community”</vt:lpstr>
      <vt:lpstr>PowerPoint Presentation</vt:lpstr>
      <vt:lpstr>PowerPoint Presentation</vt:lpstr>
      <vt:lpstr>PowerPoint Presentation</vt:lpstr>
      <vt:lpstr>PowerPoint Presentation</vt:lpstr>
      <vt:lpstr>Upcoming Tech Talks</vt:lpstr>
      <vt:lpstr>PowerPoint Presentation</vt:lpstr>
      <vt:lpstr>PowerPoint Presentation</vt:lpstr>
      <vt:lpstr>PowerPoint Presentation</vt:lpstr>
      <vt:lpstr>PowerPoint Presentation</vt:lpstr>
      <vt:lpstr>PowerPoint Presentation</vt:lpstr>
      <vt:lpstr>PowerPoint Presentation</vt:lpstr>
      <vt:lpstr>Q4-Why did you take online courses at TC?</vt:lpstr>
      <vt:lpstr>PowerPoint Presentation</vt:lpstr>
      <vt:lpstr>Q5-Do DE students have the same information about campus resources as typical students?</vt:lpstr>
      <vt:lpstr>PowerPoint Presentation</vt:lpstr>
      <vt:lpstr>Q6-TC Programs for TC students</vt:lpstr>
      <vt:lpstr>PowerPoint Presentation</vt:lpstr>
      <vt:lpstr>Q7-How do students view their online experience?</vt:lpstr>
      <vt:lpstr>PowerPoint Presentation</vt:lpstr>
      <vt:lpstr>Q8-Do you feel like there is a good variety of courses offered online?</vt:lpstr>
      <vt:lpstr>PowerPoint Presentation</vt:lpstr>
      <vt:lpstr>Q9:Would you say that you benefit from having online courses available to you?</vt:lpstr>
      <vt:lpstr>PowerPoint Presentation</vt:lpstr>
      <vt:lpstr>PowerPoint Presentation</vt:lpstr>
      <vt:lpstr>  Q11- How do you usually communicate with a counselor (F-2-F, Email, Phone)?</vt:lpstr>
      <vt:lpstr>PowerPoint Presentation</vt:lpstr>
      <vt:lpstr>PowerPoint Presentation</vt:lpstr>
      <vt:lpstr>Q15- I found that my instructor was other:</vt:lpstr>
      <vt:lpstr>PowerPoint Presentation</vt:lpstr>
      <vt:lpstr>Q16- Which online resource(s) have you utilized? </vt:lpstr>
    </vt:vector>
  </TitlesOfParts>
  <Company>Taft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Education Snapshop</dc:title>
  <dc:creator>Daniel Hall</dc:creator>
  <cp:lastModifiedBy>Daniel Hall</cp:lastModifiedBy>
  <cp:revision>37</cp:revision>
  <dcterms:created xsi:type="dcterms:W3CDTF">2015-08-03T21:24:08Z</dcterms:created>
  <dcterms:modified xsi:type="dcterms:W3CDTF">2015-08-17T23:48:45Z</dcterms:modified>
</cp:coreProperties>
</file>