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handoutMasterIdLst>
    <p:handoutMasterId r:id="rId44"/>
  </p:handoutMasterIdLst>
  <p:sldIdLst>
    <p:sldId id="327" r:id="rId2"/>
    <p:sldId id="346" r:id="rId3"/>
    <p:sldId id="331" r:id="rId4"/>
    <p:sldId id="332" r:id="rId5"/>
    <p:sldId id="333" r:id="rId6"/>
    <p:sldId id="334" r:id="rId7"/>
    <p:sldId id="325" r:id="rId8"/>
    <p:sldId id="337" r:id="rId9"/>
    <p:sldId id="338" r:id="rId10"/>
    <p:sldId id="339" r:id="rId11"/>
    <p:sldId id="340" r:id="rId12"/>
    <p:sldId id="341" r:id="rId13"/>
    <p:sldId id="336" r:id="rId14"/>
    <p:sldId id="319" r:id="rId15"/>
    <p:sldId id="306" r:id="rId16"/>
    <p:sldId id="304" r:id="rId17"/>
    <p:sldId id="307" r:id="rId18"/>
    <p:sldId id="324" r:id="rId19"/>
    <p:sldId id="310" r:id="rId20"/>
    <p:sldId id="308" r:id="rId21"/>
    <p:sldId id="349" r:id="rId22"/>
    <p:sldId id="309" r:id="rId23"/>
    <p:sldId id="322" r:id="rId24"/>
    <p:sldId id="348" r:id="rId25"/>
    <p:sldId id="323" r:id="rId26"/>
    <p:sldId id="311" r:id="rId27"/>
    <p:sldId id="303" r:id="rId28"/>
    <p:sldId id="313" r:id="rId29"/>
    <p:sldId id="314" r:id="rId30"/>
    <p:sldId id="320" r:id="rId31"/>
    <p:sldId id="321" r:id="rId32"/>
    <p:sldId id="347" r:id="rId33"/>
    <p:sldId id="326" r:id="rId34"/>
    <p:sldId id="270" r:id="rId35"/>
    <p:sldId id="271" r:id="rId36"/>
    <p:sldId id="318" r:id="rId37"/>
    <p:sldId id="312" r:id="rId38"/>
    <p:sldId id="328" r:id="rId39"/>
    <p:sldId id="315" r:id="rId40"/>
    <p:sldId id="317" r:id="rId41"/>
    <p:sldId id="305" r:id="rId42"/>
    <p:sldId id="329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Pell</a:t>
            </a:r>
            <a:r>
              <a:rPr lang="en-US" baseline="0" dirty="0" smtClean="0"/>
              <a:t> Grant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D-4777-9669-4BA773D8B7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BD-4777-9669-4BA773D8B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150336"/>
        <c:axId val="589150896"/>
      </c:barChart>
      <c:catAx>
        <c:axId val="5891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150896"/>
        <c:crosses val="autoZero"/>
        <c:auto val="1"/>
        <c:lblAlgn val="ctr"/>
        <c:lblOffset val="100"/>
        <c:noMultiLvlLbl val="0"/>
      </c:catAx>
      <c:valAx>
        <c:axId val="58915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15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Merit Award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14400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2-436C-9F5B-8FAD872E28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20100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2-436C-9F5B-8FAD872E2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002528"/>
        <c:axId val="660003088"/>
      </c:barChart>
      <c:catAx>
        <c:axId val="6600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003088"/>
        <c:crosses val="autoZero"/>
        <c:auto val="1"/>
        <c:lblAlgn val="ctr"/>
        <c:lblOffset val="100"/>
        <c:noMultiLvlLbl val="0"/>
      </c:catAx>
      <c:valAx>
        <c:axId val="66000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00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TC Scholarship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8-4B6C-8CD7-5D627729C6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C8-4B6C-8CD7-5D627729C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128976"/>
        <c:axId val="660129536"/>
      </c:barChart>
      <c:catAx>
        <c:axId val="66012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29536"/>
        <c:crosses val="autoZero"/>
        <c:auto val="1"/>
        <c:lblAlgn val="ctr"/>
        <c:lblOffset val="100"/>
        <c:noMultiLvlLbl val="0"/>
      </c:catAx>
      <c:valAx>
        <c:axId val="66012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2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TC Scholarship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47250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7-4664-B96F-23B0D32581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53625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7-4664-B96F-23B0D3258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132336"/>
        <c:axId val="660132896"/>
      </c:barChart>
      <c:catAx>
        <c:axId val="66013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32896"/>
        <c:crosses val="autoZero"/>
        <c:auto val="1"/>
        <c:lblAlgn val="ctr"/>
        <c:lblOffset val="100"/>
        <c:noMultiLvlLbl val="0"/>
      </c:catAx>
      <c:valAx>
        <c:axId val="66013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3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spc="-150" dirty="0" smtClean="0"/>
              <a:t>Non Res Scholarships</a:t>
            </a:r>
            <a:endParaRPr lang="en-US" sz="1400" spc="-1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5-4E3C-9049-12D1E68D3F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5-4E3C-9049-12D1E68D3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412656"/>
        <c:axId val="660413216"/>
      </c:barChart>
      <c:catAx>
        <c:axId val="66041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13216"/>
        <c:crosses val="autoZero"/>
        <c:auto val="1"/>
        <c:lblAlgn val="ctr"/>
        <c:lblOffset val="100"/>
        <c:noMultiLvlLbl val="0"/>
      </c:catAx>
      <c:valAx>
        <c:axId val="66041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1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spc="-150" dirty="0" smtClean="0"/>
              <a:t>Non Res</a:t>
            </a:r>
            <a:r>
              <a:rPr lang="en-US" sz="1400" spc="-150" baseline="0" dirty="0" smtClean="0"/>
              <a:t> Scholarships</a:t>
            </a:r>
            <a:endParaRPr lang="en-US" sz="1400" spc="-1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75854.5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9-4871-9A63-0AF52B7960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157950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E9-4871-9A63-0AF52B796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416016"/>
        <c:axId val="660416576"/>
      </c:barChart>
      <c:catAx>
        <c:axId val="66041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16576"/>
        <c:crosses val="autoZero"/>
        <c:auto val="1"/>
        <c:lblAlgn val="ctr"/>
        <c:lblOffset val="100"/>
        <c:noMultiLvlLbl val="0"/>
      </c:catAx>
      <c:valAx>
        <c:axId val="66041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1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 Work Study Totals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875061.83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4-45BB-B82D-B2F9FEBCE9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910390.68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4-45BB-B82D-B2F9FEBCE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419376"/>
        <c:axId val="660419936"/>
      </c:barChart>
      <c:catAx>
        <c:axId val="66041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19936"/>
        <c:crosses val="autoZero"/>
        <c:auto val="1"/>
        <c:lblAlgn val="ctr"/>
        <c:lblOffset val="100"/>
        <c:noMultiLvlLbl val="0"/>
      </c:catAx>
      <c:valAx>
        <c:axId val="66041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1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8555565.1699999999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8-4AFF-A4C1-716AB189C8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10313684.380000001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8-4AFF-A4C1-716AB189C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422736"/>
        <c:axId val="660423296"/>
      </c:barChart>
      <c:catAx>
        <c:axId val="66042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23296"/>
        <c:crosses val="autoZero"/>
        <c:auto val="1"/>
        <c:lblAlgn val="ctr"/>
        <c:lblOffset val="100"/>
        <c:noMultiLvlLbl val="0"/>
      </c:catAx>
      <c:valAx>
        <c:axId val="66042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2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Aid per Academic Year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2008-2009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3302248.33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B-4181-8D62-D81C80FC41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4633152.05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B-4181-8D62-D81C80FC41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Sheet1!$D$2</c:f>
              <c:numCache>
                <c:formatCode>"$"#,##0.00</c:formatCode>
                <c:ptCount val="1"/>
                <c:pt idx="0">
                  <c:v>5625222.8600000003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B-4181-8D62-D81C80FC41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Sheet1!$E$2</c:f>
              <c:numCache>
                <c:formatCode>"$"#,##0.00</c:formatCode>
                <c:ptCount val="1"/>
                <c:pt idx="0">
                  <c:v>5781262.9199999999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DB-4181-8D62-D81C80FC41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Sheet1!$F$2</c:f>
              <c:numCache>
                <c:formatCode>"$"#,##0.00</c:formatCode>
                <c:ptCount val="1"/>
                <c:pt idx="0">
                  <c:v>6982748.21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DB-4181-8D62-D81C80FC41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Sheet1!$G$2</c:f>
              <c:numCache>
                <c:formatCode>"$"#,##0.00</c:formatCode>
                <c:ptCount val="1"/>
                <c:pt idx="0">
                  <c:v>7296136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DB-4181-8D62-D81C80FC41F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Sheet1!$H$2</c:f>
              <c:numCache>
                <c:formatCode>"$"#,##0.00</c:formatCode>
                <c:ptCount val="1"/>
                <c:pt idx="0">
                  <c:v>7838550.7599999998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DB-4181-8D62-D81C80FC41F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Sheet1!$I$2</c:f>
              <c:numCache>
                <c:formatCode>"$"#,##0.00</c:formatCode>
                <c:ptCount val="1"/>
                <c:pt idx="0">
                  <c:v>7900094.3200000003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DB-4181-8D62-D81C80FC41F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Sheet1!$J$2</c:f>
              <c:numCache>
                <c:formatCode>"$"#,##0.00</c:formatCode>
                <c:ptCount val="1"/>
                <c:pt idx="0">
                  <c:v>8555565.1699999999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DB-4181-8D62-D81C80FC41FD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Sheet1!$K$2</c:f>
              <c:numCache>
                <c:formatCode>"$"#,##0.00</c:formatCode>
                <c:ptCount val="1"/>
                <c:pt idx="0">
                  <c:v>10160376.189999999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DB-4181-8D62-D81C80FC4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1230432"/>
        <c:axId val="661230992"/>
      </c:barChart>
      <c:catAx>
        <c:axId val="6612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30992"/>
        <c:crosses val="autoZero"/>
        <c:auto val="1"/>
        <c:lblAlgn val="ctr"/>
        <c:lblOffset val="100"/>
        <c:noMultiLvlLbl val="0"/>
      </c:catAx>
      <c:valAx>
        <c:axId val="66123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7-40EA-9E06-9B48211F7F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7-40EA-9E06-9B48211F7F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61233792"/>
        <c:axId val="661234352"/>
      </c:barChart>
      <c:catAx>
        <c:axId val="6612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34352"/>
        <c:crosses val="autoZero"/>
        <c:auto val="1"/>
        <c:lblAlgn val="ctr"/>
        <c:lblOffset val="100"/>
        <c:noMultiLvlLbl val="0"/>
      </c:catAx>
      <c:valAx>
        <c:axId val="661234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6123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&quot;$&quot;#,##0.00_);[Red]\(&quot;$&quot;#,##0.00\)">
                  <c:v>386078.13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2-4D27-97AE-51A910DA1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&quot;$&quot;#,##0_);[Red]\(&quot;$&quot;#,##0\)">
                  <c:v>741865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2-4D27-97AE-51A910DA1F1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61237152"/>
        <c:axId val="661237712"/>
      </c:barChart>
      <c:catAx>
        <c:axId val="6612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37712"/>
        <c:crosses val="autoZero"/>
        <c:auto val="1"/>
        <c:lblAlgn val="ctr"/>
        <c:lblOffset val="100"/>
        <c:noMultiLvlLbl val="0"/>
      </c:catAx>
      <c:valAx>
        <c:axId val="6612377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crossAx val="66123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Pell Grant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"$"#,##0.00_);[Red]\("$"#,##0.00\)</c:formatCode>
                <c:ptCount val="1"/>
                <c:pt idx="0">
                  <c:v>4535446.6900000004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B-4DC2-B34A-74447BC145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"$"#,##0.00_);[Red]\("$"#,##0.00\)</c:formatCode>
                <c:ptCount val="1"/>
                <c:pt idx="0">
                  <c:v>5583156.7000000002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5B-4DC2-B34A-74447BC14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067600"/>
        <c:axId val="658068160"/>
      </c:barChart>
      <c:catAx>
        <c:axId val="65806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068160"/>
        <c:crosses val="autoZero"/>
        <c:auto val="1"/>
        <c:lblAlgn val="ctr"/>
        <c:lblOffset val="100"/>
        <c:noMultiLvlLbl val="0"/>
      </c:catAx>
      <c:valAx>
        <c:axId val="65806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06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FSEOG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C-4E1C-8B89-BC54849D0E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C-4E1C-8B89-BC54849D0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070960"/>
        <c:axId val="658071520"/>
      </c:barChart>
      <c:catAx>
        <c:axId val="65807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071520"/>
        <c:crosses val="autoZero"/>
        <c:auto val="1"/>
        <c:lblAlgn val="ctr"/>
        <c:lblOffset val="100"/>
        <c:noMultiLvlLbl val="0"/>
      </c:catAx>
      <c:valAx>
        <c:axId val="6580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07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FSEOG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52050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1-4241-B601-31A3743EB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55905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1-4241-B601-31A3743EB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074320"/>
        <c:axId val="658074880"/>
      </c:barChart>
      <c:catAx>
        <c:axId val="65807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074880"/>
        <c:crosses val="autoZero"/>
        <c:auto val="1"/>
        <c:lblAlgn val="ctr"/>
        <c:lblOffset val="100"/>
        <c:noMultiLvlLbl val="0"/>
      </c:catAx>
      <c:valAx>
        <c:axId val="65807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07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Cal Grants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4-40C4-A37A-C036983BB5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4-40C4-A37A-C036983BB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360352"/>
        <c:axId val="659360912"/>
      </c:barChart>
      <c:catAx>
        <c:axId val="65936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360912"/>
        <c:crosses val="autoZero"/>
        <c:auto val="1"/>
        <c:lblAlgn val="ctr"/>
        <c:lblOffset val="100"/>
        <c:noMultiLvlLbl val="0"/>
      </c:catAx>
      <c:valAx>
        <c:axId val="65936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3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Cal Grants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442556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E-4569-878A-146710796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567202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3E-4569-878A-14671079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363712"/>
        <c:axId val="659364272"/>
      </c:barChart>
      <c:catAx>
        <c:axId val="6593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364272"/>
        <c:crosses val="autoZero"/>
        <c:auto val="1"/>
        <c:lblAlgn val="ctr"/>
        <c:lblOffset val="100"/>
        <c:noMultiLvlLbl val="0"/>
      </c:catAx>
      <c:valAx>
        <c:axId val="65936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36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FTSSG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B70-9533-7CC8F17662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8-4B70-9533-7CC8F1766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367072"/>
        <c:axId val="658864768"/>
      </c:barChart>
      <c:catAx>
        <c:axId val="65936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864768"/>
        <c:crosses val="autoZero"/>
        <c:auto val="1"/>
        <c:lblAlgn val="ctr"/>
        <c:lblOffset val="100"/>
        <c:noMultiLvlLbl val="0"/>
      </c:catAx>
      <c:valAx>
        <c:axId val="65886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36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FTSSG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138300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3-4A81-89E8-DC9D4A5FB9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Amount Paid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276500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E3-4A81-89E8-DC9D4A5FB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867568"/>
        <c:axId val="658868128"/>
      </c:barChart>
      <c:catAx>
        <c:axId val="65886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868128"/>
        <c:crosses val="autoZero"/>
        <c:auto val="1"/>
        <c:lblAlgn val="ctr"/>
        <c:lblOffset val="100"/>
        <c:noMultiLvlLbl val="0"/>
      </c:catAx>
      <c:valAx>
        <c:axId val="65886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86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Merit</a:t>
            </a:r>
            <a:r>
              <a:rPr lang="en-US" baseline="0" dirty="0" smtClean="0"/>
              <a:t> Award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9-4F3A-B763-37C8F40E67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 Count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9-4F3A-B763-37C8F40E6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870928"/>
        <c:axId val="658871488"/>
      </c:barChart>
      <c:catAx>
        <c:axId val="65887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871488"/>
        <c:crosses val="autoZero"/>
        <c:auto val="1"/>
        <c:lblAlgn val="ctr"/>
        <c:lblOffset val="100"/>
        <c:noMultiLvlLbl val="0"/>
      </c:catAx>
      <c:valAx>
        <c:axId val="65887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87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5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2"/>
            <a:ext cx="3037840" cy="466435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>
              <a:defRPr sz="1200"/>
            </a:lvl1pPr>
          </a:lstStyle>
          <a:p>
            <a:fld id="{B5A3DBB5-52D7-469F-BCF0-F0A6A6968389}" type="datetimeFigureOut">
              <a:rPr lang="en-US" smtClean="0"/>
              <a:t>08/14/18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4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6434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>
              <a:defRPr sz="1200"/>
            </a:lvl1pPr>
          </a:lstStyle>
          <a:p>
            <a:fld id="{6DBD68C4-19A4-40FE-9C00-AC899FC0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1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F8B323">
                    <a:lumMod val="50000"/>
                  </a:srgbClr>
                </a:solidFill>
              </a:rPr>
              <a:pPr/>
              <a:t>08/14/18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F8B323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9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4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99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4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2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0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1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pPr/>
              <a:t>08/14/18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pPr/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6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7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66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5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85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2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08/14/18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06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aftcollege.edu/support-programs-services/student-equit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389" y="1623702"/>
            <a:ext cx="10784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Student Services</a:t>
            </a:r>
          </a:p>
          <a:p>
            <a:pPr algn="ctr"/>
            <a:endParaRPr lang="en-US" sz="88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Updates: Fall 2018</a:t>
            </a:r>
            <a:endParaRPr lang="en-US" sz="7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66572"/>
            <a:ext cx="10353762" cy="91347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EQUITY UPDATES - SRC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258" y="1580050"/>
            <a:ext cx="10990477" cy="457292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2018 Fall Policy (Per Visit)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20 Food Items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8</a:t>
            </a:r>
            <a:r>
              <a:rPr lang="en-US" sz="2800" dirty="0" smtClean="0">
                <a:solidFill>
                  <a:schemeClr val="tx1"/>
                </a:solidFill>
              </a:rPr>
              <a:t> Personal Hygiene Items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Unlimited Clothing/Shoe Items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 Towel &amp; 1 Blanket </a:t>
            </a: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Fall Hours/Flyers: Will be Emailed/Posted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06" y="666572"/>
            <a:ext cx="11006983" cy="913478"/>
          </a:xfrm>
        </p:spPr>
        <p:txBody>
          <a:bodyPr/>
          <a:lstStyle/>
          <a:p>
            <a:r>
              <a:rPr lang="en-US" dirty="0" smtClean="0"/>
              <a:t>EQUITY UPDATES - SRC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6" y="1580050"/>
            <a:ext cx="11006983" cy="915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SRC is currently low/out of stock of these items: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6807" y="2315911"/>
            <a:ext cx="8208647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 bottles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Easy Mac &amp; Cheese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Spaghetti 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Chef Boyardee Ravioli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Cheez Itz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Cereal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Granola Bars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Fruit cups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Fruit snacks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Jell-O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Pudding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Baby </a:t>
            </a:r>
            <a:r>
              <a:rPr lang="en-US" sz="2400" dirty="0" smtClean="0"/>
              <a:t>wipes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Washcloths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Towels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Hairbrushes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Hair </a:t>
            </a:r>
            <a:r>
              <a:rPr lang="en-US" sz="2400" dirty="0" smtClean="0"/>
              <a:t>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Notebooks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Pencils</a:t>
            </a:r>
          </a:p>
        </p:txBody>
      </p:sp>
    </p:spTree>
    <p:extLst>
      <p:ext uri="{BB962C8B-B14F-4D97-AF65-F5344CB8AC3E}">
        <p14:creationId xmlns:p14="http://schemas.microsoft.com/office/powerpoint/2010/main" val="41507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417" y="356975"/>
            <a:ext cx="1010385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3985" algn="l"/>
              </a:tabLst>
            </a:pPr>
            <a:r>
              <a:rPr sz="4800" spc="150" dirty="0"/>
              <a:t>VETERAN</a:t>
            </a:r>
            <a:r>
              <a:rPr sz="4800" spc="430" dirty="0"/>
              <a:t> </a:t>
            </a:r>
            <a:r>
              <a:rPr sz="4800" spc="165" dirty="0"/>
              <a:t>RESOURCE	</a:t>
            </a:r>
            <a:r>
              <a:rPr sz="4800" spc="155" dirty="0"/>
              <a:t>CENTER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3478489" y="2927779"/>
            <a:ext cx="4693446" cy="301813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35"/>
              </a:spcBef>
              <a:buClr>
                <a:schemeClr val="tx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Gill Sans MT"/>
                <a:cs typeface="Gill Sans MT"/>
              </a:rPr>
              <a:t>Next to the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-5" dirty="0" smtClean="0">
                <a:latin typeface="Gill Sans MT"/>
                <a:cs typeface="Gill Sans MT"/>
              </a:rPr>
              <a:t>Cafeteria</a:t>
            </a:r>
            <a:endParaRPr sz="2000" dirty="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spcBef>
                <a:spcPts val="935"/>
              </a:spcBef>
              <a:buClr>
                <a:schemeClr val="tx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30" dirty="0">
                <a:latin typeface="Gill Sans MT"/>
                <a:cs typeface="Gill Sans MT"/>
              </a:rPr>
              <a:t>Veteran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 smtClean="0">
                <a:latin typeface="Gill Sans MT"/>
                <a:cs typeface="Gill Sans MT"/>
              </a:rPr>
              <a:t>Counselor</a:t>
            </a:r>
            <a:r>
              <a:rPr lang="en-US" sz="2000" spc="-5" dirty="0" smtClean="0">
                <a:latin typeface="Gill Sans MT"/>
                <a:cs typeface="Gill Sans MT"/>
              </a:rPr>
              <a:t>: Juana Rangel-Escobedo</a:t>
            </a:r>
            <a:endParaRPr sz="2000" dirty="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spcBef>
                <a:spcPts val="950"/>
              </a:spcBef>
              <a:buClr>
                <a:schemeClr val="tx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Gill Sans MT"/>
                <a:cs typeface="Gill Sans MT"/>
              </a:rPr>
              <a:t>Certifying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Official</a:t>
            </a:r>
            <a:endParaRPr sz="2000" dirty="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spcBef>
                <a:spcPts val="935"/>
              </a:spcBef>
              <a:buClr>
                <a:schemeClr val="tx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30" dirty="0">
                <a:latin typeface="Gill Sans MT"/>
                <a:cs typeface="Gill Sans MT"/>
              </a:rPr>
              <a:t>Veteran </a:t>
            </a:r>
            <a:r>
              <a:rPr sz="2000" dirty="0">
                <a:latin typeface="Gill Sans MT"/>
                <a:cs typeface="Gill Sans MT"/>
              </a:rPr>
              <a:t>Club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spc="-5" dirty="0" smtClean="0">
                <a:latin typeface="Gill Sans MT"/>
                <a:cs typeface="Gill Sans MT"/>
              </a:rPr>
              <a:t>Advisor</a:t>
            </a:r>
            <a:r>
              <a:rPr lang="en-US" sz="2000" spc="-5" dirty="0" smtClean="0">
                <a:latin typeface="Gill Sans MT"/>
                <a:cs typeface="Gill Sans MT"/>
              </a:rPr>
              <a:t>: Tina Mendoza</a:t>
            </a:r>
            <a:endParaRPr sz="2000" dirty="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spcBef>
                <a:spcPts val="935"/>
              </a:spcBef>
              <a:buClr>
                <a:schemeClr val="tx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30" dirty="0">
                <a:latin typeface="Gill Sans MT"/>
                <a:cs typeface="Gill Sans MT"/>
              </a:rPr>
              <a:t>Veteran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 smtClean="0">
                <a:latin typeface="Gill Sans MT"/>
                <a:cs typeface="Gill Sans MT"/>
              </a:rPr>
              <a:t>Club</a:t>
            </a:r>
            <a:r>
              <a:rPr lang="en-US" sz="2000" dirty="0" smtClean="0">
                <a:latin typeface="Gill Sans MT"/>
                <a:cs typeface="Gill Sans MT"/>
              </a:rPr>
              <a:t>: Justin Uribe</a:t>
            </a:r>
            <a:endParaRPr sz="2000" dirty="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spcBef>
                <a:spcPts val="950"/>
              </a:spcBef>
              <a:buClr>
                <a:schemeClr val="tx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30" dirty="0">
                <a:latin typeface="Gill Sans MT"/>
                <a:cs typeface="Gill Sans MT"/>
              </a:rPr>
              <a:t>Veteran </a:t>
            </a:r>
            <a:r>
              <a:rPr sz="2000" spc="-5" dirty="0">
                <a:latin typeface="Gill Sans MT"/>
                <a:cs typeface="Gill Sans MT"/>
              </a:rPr>
              <a:t>Student </a:t>
            </a:r>
            <a:r>
              <a:rPr sz="2000" spc="-25" dirty="0">
                <a:latin typeface="Gill Sans MT"/>
                <a:cs typeface="Gill Sans MT"/>
              </a:rPr>
              <a:t>Workers/Peer</a:t>
            </a:r>
            <a:r>
              <a:rPr sz="2000" spc="-285" dirty="0">
                <a:latin typeface="Gill Sans MT"/>
                <a:cs typeface="Gill Sans MT"/>
              </a:rPr>
              <a:t> </a:t>
            </a:r>
            <a:r>
              <a:rPr sz="2000" spc="-5" dirty="0" smtClean="0">
                <a:latin typeface="Gill Sans MT"/>
                <a:cs typeface="Gill Sans MT"/>
              </a:rPr>
              <a:t>Mentors</a:t>
            </a:r>
            <a:endParaRPr lang="en-US" sz="2000" spc="-5" dirty="0" smtClean="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spcBef>
                <a:spcPts val="950"/>
              </a:spcBef>
              <a:buClr>
                <a:schemeClr val="tx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000" spc="-5" dirty="0" smtClean="0">
                <a:latin typeface="Gill Sans MT"/>
                <a:cs typeface="Gill Sans MT"/>
              </a:rPr>
              <a:t>New Printer: Free Printing for all Veterans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8215" y="1224339"/>
            <a:ext cx="7298435" cy="1466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8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662" y="1615154"/>
            <a:ext cx="11006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Financial Aid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Scholarships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4710" y="4999290"/>
            <a:ext cx="369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Barbara Amerio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17" y="2666921"/>
            <a:ext cx="9590550" cy="182881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  <a:br>
              <a:rPr lang="en-US" sz="5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Numbers</a:t>
            </a:r>
            <a:endParaRPr lang="en-US" sz="54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7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67" y="566871"/>
            <a:ext cx="10353762" cy="97045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Aid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584076"/>
              </p:ext>
            </p:extLst>
          </p:nvPr>
        </p:nvGraphicFramePr>
        <p:xfrm>
          <a:off x="651617" y="1604392"/>
          <a:ext cx="10927935" cy="365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587">
                  <a:extLst>
                    <a:ext uri="{9D8B030D-6E8A-4147-A177-3AD203B41FA5}">
                      <a16:colId xmlns:a16="http://schemas.microsoft.com/office/drawing/2014/main" val="4246846534"/>
                    </a:ext>
                  </a:extLst>
                </a:gridCol>
                <a:gridCol w="2185587">
                  <a:extLst>
                    <a:ext uri="{9D8B030D-6E8A-4147-A177-3AD203B41FA5}">
                      <a16:colId xmlns:a16="http://schemas.microsoft.com/office/drawing/2014/main" val="2616067578"/>
                    </a:ext>
                  </a:extLst>
                </a:gridCol>
                <a:gridCol w="2185587">
                  <a:extLst>
                    <a:ext uri="{9D8B030D-6E8A-4147-A177-3AD203B41FA5}">
                      <a16:colId xmlns:a16="http://schemas.microsoft.com/office/drawing/2014/main" val="1056246234"/>
                    </a:ext>
                  </a:extLst>
                </a:gridCol>
                <a:gridCol w="2185587">
                  <a:extLst>
                    <a:ext uri="{9D8B030D-6E8A-4147-A177-3AD203B41FA5}">
                      <a16:colId xmlns:a16="http://schemas.microsoft.com/office/drawing/2014/main" val="285608491"/>
                    </a:ext>
                  </a:extLst>
                </a:gridCol>
                <a:gridCol w="2185587">
                  <a:extLst>
                    <a:ext uri="{9D8B030D-6E8A-4147-A177-3AD203B41FA5}">
                      <a16:colId xmlns:a16="http://schemas.microsoft.com/office/drawing/2014/main" val="1078871714"/>
                    </a:ext>
                  </a:extLst>
                </a:gridCol>
              </a:tblGrid>
              <a:tr h="399352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2017-2018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61296"/>
                  </a:ext>
                </a:extLst>
              </a:tr>
              <a:tr h="3993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Pell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Grant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37331"/>
                  </a:ext>
                </a:extLst>
              </a:tr>
              <a:tr h="39935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Count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9110"/>
                  </a:ext>
                </a:extLst>
              </a:tr>
              <a:tr h="49235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 Paid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$4,535,446.69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$5,583,146.70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$1,047,710.01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increase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17877"/>
                  </a:ext>
                </a:extLst>
              </a:tr>
              <a:tr h="492352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41550"/>
                  </a:ext>
                </a:extLst>
              </a:tr>
              <a:tr h="4923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FSEOG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98096"/>
                  </a:ext>
                </a:extLst>
              </a:tr>
              <a:tr h="49235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Count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7939"/>
                  </a:ext>
                </a:extLst>
              </a:tr>
              <a:tr h="49235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 Paid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$52,050.00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$55,905.00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$3,855.00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 increase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01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90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65922"/>
            <a:ext cx="9905998" cy="93867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Aid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388032"/>
              </p:ext>
            </p:extLst>
          </p:nvPr>
        </p:nvGraphicFramePr>
        <p:xfrm>
          <a:off x="606287" y="1585706"/>
          <a:ext cx="2753140" cy="456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52387079"/>
              </p:ext>
            </p:extLst>
          </p:nvPr>
        </p:nvGraphicFramePr>
        <p:xfrm>
          <a:off x="3359427" y="1604594"/>
          <a:ext cx="2713382" cy="454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592613964"/>
              </p:ext>
            </p:extLst>
          </p:nvPr>
        </p:nvGraphicFramePr>
        <p:xfrm>
          <a:off x="6072810" y="1535955"/>
          <a:ext cx="2753140" cy="461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309400872"/>
              </p:ext>
            </p:extLst>
          </p:nvPr>
        </p:nvGraphicFramePr>
        <p:xfrm>
          <a:off x="8825949" y="1585706"/>
          <a:ext cx="3150703" cy="451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860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83" y="1"/>
            <a:ext cx="10131425" cy="683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Aid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789231"/>
              </p:ext>
            </p:extLst>
          </p:nvPr>
        </p:nvGraphicFramePr>
        <p:xfrm>
          <a:off x="623841" y="683666"/>
          <a:ext cx="109728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40044510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3412628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8949105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0799717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518116439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2017-2018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89180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 Grants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846961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Count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748037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 Paid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$442,556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$567,202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$124,646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 increase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847788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428834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FTSSG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964615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558944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 Paid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$138,300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$276,500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$138,200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increase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61962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87922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 Grant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18015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Count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program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55558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Amount Paid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$84,000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6599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619324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Dream Grant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53417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Time fund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9548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Amount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$14,099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1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12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8822069"/>
              </p:ext>
            </p:extLst>
          </p:nvPr>
        </p:nvGraphicFramePr>
        <p:xfrm>
          <a:off x="589661" y="672284"/>
          <a:ext cx="2743200" cy="551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3970770"/>
              </p:ext>
            </p:extLst>
          </p:nvPr>
        </p:nvGraphicFramePr>
        <p:xfrm>
          <a:off x="3332861" y="672286"/>
          <a:ext cx="2743201" cy="551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04159646"/>
              </p:ext>
            </p:extLst>
          </p:nvPr>
        </p:nvGraphicFramePr>
        <p:xfrm>
          <a:off x="6076062" y="672286"/>
          <a:ext cx="2743200" cy="551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41957684"/>
              </p:ext>
            </p:extLst>
          </p:nvPr>
        </p:nvGraphicFramePr>
        <p:xfrm>
          <a:off x="8819262" y="672285"/>
          <a:ext cx="2885603" cy="551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797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Aid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763637"/>
              </p:ext>
            </p:extLst>
          </p:nvPr>
        </p:nvGraphicFramePr>
        <p:xfrm>
          <a:off x="622436" y="1645877"/>
          <a:ext cx="10965660" cy="266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132">
                  <a:extLst>
                    <a:ext uri="{9D8B030D-6E8A-4147-A177-3AD203B41FA5}">
                      <a16:colId xmlns:a16="http://schemas.microsoft.com/office/drawing/2014/main" val="3431962799"/>
                    </a:ext>
                  </a:extLst>
                </a:gridCol>
                <a:gridCol w="2193132">
                  <a:extLst>
                    <a:ext uri="{9D8B030D-6E8A-4147-A177-3AD203B41FA5}">
                      <a16:colId xmlns:a16="http://schemas.microsoft.com/office/drawing/2014/main" val="65204777"/>
                    </a:ext>
                  </a:extLst>
                </a:gridCol>
                <a:gridCol w="2193132">
                  <a:extLst>
                    <a:ext uri="{9D8B030D-6E8A-4147-A177-3AD203B41FA5}">
                      <a16:colId xmlns:a16="http://schemas.microsoft.com/office/drawing/2014/main" val="3738840481"/>
                    </a:ext>
                  </a:extLst>
                </a:gridCol>
                <a:gridCol w="2193132">
                  <a:extLst>
                    <a:ext uri="{9D8B030D-6E8A-4147-A177-3AD203B41FA5}">
                      <a16:colId xmlns:a16="http://schemas.microsoft.com/office/drawing/2014/main" val="293683181"/>
                    </a:ext>
                  </a:extLst>
                </a:gridCol>
                <a:gridCol w="2193132">
                  <a:extLst>
                    <a:ext uri="{9D8B030D-6E8A-4147-A177-3AD203B41FA5}">
                      <a16:colId xmlns:a16="http://schemas.microsoft.com/office/drawing/2014/main" val="2089976403"/>
                    </a:ext>
                  </a:extLst>
                </a:gridCol>
              </a:tblGrid>
              <a:tr h="56309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2016-2017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2017-2018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333272"/>
                  </a:ext>
                </a:extLst>
              </a:tr>
              <a:tr h="56309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CCPG (BOGW)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767102"/>
                  </a:ext>
                </a:extLst>
              </a:tr>
              <a:tr h="5630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 Count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3027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205316"/>
                  </a:ext>
                </a:extLst>
              </a:tr>
              <a:tr h="9719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Amount Paid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$4,535,446.69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$5,583,156.70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$1,047,710.01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24% increase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52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44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Services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55286"/>
            <a:ext cx="5059363" cy="38125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0676" y="1580050"/>
            <a:ext cx="5675762" cy="4676897"/>
          </a:xfrm>
        </p:spPr>
        <p:txBody>
          <a:bodyPr>
            <a:noAutofit/>
          </a:bodyPr>
          <a:lstStyle/>
          <a:p>
            <a:r>
              <a:rPr lang="en-US" sz="1400" dirty="0"/>
              <a:t>Admissions &amp; Records</a:t>
            </a:r>
          </a:p>
          <a:p>
            <a:r>
              <a:rPr lang="en-US" sz="1400" dirty="0"/>
              <a:t>Assessment/Placement</a:t>
            </a:r>
          </a:p>
          <a:p>
            <a:r>
              <a:rPr lang="en-US" sz="1400" dirty="0"/>
              <a:t>Athletics</a:t>
            </a:r>
          </a:p>
          <a:p>
            <a:r>
              <a:rPr lang="en-US" sz="1400" dirty="0"/>
              <a:t>Campus Safety</a:t>
            </a:r>
          </a:p>
          <a:p>
            <a:r>
              <a:rPr lang="en-US" sz="1400" dirty="0"/>
              <a:t>Counseling &amp; Advising</a:t>
            </a:r>
          </a:p>
          <a:p>
            <a:r>
              <a:rPr lang="en-US" sz="1400" dirty="0"/>
              <a:t>Dorms</a:t>
            </a:r>
          </a:p>
          <a:p>
            <a:r>
              <a:rPr lang="en-US" sz="1400" dirty="0"/>
              <a:t>DSP &amp; S</a:t>
            </a:r>
          </a:p>
          <a:p>
            <a:r>
              <a:rPr lang="en-US" sz="1400" dirty="0"/>
              <a:t>EOP &amp; S, CARE, Cal WORKS</a:t>
            </a:r>
          </a:p>
          <a:p>
            <a:r>
              <a:rPr lang="en-US" sz="1400" dirty="0"/>
              <a:t>Financial Aid &amp; Scholarships</a:t>
            </a:r>
          </a:p>
          <a:p>
            <a:r>
              <a:rPr lang="en-US" sz="1400" dirty="0"/>
              <a:t>Outreach</a:t>
            </a:r>
          </a:p>
          <a:p>
            <a:r>
              <a:rPr lang="en-US" sz="1400" dirty="0"/>
              <a:t>Student Life</a:t>
            </a:r>
          </a:p>
          <a:p>
            <a:r>
              <a:rPr lang="en-US" sz="1400" dirty="0"/>
              <a:t>Student Resource Center</a:t>
            </a:r>
          </a:p>
          <a:p>
            <a:r>
              <a:rPr lang="en-US" sz="1400" dirty="0"/>
              <a:t>TRIO</a:t>
            </a:r>
          </a:p>
          <a:p>
            <a:r>
              <a:rPr lang="en-US" sz="1400" dirty="0"/>
              <a:t>Veteran’s Center</a:t>
            </a:r>
          </a:p>
          <a:p>
            <a:r>
              <a:rPr lang="en-US" sz="1400" dirty="0" smtClean="0"/>
              <a:t>Wellness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690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28" y="1"/>
            <a:ext cx="10131425" cy="5982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Institutional Aid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734339"/>
              </p:ext>
            </p:extLst>
          </p:nvPr>
        </p:nvGraphicFramePr>
        <p:xfrm>
          <a:off x="607138" y="692209"/>
          <a:ext cx="10955320" cy="553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4">
                  <a:extLst>
                    <a:ext uri="{9D8B030D-6E8A-4147-A177-3AD203B41FA5}">
                      <a16:colId xmlns:a16="http://schemas.microsoft.com/office/drawing/2014/main" val="3125669481"/>
                    </a:ext>
                  </a:extLst>
                </a:gridCol>
                <a:gridCol w="2191064">
                  <a:extLst>
                    <a:ext uri="{9D8B030D-6E8A-4147-A177-3AD203B41FA5}">
                      <a16:colId xmlns:a16="http://schemas.microsoft.com/office/drawing/2014/main" val="3750974840"/>
                    </a:ext>
                  </a:extLst>
                </a:gridCol>
                <a:gridCol w="2191064">
                  <a:extLst>
                    <a:ext uri="{9D8B030D-6E8A-4147-A177-3AD203B41FA5}">
                      <a16:colId xmlns:a16="http://schemas.microsoft.com/office/drawing/2014/main" val="3155877184"/>
                    </a:ext>
                  </a:extLst>
                </a:gridCol>
                <a:gridCol w="2191064">
                  <a:extLst>
                    <a:ext uri="{9D8B030D-6E8A-4147-A177-3AD203B41FA5}">
                      <a16:colId xmlns:a16="http://schemas.microsoft.com/office/drawing/2014/main" val="2439066146"/>
                    </a:ext>
                  </a:extLst>
                </a:gridCol>
                <a:gridCol w="2191064">
                  <a:extLst>
                    <a:ext uri="{9D8B030D-6E8A-4147-A177-3AD203B41FA5}">
                      <a16:colId xmlns:a16="http://schemas.microsoft.com/office/drawing/2014/main" val="1908203015"/>
                    </a:ext>
                  </a:extLst>
                </a:gridCol>
              </a:tblGrid>
              <a:tr h="3299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2016-2017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2017-2018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36606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Merit Award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89517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939411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Amount</a:t>
                      </a:r>
                      <a:r>
                        <a:rPr lang="en-US" sz="1600" baseline="0" dirty="0" smtClean="0"/>
                        <a:t> Paid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$14,400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$20,100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$5,700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40% increase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43863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85064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TC Scholarship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142359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 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51297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Amount</a:t>
                      </a:r>
                      <a:r>
                        <a:rPr lang="en-US" sz="1600" baseline="0" dirty="0" smtClean="0"/>
                        <a:t> Paid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$47,250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$53,625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$6,375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14% increase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31620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831114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Non-Res Scholarships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878434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</a:t>
                      </a:r>
                      <a:r>
                        <a:rPr lang="en-US" sz="1600" baseline="0" dirty="0" smtClean="0"/>
                        <a:t> 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48705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Amount Paid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$75,854.50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$157,950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$82,095.50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109% increase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67297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821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Osher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141868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 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63513"/>
                  </a:ext>
                </a:extLst>
              </a:tr>
              <a:tr h="3299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Amount Paid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$14,300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$14,300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 Funding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8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54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43238472"/>
              </p:ext>
            </p:extLst>
          </p:nvPr>
        </p:nvGraphicFramePr>
        <p:xfrm>
          <a:off x="615297" y="736758"/>
          <a:ext cx="1794618" cy="542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12837930"/>
              </p:ext>
            </p:extLst>
          </p:nvPr>
        </p:nvGraphicFramePr>
        <p:xfrm>
          <a:off x="2409915" y="694938"/>
          <a:ext cx="1871529" cy="550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49778638"/>
              </p:ext>
            </p:extLst>
          </p:nvPr>
        </p:nvGraphicFramePr>
        <p:xfrm>
          <a:off x="4281444" y="736758"/>
          <a:ext cx="1811707" cy="542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75668205"/>
              </p:ext>
            </p:extLst>
          </p:nvPr>
        </p:nvGraphicFramePr>
        <p:xfrm>
          <a:off x="6093151" y="694938"/>
          <a:ext cx="1798520" cy="546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21845170"/>
              </p:ext>
            </p:extLst>
          </p:nvPr>
        </p:nvGraphicFramePr>
        <p:xfrm>
          <a:off x="7964680" y="694938"/>
          <a:ext cx="1815424" cy="546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102283238"/>
              </p:ext>
            </p:extLst>
          </p:nvPr>
        </p:nvGraphicFramePr>
        <p:xfrm>
          <a:off x="9780104" y="694938"/>
          <a:ext cx="1779105" cy="546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60455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178" y="1"/>
            <a:ext cx="10131425" cy="6922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Miscellaneous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06793"/>
              </p:ext>
            </p:extLst>
          </p:nvPr>
        </p:nvGraphicFramePr>
        <p:xfrm>
          <a:off x="606753" y="692210"/>
          <a:ext cx="10947160" cy="5481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432">
                  <a:extLst>
                    <a:ext uri="{9D8B030D-6E8A-4147-A177-3AD203B41FA5}">
                      <a16:colId xmlns:a16="http://schemas.microsoft.com/office/drawing/2014/main" val="1142301967"/>
                    </a:ext>
                  </a:extLst>
                </a:gridCol>
                <a:gridCol w="2189432">
                  <a:extLst>
                    <a:ext uri="{9D8B030D-6E8A-4147-A177-3AD203B41FA5}">
                      <a16:colId xmlns:a16="http://schemas.microsoft.com/office/drawing/2014/main" val="3506133098"/>
                    </a:ext>
                  </a:extLst>
                </a:gridCol>
                <a:gridCol w="2189432">
                  <a:extLst>
                    <a:ext uri="{9D8B030D-6E8A-4147-A177-3AD203B41FA5}">
                      <a16:colId xmlns:a16="http://schemas.microsoft.com/office/drawing/2014/main" val="859356096"/>
                    </a:ext>
                  </a:extLst>
                </a:gridCol>
                <a:gridCol w="2189432">
                  <a:extLst>
                    <a:ext uri="{9D8B030D-6E8A-4147-A177-3AD203B41FA5}">
                      <a16:colId xmlns:a16="http://schemas.microsoft.com/office/drawing/2014/main" val="4177439655"/>
                    </a:ext>
                  </a:extLst>
                </a:gridCol>
                <a:gridCol w="2189432">
                  <a:extLst>
                    <a:ext uri="{9D8B030D-6E8A-4147-A177-3AD203B41FA5}">
                      <a16:colId xmlns:a16="http://schemas.microsoft.com/office/drawing/2014/main" val="74946819"/>
                    </a:ext>
                  </a:extLst>
                </a:gridCol>
              </a:tblGrid>
              <a:tr h="3542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2016-2017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2017-2018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Difference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067323"/>
                  </a:ext>
                </a:extLst>
              </a:tr>
              <a:tr h="6199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EOPS/CARE</a:t>
                      </a:r>
                      <a:r>
                        <a:rPr lang="en-US" sz="1800" b="1" baseline="0" dirty="0" smtClean="0"/>
                        <a:t> Grants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725598"/>
                  </a:ext>
                </a:extLst>
              </a:tr>
              <a:tr h="3542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Student Count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16831"/>
                  </a:ext>
                </a:extLst>
              </a:tr>
              <a:tr h="5003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Amount</a:t>
                      </a:r>
                      <a:r>
                        <a:rPr lang="en-US" sz="1800" baseline="0" dirty="0" smtClean="0"/>
                        <a:t> Paid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45,300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$46,525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$1,225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.03% increase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692335"/>
                  </a:ext>
                </a:extLst>
              </a:tr>
              <a:tr h="3542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87256"/>
                  </a:ext>
                </a:extLst>
              </a:tr>
              <a:tr h="35424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Taft College Community Scholarship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09074"/>
                  </a:ext>
                </a:extLst>
              </a:tr>
              <a:tr h="35424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Student</a:t>
                      </a:r>
                      <a:r>
                        <a:rPr lang="en-US" sz="1800" b="0" baseline="0" dirty="0" smtClean="0"/>
                        <a:t> Count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32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790571"/>
                  </a:ext>
                </a:extLst>
              </a:tr>
              <a:tr h="35424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Total Amount Paid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$44,250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$55,000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$10,750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24% increase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35884"/>
                  </a:ext>
                </a:extLst>
              </a:tr>
              <a:tr h="354245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31448"/>
                  </a:ext>
                </a:extLst>
              </a:tr>
              <a:tr h="35424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Work Study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68044"/>
                  </a:ext>
                </a:extLst>
              </a:tr>
              <a:tr h="3542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Student Count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43380"/>
                  </a:ext>
                </a:extLst>
              </a:tr>
              <a:tr h="5003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Amount Paid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$890,032.98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$910,390.68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$20,357.70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% increase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51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13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10" y="615297"/>
            <a:ext cx="10353762" cy="970450"/>
          </a:xfrm>
        </p:spPr>
        <p:txBody>
          <a:bodyPr/>
          <a:lstStyle/>
          <a:p>
            <a:pPr algn="ctr"/>
            <a:r>
              <a:rPr lang="en-US" dirty="0" smtClean="0"/>
              <a:t>17-18 Work Study Program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89024"/>
              </p:ext>
            </p:extLst>
          </p:nvPr>
        </p:nvGraphicFramePr>
        <p:xfrm>
          <a:off x="633712" y="1585747"/>
          <a:ext cx="10954385" cy="3669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541">
                  <a:extLst>
                    <a:ext uri="{9D8B030D-6E8A-4147-A177-3AD203B41FA5}">
                      <a16:colId xmlns:a16="http://schemas.microsoft.com/office/drawing/2014/main" val="507319955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3031693407"/>
                    </a:ext>
                  </a:extLst>
                </a:gridCol>
                <a:gridCol w="3651462">
                  <a:extLst>
                    <a:ext uri="{9D8B030D-6E8A-4147-A177-3AD203B41FA5}">
                      <a16:colId xmlns:a16="http://schemas.microsoft.com/office/drawing/2014/main" val="3584402032"/>
                    </a:ext>
                  </a:extLst>
                </a:gridCol>
              </a:tblGrid>
              <a:tr h="5421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Student</a:t>
                      </a:r>
                      <a:r>
                        <a:rPr lang="en-US" sz="2800" baseline="0" dirty="0" smtClean="0"/>
                        <a:t> Workers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Earned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95318"/>
                  </a:ext>
                </a:extLst>
              </a:tr>
              <a:tr h="95918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Institutional Work Program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$790,390.26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4532"/>
                  </a:ext>
                </a:extLst>
              </a:tr>
              <a:tr h="5421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Federal Work Program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$59,711.40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73431"/>
                  </a:ext>
                </a:extLst>
              </a:tr>
              <a:tr h="5421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Cal WORKS Program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$60,289.02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39713"/>
                  </a:ext>
                </a:extLst>
              </a:tr>
              <a:tr h="542147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688813"/>
                  </a:ext>
                </a:extLst>
              </a:tr>
              <a:tr h="5421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$910,390.68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33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425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039531"/>
              </p:ext>
            </p:extLst>
          </p:nvPr>
        </p:nvGraphicFramePr>
        <p:xfrm>
          <a:off x="606287" y="655984"/>
          <a:ext cx="10972799" cy="461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3552668" y="5402423"/>
            <a:ext cx="4689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noFill/>
                  <a:prstDash val="solid"/>
                </a:ln>
                <a:solidFill>
                  <a:srgbClr val="FFFF00"/>
                </a:solidFill>
              </a:rPr>
              <a:t>24.7% increase</a:t>
            </a:r>
            <a:endParaRPr lang="en-US" sz="5400" b="1" dirty="0">
              <a:ln w="6600">
                <a:noFill/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2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4994" y="776477"/>
            <a:ext cx="690432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# of Student Workers		315</a:t>
            </a:r>
          </a:p>
          <a:p>
            <a:r>
              <a:rPr lang="en-US" sz="2800" dirty="0" smtClean="0"/>
              <a:t># of Supervisors			54</a:t>
            </a:r>
          </a:p>
          <a:p>
            <a:endParaRPr lang="en-US" sz="2800" dirty="0"/>
          </a:p>
          <a:p>
            <a:r>
              <a:rPr lang="en-US" sz="2800" dirty="0" smtClean="0"/>
              <a:t>Fall 17 Expectations		100%</a:t>
            </a:r>
          </a:p>
          <a:p>
            <a:r>
              <a:rPr lang="en-US" sz="2800" dirty="0" smtClean="0"/>
              <a:t>Fall 17 Evaluations		97%</a:t>
            </a:r>
          </a:p>
          <a:p>
            <a:endParaRPr lang="en-US" sz="2800" dirty="0" smtClean="0"/>
          </a:p>
          <a:p>
            <a:r>
              <a:rPr lang="en-US" sz="2800" b="1" dirty="0">
                <a:solidFill>
                  <a:srgbClr val="FFFF00"/>
                </a:solidFill>
              </a:rPr>
              <a:t>23 evaluations missing from 13 supervisors</a:t>
            </a:r>
          </a:p>
          <a:p>
            <a:endParaRPr lang="en-US" sz="2800" dirty="0" smtClean="0"/>
          </a:p>
          <a:p>
            <a:r>
              <a:rPr lang="en-US" sz="2800" dirty="0" smtClean="0"/>
              <a:t>Spring 18 Expectations		97%</a:t>
            </a:r>
          </a:p>
          <a:p>
            <a:r>
              <a:rPr lang="en-US" sz="2800" dirty="0" smtClean="0"/>
              <a:t>Spring 18 Evaluations		81%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6 Expectations missing from 6 supervisors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40 evaluations missing from 18 supervisors</a:t>
            </a:r>
          </a:p>
        </p:txBody>
      </p:sp>
    </p:spTree>
    <p:extLst>
      <p:ext uri="{BB962C8B-B14F-4D97-AF65-F5344CB8AC3E}">
        <p14:creationId xmlns:p14="http://schemas.microsoft.com/office/powerpoint/2010/main" val="1554017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42" y="0"/>
            <a:ext cx="10353762" cy="970450"/>
          </a:xfrm>
        </p:spPr>
        <p:txBody>
          <a:bodyPr/>
          <a:lstStyle/>
          <a:p>
            <a:pPr algn="ctr"/>
            <a:r>
              <a:rPr lang="en-US" dirty="0" smtClean="0"/>
              <a:t>Overall Financial Aid Totals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050862"/>
              </p:ext>
            </p:extLst>
          </p:nvPr>
        </p:nvGraphicFramePr>
        <p:xfrm>
          <a:off x="629183" y="1294268"/>
          <a:ext cx="10936480" cy="93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296">
                  <a:extLst>
                    <a:ext uri="{9D8B030D-6E8A-4147-A177-3AD203B41FA5}">
                      <a16:colId xmlns:a16="http://schemas.microsoft.com/office/drawing/2014/main" val="1053033348"/>
                    </a:ext>
                  </a:extLst>
                </a:gridCol>
                <a:gridCol w="2187296">
                  <a:extLst>
                    <a:ext uri="{9D8B030D-6E8A-4147-A177-3AD203B41FA5}">
                      <a16:colId xmlns:a16="http://schemas.microsoft.com/office/drawing/2014/main" val="1026014133"/>
                    </a:ext>
                  </a:extLst>
                </a:gridCol>
                <a:gridCol w="2187296">
                  <a:extLst>
                    <a:ext uri="{9D8B030D-6E8A-4147-A177-3AD203B41FA5}">
                      <a16:colId xmlns:a16="http://schemas.microsoft.com/office/drawing/2014/main" val="1879199034"/>
                    </a:ext>
                  </a:extLst>
                </a:gridCol>
                <a:gridCol w="2187296">
                  <a:extLst>
                    <a:ext uri="{9D8B030D-6E8A-4147-A177-3AD203B41FA5}">
                      <a16:colId xmlns:a16="http://schemas.microsoft.com/office/drawing/2014/main" val="960657768"/>
                    </a:ext>
                  </a:extLst>
                </a:gridCol>
                <a:gridCol w="2187296">
                  <a:extLst>
                    <a:ext uri="{9D8B030D-6E8A-4147-A177-3AD203B41FA5}">
                      <a16:colId xmlns:a16="http://schemas.microsoft.com/office/drawing/2014/main" val="3737915128"/>
                    </a:ext>
                  </a:extLst>
                </a:gridCol>
              </a:tblGrid>
              <a:tr h="4662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2017-2018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13652"/>
                  </a:ext>
                </a:extLst>
              </a:tr>
              <a:tr h="4662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$8,555,565.17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$10,313,684.38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$1,758,119.21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 increase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01551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470052"/>
              </p:ext>
            </p:extLst>
          </p:nvPr>
        </p:nvGraphicFramePr>
        <p:xfrm>
          <a:off x="1798983" y="2508710"/>
          <a:ext cx="8251687" cy="405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461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75860"/>
            <a:ext cx="9905998" cy="93167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Aid per Academic Year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622673"/>
              </p:ext>
            </p:extLst>
          </p:nvPr>
        </p:nvGraphicFramePr>
        <p:xfrm>
          <a:off x="628872" y="1607531"/>
          <a:ext cx="10027734" cy="4545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13867">
                  <a:extLst>
                    <a:ext uri="{9D8B030D-6E8A-4147-A177-3AD203B41FA5}">
                      <a16:colId xmlns:a16="http://schemas.microsoft.com/office/drawing/2014/main" val="3857245297"/>
                    </a:ext>
                  </a:extLst>
                </a:gridCol>
                <a:gridCol w="5013867">
                  <a:extLst>
                    <a:ext uri="{9D8B030D-6E8A-4147-A177-3AD203B41FA5}">
                      <a16:colId xmlns:a16="http://schemas.microsoft.com/office/drawing/2014/main" val="2853827246"/>
                    </a:ext>
                  </a:extLst>
                </a:gridCol>
              </a:tblGrid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2008-2009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$3,302,248.33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804080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2009-2010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$4,633,152.05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763087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$5,625,222.86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869225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$5,781,262.92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72042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2012-2013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$6,982,748.21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05839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2013-2014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$7,296,136.00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470415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$7,838,550.76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12238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2015-2016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$7,900,094.32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078599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$8,555,565.17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66934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2017-2018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10,313,684.38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38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00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00471" y="5250830"/>
            <a:ext cx="7229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208% increase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Over 10 years 20.6% average per year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393936"/>
              </p:ext>
            </p:extLst>
          </p:nvPr>
        </p:nvGraphicFramePr>
        <p:xfrm>
          <a:off x="581114" y="680831"/>
          <a:ext cx="11006983" cy="456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605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46" y="0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</a:t>
            </a:r>
            <a:r>
              <a:rPr lang="en-US" dirty="0"/>
              <a:t> </a:t>
            </a:r>
            <a:r>
              <a:rPr lang="en-US" dirty="0" smtClean="0"/>
              <a:t>of Year Round 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71" y="40930"/>
            <a:ext cx="10131425" cy="16691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36900" indent="0"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24455"/>
              </p:ext>
            </p:extLst>
          </p:nvPr>
        </p:nvGraphicFramePr>
        <p:xfrm>
          <a:off x="955381" y="1382710"/>
          <a:ext cx="1002421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843">
                  <a:extLst>
                    <a:ext uri="{9D8B030D-6E8A-4147-A177-3AD203B41FA5}">
                      <a16:colId xmlns:a16="http://schemas.microsoft.com/office/drawing/2014/main" val="1437418327"/>
                    </a:ext>
                  </a:extLst>
                </a:gridCol>
                <a:gridCol w="2004843">
                  <a:extLst>
                    <a:ext uri="{9D8B030D-6E8A-4147-A177-3AD203B41FA5}">
                      <a16:colId xmlns:a16="http://schemas.microsoft.com/office/drawing/2014/main" val="1810648264"/>
                    </a:ext>
                  </a:extLst>
                </a:gridCol>
                <a:gridCol w="2004843">
                  <a:extLst>
                    <a:ext uri="{9D8B030D-6E8A-4147-A177-3AD203B41FA5}">
                      <a16:colId xmlns:a16="http://schemas.microsoft.com/office/drawing/2014/main" val="2575268448"/>
                    </a:ext>
                  </a:extLst>
                </a:gridCol>
                <a:gridCol w="2004843">
                  <a:extLst>
                    <a:ext uri="{9D8B030D-6E8A-4147-A177-3AD203B41FA5}">
                      <a16:colId xmlns:a16="http://schemas.microsoft.com/office/drawing/2014/main" val="409397741"/>
                    </a:ext>
                  </a:extLst>
                </a:gridCol>
                <a:gridCol w="2004843">
                  <a:extLst>
                    <a:ext uri="{9D8B030D-6E8A-4147-A177-3AD203B41FA5}">
                      <a16:colId xmlns:a16="http://schemas.microsoft.com/office/drawing/2014/main" val="2433378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2017-2018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3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 increase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733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Amount Paid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$386,078.13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$741,865.00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$355,786.87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93% increase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586058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65566374"/>
              </p:ext>
            </p:extLst>
          </p:nvPr>
        </p:nvGraphicFramePr>
        <p:xfrm>
          <a:off x="1078226" y="3384140"/>
          <a:ext cx="4040705" cy="309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455551566"/>
              </p:ext>
            </p:extLst>
          </p:nvPr>
        </p:nvGraphicFramePr>
        <p:xfrm>
          <a:off x="7093008" y="3384140"/>
          <a:ext cx="4031673" cy="309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74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662" y="1615154"/>
            <a:ext cx="11006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Admissions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Records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4710" y="4999290"/>
            <a:ext cx="3575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Jennifer Strobel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35754"/>
              </p:ext>
            </p:extLst>
          </p:nvPr>
        </p:nvGraphicFramePr>
        <p:xfrm>
          <a:off x="2492102" y="222330"/>
          <a:ext cx="7197147" cy="639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3" imgW="9048916" imgH="8039151" progId="Excel.Sheet.12">
                  <p:embed/>
                </p:oleObj>
              </mc:Choice>
              <mc:Fallback>
                <p:oleObj name="Worksheet" r:id="rId3" imgW="9048916" imgH="80391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2102" y="222330"/>
                        <a:ext cx="7197147" cy="6393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209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379054"/>
              </p:ext>
            </p:extLst>
          </p:nvPr>
        </p:nvGraphicFramePr>
        <p:xfrm>
          <a:off x="358922" y="80654"/>
          <a:ext cx="1135736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473">
                  <a:extLst>
                    <a:ext uri="{9D8B030D-6E8A-4147-A177-3AD203B41FA5}">
                      <a16:colId xmlns:a16="http://schemas.microsoft.com/office/drawing/2014/main" val="2284631741"/>
                    </a:ext>
                  </a:extLst>
                </a:gridCol>
                <a:gridCol w="2271473">
                  <a:extLst>
                    <a:ext uri="{9D8B030D-6E8A-4147-A177-3AD203B41FA5}">
                      <a16:colId xmlns:a16="http://schemas.microsoft.com/office/drawing/2014/main" val="3039492381"/>
                    </a:ext>
                  </a:extLst>
                </a:gridCol>
                <a:gridCol w="2271473">
                  <a:extLst>
                    <a:ext uri="{9D8B030D-6E8A-4147-A177-3AD203B41FA5}">
                      <a16:colId xmlns:a16="http://schemas.microsoft.com/office/drawing/2014/main" val="2333764153"/>
                    </a:ext>
                  </a:extLst>
                </a:gridCol>
                <a:gridCol w="2271473">
                  <a:extLst>
                    <a:ext uri="{9D8B030D-6E8A-4147-A177-3AD203B41FA5}">
                      <a16:colId xmlns:a16="http://schemas.microsoft.com/office/drawing/2014/main" val="3482084852"/>
                    </a:ext>
                  </a:extLst>
                </a:gridCol>
                <a:gridCol w="2271473">
                  <a:extLst>
                    <a:ext uri="{9D8B030D-6E8A-4147-A177-3AD203B41FA5}">
                      <a16:colId xmlns:a16="http://schemas.microsoft.com/office/drawing/2014/main" val="3044003589"/>
                    </a:ext>
                  </a:extLst>
                </a:gridCol>
              </a:tblGrid>
              <a:tr h="535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2016-2017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2017-2018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Difference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99901"/>
                  </a:ext>
                </a:extLst>
              </a:tr>
              <a:tr h="98603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Events Total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37% increase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02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" y="1871527"/>
            <a:ext cx="3601577" cy="2025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00" y="1871527"/>
            <a:ext cx="2701895" cy="2025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" y="4166969"/>
            <a:ext cx="1852329" cy="2471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95" y="1871527"/>
            <a:ext cx="3840890" cy="2024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89" y="4166079"/>
            <a:ext cx="1854358" cy="2471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0277" y="4475030"/>
            <a:ext cx="2471606" cy="1853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48" y="4165190"/>
            <a:ext cx="1853662" cy="2473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648" y="4165190"/>
            <a:ext cx="1851637" cy="24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82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Cougar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752" y="1580050"/>
            <a:ext cx="11015528" cy="4564377"/>
          </a:xfrm>
        </p:spPr>
        <p:txBody>
          <a:bodyPr numCol="2"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April 24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&amp; April 25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Taft Union High School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78 students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0 – 5.5 units: 5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6 – 8.5 units: 6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9 – 11.5 units: 6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12 - + units: 61</a:t>
            </a:r>
          </a:p>
          <a:p>
            <a:pPr lvl="2"/>
            <a:endParaRPr lang="en-US" dirty="0">
              <a:solidFill>
                <a:srgbClr val="FFC000"/>
              </a:solidFill>
            </a:endParaRPr>
          </a:p>
          <a:p>
            <a:pPr lvl="2"/>
            <a:endParaRPr lang="en-US" dirty="0" smtClean="0">
              <a:solidFill>
                <a:srgbClr val="FFC000"/>
              </a:solidFill>
            </a:endParaRPr>
          </a:p>
          <a:p>
            <a:pPr lvl="2"/>
            <a:endParaRPr lang="en-US" dirty="0">
              <a:solidFill>
                <a:srgbClr val="FFC000"/>
              </a:solidFill>
            </a:endParaRPr>
          </a:p>
          <a:p>
            <a:pPr lvl="2"/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Shafter High School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27 students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0 – 5.5 units : 3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6 – 8.5 units : 1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9 – 11.5 units: 1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12 - + units</a:t>
            </a:r>
            <a:r>
              <a:rPr lang="en-US" smtClean="0">
                <a:solidFill>
                  <a:srgbClr val="FFC000"/>
                </a:solidFill>
              </a:rPr>
              <a:t>: 22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Wasco Union High School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12 students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0 – 5.5 units: 0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6 – 8.5 units: 1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9 – 11.5 units: 4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12 - + units: 7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18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6790" y="1606610"/>
            <a:ext cx="910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</a:t>
            </a:r>
          </a:p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Forward</a:t>
            </a:r>
            <a:endParaRPr lang="en-US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19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691" y="0"/>
            <a:ext cx="10990497" cy="11536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18-19 </a:t>
            </a:r>
            <a:br>
              <a:rPr lang="en-US" dirty="0" smtClean="0"/>
            </a:br>
            <a:r>
              <a:rPr lang="en-US" dirty="0" smtClean="0"/>
              <a:t>Financial Aid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441844"/>
              </p:ext>
            </p:extLst>
          </p:nvPr>
        </p:nvGraphicFramePr>
        <p:xfrm>
          <a:off x="614689" y="1578756"/>
          <a:ext cx="1092213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66">
                  <a:extLst>
                    <a:ext uri="{9D8B030D-6E8A-4147-A177-3AD203B41FA5}">
                      <a16:colId xmlns:a16="http://schemas.microsoft.com/office/drawing/2014/main" val="1382218050"/>
                    </a:ext>
                  </a:extLst>
                </a:gridCol>
                <a:gridCol w="5461066">
                  <a:extLst>
                    <a:ext uri="{9D8B030D-6E8A-4147-A177-3AD203B41FA5}">
                      <a16:colId xmlns:a16="http://schemas.microsoft.com/office/drawing/2014/main" val="3703333627"/>
                    </a:ext>
                  </a:extLst>
                </a:gridCol>
              </a:tblGrid>
              <a:tr h="3900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Fund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Totals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3386727411"/>
                  </a:ext>
                </a:extLst>
              </a:tr>
              <a:tr h="67330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Pell</a:t>
                      </a:r>
                    </a:p>
                    <a:p>
                      <a:pPr algn="l"/>
                      <a:r>
                        <a:rPr lang="en-US" sz="2000" dirty="0" smtClean="0"/>
                        <a:t>Year Round Pell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$6095</a:t>
                      </a:r>
                    </a:p>
                    <a:p>
                      <a:pPr algn="ctr"/>
                      <a:r>
                        <a:rPr lang="en-US" sz="2000" dirty="0" smtClean="0"/>
                        <a:t>$9143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2624117049"/>
                  </a:ext>
                </a:extLst>
              </a:tr>
              <a:tr h="3900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FSEOG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$260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2830799471"/>
                  </a:ext>
                </a:extLst>
              </a:tr>
              <a:tr h="3900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Cal B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$1672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860261056"/>
                  </a:ext>
                </a:extLst>
              </a:tr>
              <a:tr h="3900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Cal C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$1094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1959719356"/>
                  </a:ext>
                </a:extLst>
              </a:tr>
              <a:tr h="3900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Student</a:t>
                      </a:r>
                      <a:r>
                        <a:rPr lang="en-US" sz="2000" baseline="0" dirty="0" smtClean="0"/>
                        <a:t> Success Completion Grant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$4000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2313077504"/>
                  </a:ext>
                </a:extLst>
              </a:tr>
              <a:tr h="3900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Merit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$600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2695506711"/>
                  </a:ext>
                </a:extLst>
              </a:tr>
              <a:tr h="3900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TCS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$250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4003008680"/>
                  </a:ext>
                </a:extLst>
              </a:tr>
              <a:tr h="3900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NRTC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$7740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236834887"/>
                  </a:ext>
                </a:extLst>
              </a:tr>
              <a:tr h="3900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Osher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$1000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3417502883"/>
                  </a:ext>
                </a:extLst>
              </a:tr>
              <a:tr h="3900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CCPG</a:t>
                      </a:r>
                      <a:endParaRPr lang="en-US" sz="20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Unlimited</a:t>
                      </a:r>
                      <a:endParaRPr lang="en-US" sz="20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223070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0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25" y="-1"/>
            <a:ext cx="10970810" cy="11194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18-19 </a:t>
            </a:r>
            <a:br>
              <a:rPr lang="en-US" dirty="0" smtClean="0"/>
            </a:br>
            <a:r>
              <a:rPr lang="en-US" dirty="0" smtClean="0"/>
              <a:t>Work Study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37350"/>
              </p:ext>
            </p:extLst>
          </p:nvPr>
        </p:nvGraphicFramePr>
        <p:xfrm>
          <a:off x="642925" y="1603151"/>
          <a:ext cx="10970810" cy="272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405">
                  <a:extLst>
                    <a:ext uri="{9D8B030D-6E8A-4147-A177-3AD203B41FA5}">
                      <a16:colId xmlns:a16="http://schemas.microsoft.com/office/drawing/2014/main" val="3473532319"/>
                    </a:ext>
                  </a:extLst>
                </a:gridCol>
                <a:gridCol w="5485405">
                  <a:extLst>
                    <a:ext uri="{9D8B030D-6E8A-4147-A177-3AD203B41FA5}">
                      <a16:colId xmlns:a16="http://schemas.microsoft.com/office/drawing/2014/main" val="4056369785"/>
                    </a:ext>
                  </a:extLst>
                </a:gridCol>
              </a:tblGrid>
              <a:tr h="5442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Hours</a:t>
                      </a:r>
                      <a:endParaRPr lang="en-US" sz="28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</a:t>
                      </a:r>
                      <a:r>
                        <a:rPr lang="en-US" sz="2800" baseline="0" dirty="0" smtClean="0"/>
                        <a:t>/Year</a:t>
                      </a:r>
                      <a:endParaRPr lang="en-US" sz="28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3395164714"/>
                  </a:ext>
                </a:extLst>
              </a:tr>
              <a:tr h="5442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r>
                        <a:rPr lang="en-US" sz="2800" baseline="0" dirty="0" smtClean="0"/>
                        <a:t> hours</a:t>
                      </a:r>
                      <a:endParaRPr lang="en-US" sz="28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$1840</a:t>
                      </a:r>
                      <a:endParaRPr lang="en-US" sz="28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1035535774"/>
                  </a:ext>
                </a:extLst>
              </a:tr>
              <a:tr h="5442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 hours</a:t>
                      </a:r>
                      <a:endParaRPr lang="en-US" sz="28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$3680</a:t>
                      </a:r>
                      <a:endParaRPr lang="en-US" sz="28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568124684"/>
                  </a:ext>
                </a:extLst>
              </a:tr>
              <a:tr h="5442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 hours</a:t>
                      </a:r>
                      <a:endParaRPr lang="en-US" sz="28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$5520</a:t>
                      </a:r>
                      <a:endParaRPr lang="en-US" sz="28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2951624253"/>
                  </a:ext>
                </a:extLst>
              </a:tr>
              <a:tr h="5442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 hours</a:t>
                      </a:r>
                      <a:endParaRPr lang="en-US" sz="2800" dirty="0"/>
                    </a:p>
                  </a:txBody>
                  <a:tcPr marL="91014" marR="91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$7360</a:t>
                      </a:r>
                      <a:endParaRPr lang="en-US" sz="2800" dirty="0"/>
                    </a:p>
                  </a:txBody>
                  <a:tcPr marL="91014" marR="91014"/>
                </a:tc>
                <a:extLst>
                  <a:ext uri="{0D108BD9-81ED-4DB2-BD59-A6C34878D82A}">
                    <a16:rowId xmlns:a16="http://schemas.microsoft.com/office/drawing/2014/main" val="396717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Awarded to Date – </a:t>
            </a:r>
            <a:r>
              <a:rPr lang="en-US" sz="6000" dirty="0" smtClean="0"/>
              <a:t>8.14.2018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15" y="2245197"/>
            <a:ext cx="11297540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6000" b="1" dirty="0"/>
              <a:t>Pell		</a:t>
            </a:r>
            <a:r>
              <a:rPr lang="en-US" sz="6000" b="1" dirty="0" smtClean="0"/>
              <a:t>	</a:t>
            </a:r>
            <a:r>
              <a:rPr lang="en-US" sz="6000" b="1" dirty="0" smtClean="0"/>
              <a:t>1134 </a:t>
            </a:r>
            <a:r>
              <a:rPr lang="en-US" sz="6000" b="1" dirty="0"/>
              <a:t>students		</a:t>
            </a:r>
            <a:r>
              <a:rPr lang="en-US" sz="6000" b="1" dirty="0" smtClean="0"/>
              <a:t>$</a:t>
            </a:r>
            <a:r>
              <a:rPr lang="en-US" sz="6000" b="1" dirty="0" smtClean="0"/>
              <a:t>9,171,906</a:t>
            </a:r>
            <a:endParaRPr lang="en-US" sz="6000" b="1" dirty="0"/>
          </a:p>
          <a:p>
            <a:pPr marL="36900" indent="0">
              <a:buNone/>
            </a:pPr>
            <a:r>
              <a:rPr lang="en-US" sz="6000" b="1" dirty="0" smtClean="0"/>
              <a:t>Merit	50 students			$30,000</a:t>
            </a:r>
          </a:p>
        </p:txBody>
      </p:sp>
    </p:spTree>
    <p:extLst>
      <p:ext uri="{BB962C8B-B14F-4D97-AF65-F5344CB8AC3E}">
        <p14:creationId xmlns:p14="http://schemas.microsoft.com/office/powerpoint/2010/main" val="611241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809" y="13926"/>
            <a:ext cx="10131425" cy="1456267"/>
          </a:xfrm>
        </p:spPr>
        <p:txBody>
          <a:bodyPr/>
          <a:lstStyle/>
          <a:p>
            <a:r>
              <a:rPr lang="en-US" dirty="0" smtClean="0"/>
              <a:t>Money Network                       </a:t>
            </a:r>
            <a:r>
              <a:rPr lang="en-US" dirty="0" err="1" smtClean="0"/>
              <a:t>BankMobile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40" y="1119498"/>
            <a:ext cx="11588097" cy="5110386"/>
          </a:xfrm>
        </p:spPr>
        <p:txBody>
          <a:bodyPr numCol="3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FFC000"/>
                </a:solidFill>
              </a:rPr>
              <a:t>BankMobile</a:t>
            </a:r>
            <a:r>
              <a:rPr lang="en-US" dirty="0">
                <a:solidFill>
                  <a:srgbClr val="FFC000"/>
                </a:solidFill>
              </a:rPr>
              <a:t> Disbursements offers the following choices:</a:t>
            </a:r>
          </a:p>
          <a:p>
            <a:r>
              <a:rPr lang="en-US" dirty="0"/>
              <a:t>Electronic </a:t>
            </a:r>
            <a:r>
              <a:rPr lang="en-US" dirty="0" smtClean="0"/>
              <a:t>deposit: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personal checking/savings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err="1" smtClean="0"/>
              <a:t>BankMobile</a:t>
            </a:r>
            <a:r>
              <a:rPr lang="en-US" dirty="0" smtClean="0"/>
              <a:t> Vibe digital checking account</a:t>
            </a:r>
            <a:endParaRPr lang="en-US" dirty="0"/>
          </a:p>
          <a:p>
            <a:r>
              <a:rPr lang="en-US" dirty="0" smtClean="0"/>
              <a:t>Paper </a:t>
            </a:r>
            <a:r>
              <a:rPr lang="en-US" dirty="0"/>
              <a:t>Check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 err="1">
                <a:solidFill>
                  <a:srgbClr val="FFC000"/>
                </a:solidFill>
              </a:rPr>
              <a:t>BankMobile</a:t>
            </a:r>
            <a:r>
              <a:rPr lang="en-US" dirty="0">
                <a:solidFill>
                  <a:srgbClr val="FFC000"/>
                </a:solidFill>
              </a:rPr>
              <a:t> Vibe Account offers:</a:t>
            </a:r>
          </a:p>
          <a:p>
            <a:r>
              <a:rPr lang="en-US" dirty="0"/>
              <a:t>Fee-free access to over 55,000 </a:t>
            </a:r>
            <a:r>
              <a:rPr lang="en-US" dirty="0" err="1"/>
              <a:t>AllPoint</a:t>
            </a:r>
            <a:r>
              <a:rPr lang="en-US" dirty="0"/>
              <a:t> ATMs</a:t>
            </a:r>
          </a:p>
          <a:p>
            <a:r>
              <a:rPr lang="en-US" dirty="0"/>
              <a:t>Built-in money management tools</a:t>
            </a:r>
          </a:p>
          <a:p>
            <a:r>
              <a:rPr lang="en-US" dirty="0"/>
              <a:t>A recognition program which recognizes students for smart moves in and out of the classroom</a:t>
            </a:r>
          </a:p>
          <a:p>
            <a:r>
              <a:rPr lang="en-US" dirty="0"/>
              <a:t>No monthly fee for students</a:t>
            </a:r>
          </a:p>
          <a:p>
            <a:r>
              <a:rPr lang="en-US" dirty="0"/>
              <a:t>No return deposit item fee</a:t>
            </a:r>
          </a:p>
          <a:p>
            <a:r>
              <a:rPr lang="en-US" dirty="0"/>
              <a:t>No PIN fee</a:t>
            </a:r>
          </a:p>
          <a:p>
            <a:r>
              <a:rPr lang="en-US" dirty="0"/>
              <a:t>No overdraft fee</a:t>
            </a:r>
          </a:p>
          <a:p>
            <a:r>
              <a:rPr lang="en-US" dirty="0"/>
              <a:t>No stop payment </a:t>
            </a:r>
            <a:r>
              <a:rPr lang="en-US" dirty="0" smtClean="0"/>
              <a:t>fee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 err="1">
                <a:solidFill>
                  <a:srgbClr val="FFC000"/>
                </a:solidFill>
              </a:rPr>
              <a:t>BankMobile</a:t>
            </a:r>
            <a:r>
              <a:rPr lang="en-US" dirty="0">
                <a:solidFill>
                  <a:srgbClr val="FFC000"/>
                </a:solidFill>
              </a:rPr>
              <a:t> Vibe app feature lets </a:t>
            </a:r>
            <a:r>
              <a:rPr lang="en-US" dirty="0" smtClean="0">
                <a:solidFill>
                  <a:srgbClr val="FFC000"/>
                </a:solidFill>
              </a:rPr>
              <a:t>students </a:t>
            </a:r>
            <a:r>
              <a:rPr lang="en-US" dirty="0">
                <a:solidFill>
                  <a:srgbClr val="FFC000"/>
                </a:solidFill>
              </a:rPr>
              <a:t>quickly and securely log in with just a fingerprint.  Within the app, students are able to:</a:t>
            </a:r>
          </a:p>
          <a:p>
            <a:r>
              <a:rPr lang="en-US" dirty="0"/>
              <a:t>Check balances</a:t>
            </a:r>
          </a:p>
          <a:p>
            <a:r>
              <a:rPr lang="en-US" dirty="0"/>
              <a:t>View recent transactions</a:t>
            </a:r>
          </a:p>
          <a:p>
            <a:r>
              <a:rPr lang="en-US" dirty="0"/>
              <a:t>Transfer money</a:t>
            </a:r>
          </a:p>
          <a:p>
            <a:r>
              <a:rPr lang="en-US" dirty="0"/>
              <a:t>Get answers to FAQs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289848" y="609599"/>
            <a:ext cx="1786071" cy="2649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50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BankMobile</a:t>
            </a:r>
            <a:r>
              <a:rPr lang="en-US" dirty="0" smtClean="0"/>
              <a:t> ATM Location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4463" y="2239368"/>
            <a:ext cx="4059237" cy="30444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5600" y="2239367"/>
            <a:ext cx="4059238" cy="3044428"/>
          </a:xfrm>
        </p:spPr>
      </p:pic>
      <p:sp>
        <p:nvSpPr>
          <p:cNvPr id="3" name="Rectangle 2"/>
          <p:cNvSpPr/>
          <p:nvPr/>
        </p:nvSpPr>
        <p:spPr>
          <a:xfrm>
            <a:off x="3691381" y="5812076"/>
            <a:ext cx="4450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Library Lobby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693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State Aid Consolidation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2017-2018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Full-time Student Success Grant</a:t>
            </a:r>
          </a:p>
          <a:p>
            <a:r>
              <a:rPr lang="en-US" dirty="0" smtClean="0"/>
              <a:t>Community College Completion Grant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Allocation amount: $395,000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Student Success Completion Grant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Allocation amount: $601, 922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8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Staff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Director of Admissions &amp; Records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Jennifer Strobel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Admissions &amp; Counseling Technician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Isaura</a:t>
            </a:r>
            <a:r>
              <a:rPr lang="en-US" sz="2000" dirty="0" smtClean="0">
                <a:solidFill>
                  <a:schemeClr val="tx1"/>
                </a:solidFill>
              </a:rPr>
              <a:t> (Izzy) </a:t>
            </a:r>
            <a:r>
              <a:rPr lang="en-US" sz="2000" dirty="0" err="1" smtClean="0">
                <a:solidFill>
                  <a:schemeClr val="tx1"/>
                </a:solidFill>
              </a:rPr>
              <a:t>Santiesteban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Admissions Technician/VA Certifying </a:t>
            </a:r>
            <a:r>
              <a:rPr lang="en-US" sz="2400" dirty="0" err="1" smtClean="0">
                <a:solidFill>
                  <a:schemeClr val="tx1"/>
                </a:solidFill>
              </a:rPr>
              <a:t>Officical</a:t>
            </a:r>
            <a:r>
              <a:rPr lang="en-US" sz="2400" dirty="0" smtClean="0">
                <a:solidFill>
                  <a:schemeClr val="tx1"/>
                </a:solidFill>
              </a:rPr>
              <a:t>/DSO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Nichole Cook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Admissions &amp; Records Technicians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Gabriela Molina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Brittany Lange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Evaluator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Tiffany Payne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Student Worker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Jessica </a:t>
            </a:r>
            <a:r>
              <a:rPr lang="en-US" sz="2000" dirty="0" err="1" smtClean="0">
                <a:solidFill>
                  <a:schemeClr val="tx1"/>
                </a:solidFill>
              </a:rPr>
              <a:t>Hartness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02041"/>
            <a:ext cx="9590550" cy="1828813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Technology Funds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16" y="3430854"/>
            <a:ext cx="7357197" cy="17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4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Taft College Community Scholarship</a:t>
            </a:r>
          </a:p>
          <a:p>
            <a:pPr lvl="1"/>
            <a:r>
              <a:rPr lang="en-US" sz="2400" dirty="0" smtClean="0"/>
              <a:t>Application available January 22, 2019 on the Financial Aid webpage or in the office</a:t>
            </a:r>
          </a:p>
          <a:p>
            <a:pPr lvl="1"/>
            <a:r>
              <a:rPr lang="en-US" sz="2400" dirty="0" smtClean="0"/>
              <a:t>All students are welcome to apply</a:t>
            </a:r>
          </a:p>
          <a:p>
            <a:pPr lvl="1"/>
            <a:r>
              <a:rPr lang="en-US" sz="2400" dirty="0" smtClean="0"/>
              <a:t>March 15, 2019 4:00 p.m.</a:t>
            </a:r>
          </a:p>
          <a:p>
            <a:pPr lvl="2"/>
            <a:r>
              <a:rPr lang="en-US" sz="2000" dirty="0" smtClean="0"/>
              <a:t>Deadline to submit completed application with recommendation forms</a:t>
            </a:r>
          </a:p>
          <a:p>
            <a:r>
              <a:rPr lang="en-US" sz="2800" dirty="0" smtClean="0"/>
              <a:t>Scholarship Page</a:t>
            </a:r>
          </a:p>
          <a:p>
            <a:pPr lvl="1"/>
            <a:r>
              <a:rPr lang="en-US" sz="2400" dirty="0" smtClean="0"/>
              <a:t>Extensive list of available scholarships listed by deadline date</a:t>
            </a:r>
          </a:p>
        </p:txBody>
      </p:sp>
    </p:spTree>
    <p:extLst>
      <p:ext uri="{BB962C8B-B14F-4D97-AF65-F5344CB8AC3E}">
        <p14:creationId xmlns:p14="http://schemas.microsoft.com/office/powerpoint/2010/main" val="727321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8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</a:t>
            </a:r>
            <a:r>
              <a:rPr lang="en-US" dirty="0" err="1" smtClean="0"/>
              <a:t>MyPATH</a:t>
            </a:r>
            <a:r>
              <a:rPr lang="en-US" dirty="0" smtClean="0"/>
              <a:t> 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416" y="1731963"/>
            <a:ext cx="6655643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Transfer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316" y="1731963"/>
            <a:ext cx="9131842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662" y="1615154"/>
            <a:ext cx="11006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Equity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Updates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4710" y="4999290"/>
            <a:ext cx="345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Breanna Payne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EQUITY UPDATES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Reminder: Equity is now located in the Veteran’s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Webpage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http://www.taftcollege.edu/support-programs-services/student-equity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Almost entirely new group of student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Newsletter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TC Connect will not be renewed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Open Office Hours/Peer Mentoring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Online Training to 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Flyers/Resources to follow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91" y="3409773"/>
            <a:ext cx="4135859" cy="27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83" y="0"/>
            <a:ext cx="10947767" cy="970450"/>
          </a:xfrm>
        </p:spPr>
        <p:txBody>
          <a:bodyPr/>
          <a:lstStyle/>
          <a:p>
            <a:r>
              <a:rPr lang="en-US" dirty="0" smtClean="0"/>
              <a:t>EQUITY UPDATES - SRC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1782" y="970450"/>
            <a:ext cx="10947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For the </a:t>
            </a:r>
            <a:r>
              <a:rPr lang="en-US" sz="2400" dirty="0" smtClean="0"/>
              <a:t>2018 spring </a:t>
            </a:r>
            <a:r>
              <a:rPr lang="en-US" sz="2400" dirty="0"/>
              <a:t>semester </a:t>
            </a:r>
            <a:r>
              <a:rPr lang="en-US" sz="2400" dirty="0" smtClean="0"/>
              <a:t>130 </a:t>
            </a:r>
            <a:r>
              <a:rPr lang="en-US" sz="2400" dirty="0"/>
              <a:t>students utilized the SRC, visiting </a:t>
            </a:r>
            <a:r>
              <a:rPr lang="en-US" sz="2400" dirty="0" smtClean="0"/>
              <a:t>665 </a:t>
            </a:r>
            <a:r>
              <a:rPr lang="en-US" sz="2400" dirty="0"/>
              <a:t>times between the dates of </a:t>
            </a:r>
            <a:r>
              <a:rPr lang="en-US" sz="2400" dirty="0" smtClean="0"/>
              <a:t>January 2, 2018 and May 23, 2018.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45" y="1871018"/>
            <a:ext cx="9137840" cy="44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2241</TotalTime>
  <Words>1093</Words>
  <Application>Microsoft Office PowerPoint</Application>
  <PresentationFormat>Widescreen</PresentationFormat>
  <Paragraphs>456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Calibri</vt:lpstr>
      <vt:lpstr>Calisto MT</vt:lpstr>
      <vt:lpstr>Gill Sans MT</vt:lpstr>
      <vt:lpstr>Trebuchet MS</vt:lpstr>
      <vt:lpstr>Wingdings 2</vt:lpstr>
      <vt:lpstr>Slate</vt:lpstr>
      <vt:lpstr>Worksheet</vt:lpstr>
      <vt:lpstr>PowerPoint Presentation</vt:lpstr>
      <vt:lpstr>Student Services</vt:lpstr>
      <vt:lpstr>PowerPoint Presentation</vt:lpstr>
      <vt:lpstr>Staff Changes</vt:lpstr>
      <vt:lpstr>CCC MyPATH IMPLEMENTATION</vt:lpstr>
      <vt:lpstr>Reverse Transfer</vt:lpstr>
      <vt:lpstr>PowerPoint Presentation</vt:lpstr>
      <vt:lpstr>EQUITY UPDATES</vt:lpstr>
      <vt:lpstr>EQUITY UPDATES - SRC</vt:lpstr>
      <vt:lpstr>EQUITY UPDATES - SRC</vt:lpstr>
      <vt:lpstr>EQUITY UPDATES - SRC</vt:lpstr>
      <vt:lpstr>VETERAN RESOURCE CENTER</vt:lpstr>
      <vt:lpstr>PowerPoint Presentation</vt:lpstr>
      <vt:lpstr>Looking Back  The Numbers</vt:lpstr>
      <vt:lpstr>Federal Aid</vt:lpstr>
      <vt:lpstr>Federal Aid</vt:lpstr>
      <vt:lpstr>State Aid</vt:lpstr>
      <vt:lpstr>PowerPoint Presentation</vt:lpstr>
      <vt:lpstr>State Aid</vt:lpstr>
      <vt:lpstr>Institutional Aid</vt:lpstr>
      <vt:lpstr>PowerPoint Presentation</vt:lpstr>
      <vt:lpstr>Miscellaneous</vt:lpstr>
      <vt:lpstr>17-18 Work Study Program</vt:lpstr>
      <vt:lpstr>PowerPoint Presentation</vt:lpstr>
      <vt:lpstr>PowerPoint Presentation</vt:lpstr>
      <vt:lpstr>Overall Financial Aid Totals</vt:lpstr>
      <vt:lpstr>Aid per Academic Year</vt:lpstr>
      <vt:lpstr>PowerPoint Presentation</vt:lpstr>
      <vt:lpstr>1st Year  of Year Round Pell</vt:lpstr>
      <vt:lpstr>Outreach</vt:lpstr>
      <vt:lpstr>PowerPoint Presentation</vt:lpstr>
      <vt:lpstr>Cougar Day</vt:lpstr>
      <vt:lpstr>PowerPoint Presentation</vt:lpstr>
      <vt:lpstr>18-19  Financial Aid </vt:lpstr>
      <vt:lpstr> 18-19  Work Study</vt:lpstr>
      <vt:lpstr>Awarded to Date – 8.14.2018</vt:lpstr>
      <vt:lpstr>Money Network                       BankMobile</vt:lpstr>
      <vt:lpstr>BankMobile ATM Location</vt:lpstr>
      <vt:lpstr>California State Aid Consolidation</vt:lpstr>
      <vt:lpstr>Technology Funds</vt:lpstr>
      <vt:lpstr>Scholarships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Daniels</dc:creator>
  <cp:lastModifiedBy>Barbara Amerio</cp:lastModifiedBy>
  <cp:revision>116</cp:revision>
  <cp:lastPrinted>2018-08-06T19:15:36Z</cp:lastPrinted>
  <dcterms:created xsi:type="dcterms:W3CDTF">2016-08-03T20:41:00Z</dcterms:created>
  <dcterms:modified xsi:type="dcterms:W3CDTF">2018-08-14T18:02:51Z</dcterms:modified>
</cp:coreProperties>
</file>