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5" r:id="rId4"/>
    <p:sldId id="279" r:id="rId5"/>
    <p:sldId id="280" r:id="rId6"/>
    <p:sldId id="281" r:id="rId7"/>
    <p:sldId id="286" r:id="rId8"/>
    <p:sldId id="284" r:id="rId9"/>
    <p:sldId id="282" r:id="rId10"/>
    <p:sldId id="285" r:id="rId11"/>
    <p:sldId id="256" r:id="rId12"/>
    <p:sldId id="290" r:id="rId13"/>
    <p:sldId id="288" r:id="rId14"/>
    <p:sldId id="289" r:id="rId15"/>
    <p:sldId id="268" r:id="rId16"/>
    <p:sldId id="274" r:id="rId17"/>
    <p:sldId id="29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1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9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EE908E-AE35-4782-B211-A4CD26F2A04B}" type="datetimeFigureOut">
              <a:rPr lang="en-US" smtClean="0"/>
              <a:t>01/11/21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B85-1F1E-471E-A9D9-7CE1F8AF4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ftcollege.edu/safet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8816" y="3783435"/>
            <a:ext cx="8825660" cy="1350629"/>
          </a:xfrm>
        </p:spPr>
        <p:txBody>
          <a:bodyPr/>
          <a:lstStyle/>
          <a:p>
            <a:pPr algn="ctr"/>
            <a:r>
              <a:rPr lang="en-US" sz="4400" b="1" dirty="0"/>
              <a:t>STUDENT SERVICES </a:t>
            </a:r>
            <a:br>
              <a:rPr lang="en-US" sz="4400" b="1" dirty="0"/>
            </a:br>
            <a:r>
              <a:rPr lang="en-US" sz="4400" b="1" dirty="0"/>
              <a:t>SPRING 2021 UPDATES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6" y="697494"/>
            <a:ext cx="2971800" cy="3006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11024-7C94-4797-BF1C-48EDD06F0297}"/>
              </a:ext>
            </a:extLst>
          </p:cNvPr>
          <p:cNvSpPr txBox="1"/>
          <p:nvPr/>
        </p:nvSpPr>
        <p:spPr>
          <a:xfrm>
            <a:off x="2273417" y="5540451"/>
            <a:ext cx="735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SEVERO BALASON, VP OF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424509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AID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78790-AB65-49C6-8A52-7B06A902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6" y="5100505"/>
            <a:ext cx="8825658" cy="156035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Barbara </a:t>
            </a:r>
            <a:r>
              <a:rPr lang="en-US" sz="2800" dirty="0" err="1">
                <a:solidFill>
                  <a:schemeClr val="tx1"/>
                </a:solidFill>
              </a:rPr>
              <a:t>Amerio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Director of financial aid &amp; scholarships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833411"/>
            <a:ext cx="2026937" cy="34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4141" y="1470422"/>
            <a:ext cx="9144000" cy="4605250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- </a:t>
            </a:r>
            <a:r>
              <a:rPr lang="en-US" sz="5000" dirty="0" smtClean="0"/>
              <a:t>Staffing Update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- </a:t>
            </a:r>
            <a:r>
              <a:rPr lang="en-US" sz="5000" dirty="0" smtClean="0"/>
              <a:t>TC </a:t>
            </a:r>
            <a:r>
              <a:rPr lang="en-US" sz="5000" dirty="0"/>
              <a:t>Promise Program</a:t>
            </a:r>
            <a:br>
              <a:rPr lang="en-US" sz="5000" dirty="0"/>
            </a:br>
            <a:r>
              <a:rPr lang="en-US" sz="5000" dirty="0"/>
              <a:t>- What’s new in Financial Aid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663440"/>
            <a:ext cx="9144000" cy="1787236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95" y="356714"/>
            <a:ext cx="2969009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4141" y="1470422"/>
            <a:ext cx="9144000" cy="4605250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- </a:t>
            </a:r>
            <a:r>
              <a:rPr lang="en-US" sz="5000" dirty="0" smtClean="0"/>
              <a:t>Staffing Update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1600" dirty="0" smtClean="0"/>
              <a:t>Amber Garcia – Office Coordinator</a:t>
            </a:r>
            <a:br>
              <a:rPr lang="en-US" sz="1600" dirty="0" smtClean="0"/>
            </a:br>
            <a:r>
              <a:rPr lang="en-US" sz="1600" dirty="0" smtClean="0"/>
              <a:t>Krystal </a:t>
            </a:r>
            <a:r>
              <a:rPr lang="en-US" sz="1600" dirty="0" err="1" smtClean="0"/>
              <a:t>Allikas</a:t>
            </a:r>
            <a:r>
              <a:rPr lang="en-US" sz="1600" dirty="0" smtClean="0"/>
              <a:t> – Financial Aid Technician II / Work Study Coordinator</a:t>
            </a:r>
            <a:br>
              <a:rPr lang="en-US" sz="1600" dirty="0" smtClean="0"/>
            </a:br>
            <a:r>
              <a:rPr lang="en-US" sz="1600" dirty="0" smtClean="0"/>
              <a:t>Baghdad </a:t>
            </a:r>
            <a:r>
              <a:rPr lang="en-US" sz="1600" dirty="0" err="1" smtClean="0"/>
              <a:t>Alkorin</a:t>
            </a:r>
            <a:r>
              <a:rPr lang="en-US" sz="1600" dirty="0" smtClean="0"/>
              <a:t> – Financial Aid Technician I</a:t>
            </a:r>
            <a:br>
              <a:rPr lang="en-US" sz="1600" dirty="0" smtClean="0"/>
            </a:br>
            <a:r>
              <a:rPr lang="en-US" sz="1600" dirty="0" smtClean="0"/>
              <a:t>Chase Brown – Financial Aid Technician / Promise Program Coordinator</a:t>
            </a:r>
            <a:br>
              <a:rPr lang="en-US" sz="1600" dirty="0" smtClean="0"/>
            </a:br>
            <a:r>
              <a:rPr lang="en-US" sz="1600" dirty="0" smtClean="0"/>
              <a:t>Joanne </a:t>
            </a:r>
            <a:r>
              <a:rPr lang="en-US" sz="1600" dirty="0" err="1" smtClean="0"/>
              <a:t>Dumbrigue</a:t>
            </a:r>
            <a:r>
              <a:rPr lang="en-US" sz="1600" dirty="0" smtClean="0"/>
              <a:t> – Outreach Coordinator / Academic Advisor / Foster Youth Liaison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663440"/>
            <a:ext cx="9144000" cy="1787236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95" y="356714"/>
            <a:ext cx="2969009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75" y="480012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TC PROMISE PROGRAM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267" y="2066566"/>
            <a:ext cx="9256899" cy="4656451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</a:t>
            </a:r>
            <a:r>
              <a:rPr lang="en-US" b="1" u="sng" dirty="0">
                <a:solidFill>
                  <a:prstClr val="white"/>
                </a:solidFill>
              </a:rPr>
              <a:t>number of students </a:t>
            </a:r>
            <a:r>
              <a:rPr lang="en-US" b="1" dirty="0">
                <a:solidFill>
                  <a:prstClr val="white"/>
                </a:solidFill>
              </a:rPr>
              <a:t>in the TC Promise Program for </a:t>
            </a:r>
            <a:r>
              <a:rPr lang="en-US" b="1" dirty="0" smtClean="0">
                <a:solidFill>
                  <a:prstClr val="white"/>
                </a:solidFill>
              </a:rPr>
              <a:t>2020-2021 </a:t>
            </a:r>
            <a:r>
              <a:rPr lang="en-US" b="1" dirty="0">
                <a:solidFill>
                  <a:prstClr val="white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78 (an increase of 32 students)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Number of </a:t>
            </a:r>
            <a:r>
              <a:rPr lang="en-US" b="1" u="sng" dirty="0">
                <a:solidFill>
                  <a:prstClr val="white"/>
                </a:solidFill>
              </a:rPr>
              <a:t>Enrollment Grants </a:t>
            </a:r>
            <a:r>
              <a:rPr lang="en-US" b="1" dirty="0">
                <a:solidFill>
                  <a:prstClr val="white"/>
                </a:solidFill>
              </a:rPr>
              <a:t>processed for </a:t>
            </a:r>
            <a:r>
              <a:rPr lang="en-US" b="1" dirty="0" smtClean="0">
                <a:solidFill>
                  <a:prstClr val="white"/>
                </a:solidFill>
              </a:rPr>
              <a:t>2020-2021 </a:t>
            </a:r>
            <a:r>
              <a:rPr lang="en-US" b="1" dirty="0">
                <a:solidFill>
                  <a:prstClr val="white"/>
                </a:solidFill>
              </a:rPr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11 </a:t>
            </a:r>
            <a:r>
              <a:rPr lang="en-US" b="1" dirty="0">
                <a:solidFill>
                  <a:prstClr val="white"/>
                </a:solidFill>
              </a:rPr>
              <a:t>for a total of </a:t>
            </a:r>
            <a:r>
              <a:rPr lang="en-US" b="1" dirty="0" smtClean="0">
                <a:solidFill>
                  <a:srgbClr val="FF0000"/>
                </a:solidFill>
              </a:rPr>
              <a:t>$12,098.00 (fall and spring)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u="sng" dirty="0">
                <a:solidFill>
                  <a:prstClr val="white"/>
                </a:solidFill>
              </a:rPr>
              <a:t>Number of Book Grants </a:t>
            </a:r>
            <a:r>
              <a:rPr lang="en-US" b="1" dirty="0">
                <a:solidFill>
                  <a:prstClr val="white"/>
                </a:solidFill>
              </a:rPr>
              <a:t>processed for </a:t>
            </a:r>
            <a:r>
              <a:rPr lang="en-US" b="1" dirty="0" smtClean="0">
                <a:solidFill>
                  <a:prstClr val="white"/>
                </a:solidFill>
              </a:rPr>
              <a:t>2020-2021 </a:t>
            </a:r>
            <a:r>
              <a:rPr lang="en-US" b="1" dirty="0">
                <a:solidFill>
                  <a:prstClr val="white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39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for a total of </a:t>
            </a:r>
            <a:r>
              <a:rPr lang="en-US" b="1" dirty="0" smtClean="0">
                <a:solidFill>
                  <a:srgbClr val="FF0000"/>
                </a:solidFill>
              </a:rPr>
              <a:t>$5508.00 (fall only)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u="sng" dirty="0">
                <a:solidFill>
                  <a:prstClr val="white"/>
                </a:solidFill>
              </a:rPr>
              <a:t>Number of DREAM Book Grants </a:t>
            </a:r>
            <a:r>
              <a:rPr lang="en-US" b="1" dirty="0">
                <a:solidFill>
                  <a:prstClr val="white"/>
                </a:solidFill>
              </a:rPr>
              <a:t>processed for </a:t>
            </a:r>
            <a:r>
              <a:rPr lang="en-US" b="1" dirty="0" smtClean="0">
                <a:solidFill>
                  <a:prstClr val="white"/>
                </a:solidFill>
              </a:rPr>
              <a:t>2020-2021 </a:t>
            </a:r>
            <a:r>
              <a:rPr lang="en-US" b="1" dirty="0">
                <a:solidFill>
                  <a:prstClr val="white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for a total of </a:t>
            </a:r>
            <a:r>
              <a:rPr lang="en-US" b="1" dirty="0" smtClean="0">
                <a:solidFill>
                  <a:srgbClr val="FF0000"/>
                </a:solidFill>
              </a:rPr>
              <a:t>$1076.50 (fall only)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u="sng" dirty="0">
                <a:solidFill>
                  <a:prstClr val="white"/>
                </a:solidFill>
              </a:rPr>
              <a:t>Total number of student in the TC Promise Program for 2020-2021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prstClr val="white"/>
                </a:solidFill>
              </a:rPr>
              <a:t>who have continued from fall to spring = </a:t>
            </a:r>
            <a:r>
              <a:rPr lang="en-US" b="1" dirty="0" smtClean="0">
                <a:solidFill>
                  <a:srgbClr val="FF0000"/>
                </a:solidFill>
              </a:rPr>
              <a:t>70 / 90%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 smtClean="0"/>
              <a:t>Average GPA of all TC Promise Students at the end of Fall 2020 = </a:t>
            </a:r>
            <a:r>
              <a:rPr lang="en-US" b="1" dirty="0" smtClean="0">
                <a:solidFill>
                  <a:srgbClr val="FF0000"/>
                </a:solidFill>
              </a:rPr>
              <a:t>2.58  (6 earned a 4.0, 31 earned a 3.0 or higher)      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4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499" y="507308"/>
            <a:ext cx="9426587" cy="1695735"/>
          </a:xfrm>
        </p:spPr>
        <p:txBody>
          <a:bodyPr/>
          <a:lstStyle/>
          <a:p>
            <a:pPr algn="ctr"/>
            <a:r>
              <a:rPr lang="en-US" sz="3600" b="1" dirty="0"/>
              <a:t>CARES Act – Higher Education Emergency Relief </a:t>
            </a:r>
            <a:r>
              <a:rPr lang="en-US" sz="3600" b="1" dirty="0" smtClean="0"/>
              <a:t>Grants</a:t>
            </a:r>
            <a:br>
              <a:rPr lang="en-US" sz="3600" b="1" dirty="0" smtClean="0"/>
            </a:br>
            <a:r>
              <a:rPr lang="en-US" sz="3600" b="1" dirty="0" smtClean="0"/>
              <a:t>Round One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589" y="2203044"/>
            <a:ext cx="8946541" cy="4195481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Amount allocated for Direct Student Aid $ </a:t>
            </a:r>
            <a:r>
              <a:rPr lang="en-US" b="1" dirty="0">
                <a:solidFill>
                  <a:srgbClr val="FF0000"/>
                </a:solidFill>
              </a:rPr>
              <a:t>561,445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number of students who have applied =  </a:t>
            </a:r>
            <a:r>
              <a:rPr lang="en-US" b="1" dirty="0" smtClean="0">
                <a:solidFill>
                  <a:srgbClr val="FF0000"/>
                </a:solidFill>
              </a:rPr>
              <a:t>566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number of students approved = </a:t>
            </a:r>
            <a:r>
              <a:rPr lang="en-US" b="1" dirty="0" smtClean="0">
                <a:solidFill>
                  <a:srgbClr val="FF0000"/>
                </a:solidFill>
              </a:rPr>
              <a:t>423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which is </a:t>
            </a:r>
            <a:r>
              <a:rPr lang="en-US" b="1" dirty="0" smtClean="0">
                <a:solidFill>
                  <a:srgbClr val="FF0000"/>
                </a:solidFill>
              </a:rPr>
              <a:t>75%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number of students denied = </a:t>
            </a:r>
            <a:r>
              <a:rPr lang="en-US" b="1" dirty="0" smtClean="0">
                <a:solidFill>
                  <a:srgbClr val="FF0000"/>
                </a:solidFill>
              </a:rPr>
              <a:t>143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which is </a:t>
            </a:r>
            <a:r>
              <a:rPr lang="en-US" b="1" dirty="0" smtClean="0">
                <a:solidFill>
                  <a:srgbClr val="FF0000"/>
                </a:solidFill>
              </a:rPr>
              <a:t>25%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 smtClean="0">
                <a:solidFill>
                  <a:prstClr val="white"/>
                </a:solidFill>
              </a:rPr>
              <a:t>Typical amount </a:t>
            </a:r>
            <a:r>
              <a:rPr lang="en-US" b="1" dirty="0">
                <a:solidFill>
                  <a:prstClr val="white"/>
                </a:solidFill>
              </a:rPr>
              <a:t>of each grant </a:t>
            </a:r>
            <a:r>
              <a:rPr lang="en-US" b="1" dirty="0">
                <a:solidFill>
                  <a:srgbClr val="FF0000"/>
                </a:solidFill>
              </a:rPr>
              <a:t>$1200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Total disbursed to date </a:t>
            </a:r>
            <a:r>
              <a:rPr lang="en-US" b="1" dirty="0" smtClean="0">
                <a:solidFill>
                  <a:srgbClr val="FF0000"/>
                </a:solidFill>
              </a:rPr>
              <a:t>$561,445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>
                <a:solidFill>
                  <a:prstClr val="white"/>
                </a:solidFill>
              </a:rPr>
              <a:t>Remaining to disburse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FF0000"/>
                </a:solidFill>
              </a:rPr>
              <a:t>0</a:t>
            </a:r>
          </a:p>
          <a:p>
            <a:endParaRPr lang="en-US" dirty="0" smtClean="0"/>
          </a:p>
          <a:p>
            <a:r>
              <a:rPr lang="en-US" dirty="0" smtClean="0"/>
              <a:t>Another aid package just passed – Round Two….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85" y="4071582"/>
            <a:ext cx="3324204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16" y="419668"/>
            <a:ext cx="9404723" cy="1164134"/>
          </a:xfrm>
        </p:spPr>
        <p:txBody>
          <a:bodyPr/>
          <a:lstStyle/>
          <a:p>
            <a:pPr algn="ctr"/>
            <a:r>
              <a:rPr lang="en-US" sz="3600" b="1" dirty="0"/>
              <a:t>BOOK VOUCHERS &amp;</a:t>
            </a:r>
            <a:br>
              <a:rPr lang="en-US" sz="3600" b="1" dirty="0"/>
            </a:br>
            <a:r>
              <a:rPr lang="en-US" sz="3600" b="1" dirty="0"/>
              <a:t>BOOK LOANS OFFERED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" y="1937982"/>
            <a:ext cx="10549718" cy="46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4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8544" cy="1400530"/>
          </a:xfrm>
        </p:spPr>
        <p:txBody>
          <a:bodyPr/>
          <a:lstStyle/>
          <a:p>
            <a:pPr algn="ctr"/>
            <a:r>
              <a:rPr lang="en-US" sz="4400" b="1" dirty="0"/>
              <a:t>WHAT’S NEW IN </a:t>
            </a:r>
            <a:br>
              <a:rPr lang="en-US" sz="4400" b="1" dirty="0"/>
            </a:br>
            <a:r>
              <a:rPr lang="en-US" sz="4400" b="1" dirty="0"/>
              <a:t>FINANCIAL AID?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 Relief Emergency SFA – Funding came from suspending the Dream Service Incentive Grant Program.</a:t>
            </a:r>
          </a:p>
          <a:p>
            <a:r>
              <a:rPr lang="en-US" dirty="0" smtClean="0"/>
              <a:t>Eligibility requirements – Financial Need, Exempt from paying non-resident tuition (AB540 students), Completed a CADAA or CCPG application.</a:t>
            </a:r>
          </a:p>
          <a:p>
            <a:r>
              <a:rPr lang="en-US" dirty="0" smtClean="0"/>
              <a:t>Taft College Allocation - $ 38,782.00</a:t>
            </a:r>
          </a:p>
          <a:p>
            <a:r>
              <a:rPr lang="en-US" dirty="0" smtClean="0"/>
              <a:t>Number of students awarded and disbursed – 37</a:t>
            </a:r>
          </a:p>
          <a:p>
            <a:r>
              <a:rPr lang="en-US" dirty="0" smtClean="0"/>
              <a:t>Amount of grants were $1200-FT, $900-TT, $600 HT, $300 Less HT</a:t>
            </a:r>
          </a:p>
          <a:p>
            <a:r>
              <a:rPr lang="en-US" dirty="0" smtClean="0"/>
              <a:t>Entire allocation has been disbursed.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8544" cy="1400530"/>
          </a:xfrm>
        </p:spPr>
        <p:txBody>
          <a:bodyPr/>
          <a:lstStyle/>
          <a:p>
            <a:pPr algn="ctr"/>
            <a:r>
              <a:rPr lang="en-US" sz="4400" b="1" dirty="0"/>
              <a:t>WHAT’S NEW IN </a:t>
            </a:r>
            <a:br>
              <a:rPr lang="en-US" sz="4400" b="1" dirty="0"/>
            </a:br>
            <a:r>
              <a:rPr lang="en-US" sz="4400" b="1" dirty="0"/>
              <a:t>FINANCIAL AID?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Finish Line Scholars Program – The Jay Pritzker Foundation has pledged $100 million, over a span of 20 years, to the Foundation for California Community Colleges to support this program.  </a:t>
            </a:r>
          </a:p>
          <a:p>
            <a:r>
              <a:rPr lang="en-US" dirty="0" smtClean="0"/>
              <a:t>Of the 116 California Community Colleges 34 colleges received the awards.  Taft College was one!!</a:t>
            </a:r>
          </a:p>
          <a:p>
            <a:r>
              <a:rPr lang="en-US" dirty="0" smtClean="0"/>
              <a:t>Our allocation is $128,000.</a:t>
            </a:r>
          </a:p>
          <a:p>
            <a:r>
              <a:rPr lang="en-US" dirty="0" smtClean="0"/>
              <a:t>For the 2020-2021 academic year the entire allocation is to be used as emergency aid for students.  </a:t>
            </a:r>
          </a:p>
          <a:p>
            <a:r>
              <a:rPr lang="en-US" dirty="0" smtClean="0"/>
              <a:t>Moving forward we will be developing a Scholarship Program for a majority of the allocation with a small amount still earmarked for emergency aid.</a:t>
            </a:r>
          </a:p>
          <a:p>
            <a:r>
              <a:rPr lang="en-US" dirty="0" smtClean="0"/>
              <a:t>Sheri Horn-Bunk and I will be reaching out to areas of the campus community to participate on a task force to develop a program which is equitable and inclusive.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1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8544" cy="1400530"/>
          </a:xfrm>
        </p:spPr>
        <p:txBody>
          <a:bodyPr/>
          <a:lstStyle/>
          <a:p>
            <a:pPr algn="ctr"/>
            <a:r>
              <a:rPr lang="en-US" sz="4400" b="1" dirty="0"/>
              <a:t>WHAT’S NEW IN </a:t>
            </a:r>
            <a:br>
              <a:rPr lang="en-US" sz="4400" b="1" dirty="0"/>
            </a:br>
            <a:r>
              <a:rPr lang="en-US" sz="4400" b="1" dirty="0"/>
              <a:t>FINANCIAL AID?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SRC will be offering Meal Voucher and/or Grocery Gift Cards.  </a:t>
            </a:r>
            <a:r>
              <a:rPr lang="en-US" dirty="0" err="1" smtClean="0"/>
              <a:t>Myisha</a:t>
            </a:r>
            <a:r>
              <a:rPr lang="en-US" dirty="0" smtClean="0"/>
              <a:t> </a:t>
            </a:r>
            <a:r>
              <a:rPr lang="en-US" dirty="0" err="1" smtClean="0"/>
              <a:t>Cutrona</a:t>
            </a:r>
            <a:r>
              <a:rPr lang="en-US" dirty="0" smtClean="0"/>
              <a:t> is coordinating this program. </a:t>
            </a:r>
          </a:p>
          <a:p>
            <a:r>
              <a:rPr lang="en-US" dirty="0" smtClean="0"/>
              <a:t>Taft College Community Scholarship Program – January 19</a:t>
            </a:r>
            <a:r>
              <a:rPr lang="en-US" baseline="30000" dirty="0" smtClean="0"/>
              <a:t>th</a:t>
            </a:r>
            <a:r>
              <a:rPr lang="en-US" dirty="0" smtClean="0"/>
              <a:t>, deadline March 19</a:t>
            </a:r>
            <a:r>
              <a:rPr lang="en-US" baseline="30000" dirty="0" smtClean="0"/>
              <a:t>th</a:t>
            </a:r>
            <a:r>
              <a:rPr lang="en-US" dirty="0" smtClean="0"/>
              <a:t> @ 4:30pm</a:t>
            </a:r>
            <a:r>
              <a:rPr lang="en-US" dirty="0" smtClean="0"/>
              <a:t>. </a:t>
            </a:r>
            <a:r>
              <a:rPr lang="en-US" smtClean="0"/>
              <a:t>Completely electronic!</a:t>
            </a:r>
            <a:endParaRPr lang="en-US" dirty="0" smtClean="0"/>
          </a:p>
          <a:p>
            <a:r>
              <a:rPr lang="en-US" dirty="0" smtClean="0"/>
              <a:t>Work Study process has gone electronic.  Currently we have 30 student workers across campus.  Only in essential areas such as Maintenance, Bookstore and Tutoring. </a:t>
            </a:r>
          </a:p>
          <a:p>
            <a:r>
              <a:rPr lang="en-US" dirty="0" smtClean="0"/>
              <a:t>Human Resources will be working to move the whole work study onboarding process to </a:t>
            </a:r>
            <a:r>
              <a:rPr lang="en-US" dirty="0" err="1" smtClean="0"/>
              <a:t>PayCor</a:t>
            </a:r>
            <a:r>
              <a:rPr lang="en-US" dirty="0" smtClean="0"/>
              <a:t>.  Preliminary timeline is Fall 2021.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D520-44F7-4D14-9BF2-238FAF12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29" y="836554"/>
            <a:ext cx="7148243" cy="807688"/>
          </a:xfrm>
        </p:spPr>
        <p:txBody>
          <a:bodyPr/>
          <a:lstStyle/>
          <a:p>
            <a:pPr algn="ctr"/>
            <a:r>
              <a:rPr lang="en-US" b="1" dirty="0"/>
              <a:t>STUDENT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977F-94AA-4709-AF06-9832903FE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765" y="1955837"/>
            <a:ext cx="4396339" cy="3007228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100" dirty="0">
                <a:ea typeface="+mn-ea"/>
                <a:cs typeface="+mn-cs"/>
              </a:rPr>
              <a:t>New Hires in </a:t>
            </a:r>
            <a:r>
              <a:rPr lang="en-US" sz="3100" dirty="0" smtClean="0">
                <a:ea typeface="+mn-ea"/>
                <a:cs typeface="+mn-cs"/>
              </a:rPr>
              <a:t>A&amp;R</a:t>
            </a:r>
            <a:endParaRPr lang="en-US" sz="3100" dirty="0"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100" dirty="0">
                <a:ea typeface="+mn-ea"/>
                <a:cs typeface="+mn-cs"/>
              </a:rPr>
              <a:t>Academic Counseling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100" dirty="0">
                <a:ea typeface="+mn-ea"/>
                <a:cs typeface="+mn-cs"/>
              </a:rPr>
              <a:t>Special Programs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100" dirty="0">
                <a:ea typeface="+mn-ea"/>
                <a:cs typeface="+mn-cs"/>
              </a:rPr>
              <a:t>Mental Health Counseling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100" dirty="0">
                <a:ea typeface="+mn-ea"/>
                <a:cs typeface="+mn-cs"/>
              </a:rPr>
              <a:t>Student Resource Center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2800" dirty="0"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2800" dirty="0"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2800" dirty="0"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2800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04736-762F-4570-B0FD-9CA1E37B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4014" y="1783137"/>
            <a:ext cx="4396341" cy="4200246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ea typeface="+mn-ea"/>
                <a:cs typeface="+mn-cs"/>
              </a:rPr>
              <a:t>CAPP Update and 2022 Goals</a:t>
            </a:r>
          </a:p>
          <a:p>
            <a:pPr marL="920750" lvl="0" indent="-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a typeface="+mn-ea"/>
                <a:cs typeface="+mn-cs"/>
              </a:rPr>
              <a:t>Increase by 60% the TUHS graduates fully prepared for transfer level English and math</a:t>
            </a:r>
          </a:p>
          <a:p>
            <a:pPr marL="920750" lvl="0" indent="-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a typeface="+mn-ea"/>
                <a:cs typeface="+mn-cs"/>
              </a:rPr>
              <a:t>Increase the number of students completing an AA in 3 years (vs 6 years)</a:t>
            </a:r>
          </a:p>
          <a:p>
            <a:pPr marL="920750" lvl="0" indent="-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a typeface="+mn-ea"/>
                <a:cs typeface="+mn-cs"/>
              </a:rPr>
              <a:t>Decrease Equity Gap by 10%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2800" dirty="0"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37" y="4403744"/>
            <a:ext cx="3332044" cy="23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CAMPUS SAFETY &amp; SECURITY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78790-AB65-49C6-8A52-7B06A902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6" y="5100506"/>
            <a:ext cx="8825658" cy="102383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Kevin </a:t>
            </a:r>
            <a:r>
              <a:rPr lang="en-US" sz="2800" dirty="0" err="1">
                <a:solidFill>
                  <a:schemeClr val="tx1"/>
                </a:solidFill>
              </a:rPr>
              <a:t>altenhofel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Director of Campus Safety &amp; Security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0" y="669782"/>
            <a:ext cx="2971800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SECURITY CONTACT INFORMATION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036" y="628074"/>
            <a:ext cx="4664363" cy="56803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C58640-C16A-4DAB-81CE-242DE3FA2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These flyers should be posted in every classroom.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you know of a place which needs a flyer, please let Security know.</a:t>
            </a:r>
          </a:p>
        </p:txBody>
      </p:sp>
    </p:spTree>
    <p:extLst>
      <p:ext uri="{BB962C8B-B14F-4D97-AF65-F5344CB8AC3E}">
        <p14:creationId xmlns:p14="http://schemas.microsoft.com/office/powerpoint/2010/main" val="121904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821" y="609601"/>
            <a:ext cx="3330328" cy="130859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SECURITY SERVICES AVAILABLE</a:t>
            </a:r>
          </a:p>
        </p:txBody>
      </p:sp>
      <p:pic>
        <p:nvPicPr>
          <p:cNvPr id="6" name="Content Placehold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14272" b="-1"/>
          <a:stretch/>
        </p:blipFill>
        <p:spPr>
          <a:xfrm>
            <a:off x="4631870" y="10"/>
            <a:ext cx="75601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B06369-0663-4C93-987D-A478F8CD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271252"/>
            <a:ext cx="3330328" cy="3977147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n-US" sz="2400" dirty="0"/>
              <a:t>Escorting to the Parking Lots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Unlocking Building Doors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Electronic Door Scheduling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Jump Starts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Vehicle Lock-Out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940" y="452718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Security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373FE-30D3-40F0-A3F5-4E025D76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746" y="1696494"/>
            <a:ext cx="7256917" cy="4195481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solidFill>
                  <a:prstClr val="white"/>
                </a:solidFill>
              </a:rPr>
              <a:t>G Building Emergency Locks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solidFill>
                  <a:prstClr val="white"/>
                </a:solidFill>
              </a:rPr>
              <a:t>Parking Permits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solidFill>
                  <a:prstClr val="white"/>
                </a:solidFill>
              </a:rPr>
              <a:t>Updated Lighting in Parking lots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solidFill>
                  <a:prstClr val="white"/>
                </a:solidFill>
              </a:rPr>
              <a:t>New Daily Crime Log</a:t>
            </a:r>
          </a:p>
          <a:p>
            <a:pPr marL="685800" lvl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2800" dirty="0">
                <a:solidFill>
                  <a:prstClr val="white"/>
                </a:solidFill>
                <a:hlinkClick r:id="rId3"/>
              </a:rPr>
              <a:t>http://www.taftcollege.edu/safety/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7" y="1965632"/>
            <a:ext cx="16478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0358" y="2887859"/>
            <a:ext cx="8825657" cy="1915647"/>
          </a:xfrm>
        </p:spPr>
        <p:txBody>
          <a:bodyPr/>
          <a:lstStyle/>
          <a:p>
            <a:pPr algn="ctr"/>
            <a:r>
              <a:rPr lang="en-US" b="1" dirty="0"/>
              <a:t>ADMISSIONS &amp; RECORDS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78790-AB65-49C6-8A52-7B06A902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0358" y="5609358"/>
            <a:ext cx="8825658" cy="57045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WINDY MARTINEZ, Dean of student services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98" y="630593"/>
            <a:ext cx="2971800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3312" y="471191"/>
            <a:ext cx="9404723" cy="1025100"/>
          </a:xfrm>
        </p:spPr>
        <p:txBody>
          <a:bodyPr/>
          <a:lstStyle/>
          <a:p>
            <a:pPr algn="ctr"/>
            <a:r>
              <a:rPr lang="en-US" sz="4000" b="1" dirty="0"/>
              <a:t>A &amp; R and Counseling Support Staff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41DEC-3FAB-4DB1-9675-792A12D11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9043" y="1845579"/>
            <a:ext cx="4396341" cy="4406277"/>
          </a:xfrm>
        </p:spPr>
        <p:txBody>
          <a:bodyPr>
            <a:normAutofit fontScale="47500" lnSpcReduction="2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5800" dirty="0">
                <a:ea typeface="+mn-ea"/>
                <a:cs typeface="+mn-cs"/>
              </a:rPr>
              <a:t>Records Staff</a:t>
            </a:r>
          </a:p>
          <a:p>
            <a:pPr marL="857250" lvl="1" indent="-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5800" dirty="0">
                <a:ea typeface="+mn-ea"/>
                <a:cs typeface="+mn-cs"/>
              </a:rPr>
              <a:t>Technicians: Brittany Lange &amp; Gabriela Molina</a:t>
            </a:r>
          </a:p>
          <a:p>
            <a:pPr marL="857250" lvl="1" indent="-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5800" dirty="0">
                <a:ea typeface="+mn-ea"/>
                <a:cs typeface="+mn-cs"/>
              </a:rPr>
              <a:t>Evaluator: Tiffany Payne</a:t>
            </a:r>
          </a:p>
          <a:p>
            <a:pPr marL="685800" lvl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3400" b="1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5ED2-7358-4FE3-8722-3CB0D0A67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09" y="1841096"/>
            <a:ext cx="4396339" cy="4410760"/>
          </a:xfrm>
        </p:spPr>
        <p:txBody>
          <a:bodyPr>
            <a:normAutofit fontScale="47500" lnSpcReduction="2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5800" dirty="0">
                <a:ea typeface="+mn-ea"/>
                <a:cs typeface="+mn-cs"/>
              </a:rPr>
              <a:t>Counseling Staff</a:t>
            </a:r>
          </a:p>
          <a:p>
            <a:pPr marL="860425" lvl="1" indent="-465138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5600" dirty="0">
                <a:ea typeface="+mn-ea"/>
                <a:cs typeface="+mn-cs"/>
              </a:rPr>
              <a:t>Apolonia </a:t>
            </a:r>
            <a:r>
              <a:rPr lang="en-US" sz="5600" dirty="0" err="1">
                <a:ea typeface="+mn-ea"/>
                <a:cs typeface="+mn-cs"/>
              </a:rPr>
              <a:t>Cotto</a:t>
            </a:r>
            <a:endParaRPr lang="en-US" sz="5600" dirty="0"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5800" dirty="0"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5800" dirty="0">
                <a:ea typeface="+mn-ea"/>
                <a:cs typeface="+mn-cs"/>
              </a:rPr>
              <a:t>Admissions Staff </a:t>
            </a:r>
          </a:p>
          <a:p>
            <a:pPr marL="860425" lvl="1" indent="-465138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5800" dirty="0">
                <a:ea typeface="+mn-ea"/>
                <a:cs typeface="+mn-cs"/>
              </a:rPr>
              <a:t>	Isaura “Izzy”				</a:t>
            </a:r>
            <a:r>
              <a:rPr lang="en-US" sz="5800" dirty="0" err="1">
                <a:ea typeface="+mn-ea"/>
                <a:cs typeface="+mn-cs"/>
              </a:rPr>
              <a:t>Santiesteban</a:t>
            </a:r>
            <a:r>
              <a:rPr lang="en-US" sz="5800" dirty="0">
                <a:ea typeface="+mn-ea"/>
                <a:cs typeface="+mn-cs"/>
              </a:rPr>
              <a:t> 			&amp; Mireya 					</a:t>
            </a:r>
            <a:r>
              <a:rPr lang="en-US" sz="5800" dirty="0" err="1">
                <a:ea typeface="+mn-ea"/>
                <a:cs typeface="+mn-cs"/>
              </a:rPr>
              <a:t>Zerme</a:t>
            </a:r>
            <a:r>
              <a:rPr lang="en-US" sz="6000" dirty="0" err="1"/>
              <a:t>ño</a:t>
            </a:r>
            <a:endParaRPr lang="en-US" sz="5800" dirty="0">
              <a:ea typeface="+mn-ea"/>
              <a:cs typeface="+mn-cs"/>
            </a:endParaRPr>
          </a:p>
          <a:p>
            <a:pPr marL="400050" lvl="1" inden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en-US" sz="3400" dirty="0">
                <a:ea typeface="+mn-ea"/>
                <a:cs typeface="+mn-cs"/>
              </a:rPr>
              <a:t>		</a:t>
            </a:r>
          </a:p>
          <a:p>
            <a:pPr marL="400050" lvl="1" inden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en-US" sz="3400" dirty="0">
                <a:ea typeface="+mn-ea"/>
                <a:cs typeface="+mn-cs"/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20" y="1841096"/>
            <a:ext cx="2065105" cy="3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89" y="471191"/>
            <a:ext cx="9404723" cy="1025100"/>
          </a:xfrm>
        </p:spPr>
        <p:txBody>
          <a:bodyPr/>
          <a:lstStyle/>
          <a:p>
            <a:pPr algn="ctr"/>
            <a:r>
              <a:rPr lang="en-US" sz="4400" b="1" dirty="0"/>
              <a:t>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41DEC-3FAB-4DB1-9675-792A12D113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Incompletes / IPs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Grade Changes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International Students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Catalog Updates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3200" dirty="0"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3200" dirty="0"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endParaRPr lang="en-US" sz="32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5ED2-7358-4FE3-8722-3CB0D0A67B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Waitlists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Add Codes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Census Rosters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Adding/Dropping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Blip>
                <a:blip r:embed="rId2"/>
              </a:buBlip>
            </a:pPr>
            <a:r>
              <a:rPr lang="en-US" sz="3200" dirty="0">
                <a:ea typeface="+mn-ea"/>
                <a:cs typeface="+mn-cs"/>
              </a:rPr>
              <a:t>EWs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None/>
            </a:pPr>
            <a:endParaRPr lang="en-US" sz="32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0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844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Ion</vt:lpstr>
      <vt:lpstr>STUDENT SERVICES  SPRING 2021 UPDATES</vt:lpstr>
      <vt:lpstr>STUDENT SERVICES</vt:lpstr>
      <vt:lpstr>CAMPUS SAFETY &amp; SECURITY</vt:lpstr>
      <vt:lpstr>SECURITY CONTACT INFORMATION</vt:lpstr>
      <vt:lpstr>SECURITY SERVICES AVAILABLE</vt:lpstr>
      <vt:lpstr>Security Updates</vt:lpstr>
      <vt:lpstr>ADMISSIONS &amp; RECORDS</vt:lpstr>
      <vt:lpstr>A &amp; R and Counseling Support Staff</vt:lpstr>
      <vt:lpstr>Updates</vt:lpstr>
      <vt:lpstr>FINANCIAL AID</vt:lpstr>
      <vt:lpstr>- Staffing Update - TC Promise Program - What’s new in Financial Aid</vt:lpstr>
      <vt:lpstr>- Staffing Update Amber Garcia – Office Coordinator Krystal Allikas – Financial Aid Technician II / Work Study Coordinator Baghdad Alkorin – Financial Aid Technician I Chase Brown – Financial Aid Technician / Promise Program Coordinator Joanne Dumbrigue – Outreach Coordinator / Academic Advisor / Foster Youth Liaison </vt:lpstr>
      <vt:lpstr>TC PROMISE PROGRAM STATS</vt:lpstr>
      <vt:lpstr>CARES Act – Higher Education Emergency Relief Grants Round One</vt:lpstr>
      <vt:lpstr>BOOK VOUCHERS &amp; BOOK LOANS OFFERED</vt:lpstr>
      <vt:lpstr>WHAT’S NEW IN  FINANCIAL AID?</vt:lpstr>
      <vt:lpstr>WHAT’S NEW IN  FINANCIAL AID?</vt:lpstr>
      <vt:lpstr>WHAT’S NEW IN  FINANCIAL AID?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SERVICES  SPRING 2020 UPDATES</dc:title>
  <dc:creator>Windy Martinez</dc:creator>
  <cp:lastModifiedBy>Barbara Amerio</cp:lastModifiedBy>
  <cp:revision>61</cp:revision>
  <dcterms:created xsi:type="dcterms:W3CDTF">2020-01-13T19:07:45Z</dcterms:created>
  <dcterms:modified xsi:type="dcterms:W3CDTF">2021-01-11T16:07:05Z</dcterms:modified>
</cp:coreProperties>
</file>