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93" r:id="rId2"/>
    <p:sldId id="277" r:id="rId3"/>
    <p:sldId id="297" r:id="rId4"/>
    <p:sldId id="316" r:id="rId5"/>
    <p:sldId id="294" r:id="rId6"/>
    <p:sldId id="305" r:id="rId7"/>
    <p:sldId id="306" r:id="rId8"/>
    <p:sldId id="295" r:id="rId9"/>
    <p:sldId id="299" r:id="rId10"/>
    <p:sldId id="258" r:id="rId11"/>
    <p:sldId id="289" r:id="rId12"/>
    <p:sldId id="304" r:id="rId13"/>
    <p:sldId id="296" r:id="rId14"/>
    <p:sldId id="301" r:id="rId15"/>
    <p:sldId id="290" r:id="rId16"/>
    <p:sldId id="303" r:id="rId17"/>
    <p:sldId id="307" r:id="rId18"/>
    <p:sldId id="308" r:id="rId19"/>
    <p:sldId id="292" r:id="rId20"/>
    <p:sldId id="309" r:id="rId21"/>
    <p:sldId id="310" r:id="rId22"/>
    <p:sldId id="311" r:id="rId23"/>
    <p:sldId id="302" r:id="rId24"/>
    <p:sldId id="312" r:id="rId25"/>
    <p:sldId id="313" r:id="rId26"/>
    <p:sldId id="314" r:id="rId27"/>
    <p:sldId id="315" r:id="rId28"/>
    <p:sldId id="29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FCDD8-A9A5-4334-BE63-DC96328F99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670604A-5E4C-4F91-878A-9FD851936BA2}">
      <dgm:prSet/>
      <dgm:spPr/>
      <dgm:t>
        <a:bodyPr/>
        <a:lstStyle/>
        <a:p>
          <a:r>
            <a:rPr lang="en-US"/>
            <a:t>ASO Executive Board</a:t>
          </a:r>
        </a:p>
      </dgm:t>
    </dgm:pt>
    <dgm:pt modelId="{07F249D9-A4D3-43D3-9B3B-A1D4D4EA2741}" type="parTrans" cxnId="{B10FD1B7-B434-43A5-BF30-475F08203BBA}">
      <dgm:prSet/>
      <dgm:spPr/>
      <dgm:t>
        <a:bodyPr/>
        <a:lstStyle/>
        <a:p>
          <a:endParaRPr lang="en-US"/>
        </a:p>
      </dgm:t>
    </dgm:pt>
    <dgm:pt modelId="{2CB14BB1-9437-42CE-8CF4-BAADEEE7A867}" type="sibTrans" cxnId="{B10FD1B7-B434-43A5-BF30-475F08203BBA}">
      <dgm:prSet/>
      <dgm:spPr/>
      <dgm:t>
        <a:bodyPr/>
        <a:lstStyle/>
        <a:p>
          <a:endParaRPr lang="en-US"/>
        </a:p>
      </dgm:t>
    </dgm:pt>
    <dgm:pt modelId="{372D0691-A4BC-404E-88B7-6ACF46134B0D}">
      <dgm:prSet/>
      <dgm:spPr/>
      <dgm:t>
        <a:bodyPr/>
        <a:lstStyle/>
        <a:p>
          <a:r>
            <a:rPr lang="en-US"/>
            <a:t>Club Officers</a:t>
          </a:r>
        </a:p>
      </dgm:t>
    </dgm:pt>
    <dgm:pt modelId="{D24BFBF2-C90B-48EE-9868-C0D4E072E53E}" type="parTrans" cxnId="{160620A0-B34D-44DD-BAC3-38DA3C1E015E}">
      <dgm:prSet/>
      <dgm:spPr/>
      <dgm:t>
        <a:bodyPr/>
        <a:lstStyle/>
        <a:p>
          <a:endParaRPr lang="en-US"/>
        </a:p>
      </dgm:t>
    </dgm:pt>
    <dgm:pt modelId="{33782E6E-8472-4FC2-A943-EA0964BA47D6}" type="sibTrans" cxnId="{160620A0-B34D-44DD-BAC3-38DA3C1E015E}">
      <dgm:prSet/>
      <dgm:spPr/>
      <dgm:t>
        <a:bodyPr/>
        <a:lstStyle/>
        <a:p>
          <a:endParaRPr lang="en-US"/>
        </a:p>
      </dgm:t>
    </dgm:pt>
    <dgm:pt modelId="{57B1E5C1-5FCA-4E16-B8B4-264EC7A07740}">
      <dgm:prSet/>
      <dgm:spPr/>
      <dgm:t>
        <a:bodyPr/>
        <a:lstStyle/>
        <a:p>
          <a:r>
            <a:rPr lang="en-US"/>
            <a:t>Club Advisors</a:t>
          </a:r>
        </a:p>
      </dgm:t>
    </dgm:pt>
    <dgm:pt modelId="{AF239C29-15B8-4648-AE43-1CB37EC6F1A5}" type="parTrans" cxnId="{FFDEA61B-FC50-42F3-AAC1-DC7C70FA0506}">
      <dgm:prSet/>
      <dgm:spPr/>
      <dgm:t>
        <a:bodyPr/>
        <a:lstStyle/>
        <a:p>
          <a:endParaRPr lang="en-US"/>
        </a:p>
      </dgm:t>
    </dgm:pt>
    <dgm:pt modelId="{109FF455-EC20-405C-9476-05942D98241D}" type="sibTrans" cxnId="{FFDEA61B-FC50-42F3-AAC1-DC7C70FA0506}">
      <dgm:prSet/>
      <dgm:spPr/>
      <dgm:t>
        <a:bodyPr/>
        <a:lstStyle/>
        <a:p>
          <a:endParaRPr lang="en-US"/>
        </a:p>
      </dgm:t>
    </dgm:pt>
    <dgm:pt modelId="{222A13E8-AAB0-4357-B280-973B70B45FB7}">
      <dgm:prSet/>
      <dgm:spPr/>
      <dgm:t>
        <a:bodyPr/>
        <a:lstStyle/>
        <a:p>
          <a:r>
            <a:rPr lang="en-US"/>
            <a:t>Trained student-workers</a:t>
          </a:r>
        </a:p>
      </dgm:t>
    </dgm:pt>
    <dgm:pt modelId="{F80101E6-254A-4A79-B0A2-705A129EAAB6}" type="parTrans" cxnId="{1FF63467-2CAD-4268-9FFE-E1528FC5D928}">
      <dgm:prSet/>
      <dgm:spPr/>
      <dgm:t>
        <a:bodyPr/>
        <a:lstStyle/>
        <a:p>
          <a:endParaRPr lang="en-US"/>
        </a:p>
      </dgm:t>
    </dgm:pt>
    <dgm:pt modelId="{A519A9D0-DB51-4B83-9A98-5ABC29EB7D5E}" type="sibTrans" cxnId="{1FF63467-2CAD-4268-9FFE-E1528FC5D928}">
      <dgm:prSet/>
      <dgm:spPr/>
      <dgm:t>
        <a:bodyPr/>
        <a:lstStyle/>
        <a:p>
          <a:endParaRPr lang="en-US"/>
        </a:p>
      </dgm:t>
    </dgm:pt>
    <dgm:pt modelId="{6C48AD8F-9301-428D-9A55-73ADC0CD68A0}">
      <dgm:prSet/>
      <dgm:spPr/>
      <dgm:t>
        <a:bodyPr/>
        <a:lstStyle/>
        <a:p>
          <a:r>
            <a:rPr lang="en-US" dirty="0"/>
            <a:t>Collaboration with Financial Aid for Cal Fresh</a:t>
          </a:r>
        </a:p>
      </dgm:t>
    </dgm:pt>
    <dgm:pt modelId="{1653A895-E932-47DA-90CD-15CFE2546A46}" type="parTrans" cxnId="{D3E8D0C9-79B5-4382-8DAF-678CBA49ED48}">
      <dgm:prSet/>
      <dgm:spPr/>
      <dgm:t>
        <a:bodyPr/>
        <a:lstStyle/>
        <a:p>
          <a:endParaRPr lang="en-US"/>
        </a:p>
      </dgm:t>
    </dgm:pt>
    <dgm:pt modelId="{F340C02E-FB1B-4DF7-B44D-CF03AFAB1E24}" type="sibTrans" cxnId="{D3E8D0C9-79B5-4382-8DAF-678CBA49ED48}">
      <dgm:prSet/>
      <dgm:spPr/>
      <dgm:t>
        <a:bodyPr/>
        <a:lstStyle/>
        <a:p>
          <a:endParaRPr lang="en-US"/>
        </a:p>
      </dgm:t>
    </dgm:pt>
    <dgm:pt modelId="{DDD0D9ED-7B21-49B9-AE1D-54AFB7FB96A0}">
      <dgm:prSet/>
      <dgm:spPr/>
      <dgm:t>
        <a:bodyPr/>
        <a:lstStyle/>
        <a:p>
          <a:r>
            <a:rPr lang="en-US" dirty="0"/>
            <a:t>Collaboration with community programs:  CAP K (Community Action Partnership of Kern County) and Taft Human Services Department)</a:t>
          </a:r>
        </a:p>
      </dgm:t>
    </dgm:pt>
    <dgm:pt modelId="{3F68E353-CC88-4EED-839F-AD1D90AFE17E}" type="parTrans" cxnId="{90C8C7A3-6820-46C9-8EFE-31AC53988CC3}">
      <dgm:prSet/>
      <dgm:spPr/>
      <dgm:t>
        <a:bodyPr/>
        <a:lstStyle/>
        <a:p>
          <a:endParaRPr lang="en-US"/>
        </a:p>
      </dgm:t>
    </dgm:pt>
    <dgm:pt modelId="{CEDD5A8A-80A1-4E1E-8F6E-18B2F9BF40D6}" type="sibTrans" cxnId="{90C8C7A3-6820-46C9-8EFE-31AC53988CC3}">
      <dgm:prSet/>
      <dgm:spPr/>
      <dgm:t>
        <a:bodyPr/>
        <a:lstStyle/>
        <a:p>
          <a:endParaRPr lang="en-US"/>
        </a:p>
      </dgm:t>
    </dgm:pt>
    <dgm:pt modelId="{17400E39-6561-4CD0-ABDD-A4BF30FF4DFD}" type="pres">
      <dgm:prSet presAssocID="{A7EFCDD8-A9A5-4334-BE63-DC96328F9984}" presName="diagram" presStyleCnt="0">
        <dgm:presLayoutVars>
          <dgm:dir/>
          <dgm:resizeHandles val="exact"/>
        </dgm:presLayoutVars>
      </dgm:prSet>
      <dgm:spPr/>
    </dgm:pt>
    <dgm:pt modelId="{44331D32-05EF-4FB9-ADFA-FCDAC7957913}" type="pres">
      <dgm:prSet presAssocID="{D670604A-5E4C-4F91-878A-9FD851936BA2}" presName="node" presStyleLbl="node1" presStyleIdx="0" presStyleCnt="6">
        <dgm:presLayoutVars>
          <dgm:bulletEnabled val="1"/>
        </dgm:presLayoutVars>
      </dgm:prSet>
      <dgm:spPr/>
    </dgm:pt>
    <dgm:pt modelId="{9588947C-8902-4C38-9E6A-980F06B9A0AC}" type="pres">
      <dgm:prSet presAssocID="{2CB14BB1-9437-42CE-8CF4-BAADEEE7A867}" presName="sibTrans" presStyleCnt="0"/>
      <dgm:spPr/>
    </dgm:pt>
    <dgm:pt modelId="{2B726352-46EE-4996-AB0A-A3BDF8636167}" type="pres">
      <dgm:prSet presAssocID="{372D0691-A4BC-404E-88B7-6ACF46134B0D}" presName="node" presStyleLbl="node1" presStyleIdx="1" presStyleCnt="6">
        <dgm:presLayoutVars>
          <dgm:bulletEnabled val="1"/>
        </dgm:presLayoutVars>
      </dgm:prSet>
      <dgm:spPr/>
    </dgm:pt>
    <dgm:pt modelId="{45E85095-BEB1-4E9E-ACCC-B3CC7317A7C0}" type="pres">
      <dgm:prSet presAssocID="{33782E6E-8472-4FC2-A943-EA0964BA47D6}" presName="sibTrans" presStyleCnt="0"/>
      <dgm:spPr/>
    </dgm:pt>
    <dgm:pt modelId="{9AAFD334-8399-4295-932D-F79725F70CCF}" type="pres">
      <dgm:prSet presAssocID="{57B1E5C1-5FCA-4E16-B8B4-264EC7A07740}" presName="node" presStyleLbl="node1" presStyleIdx="2" presStyleCnt="6">
        <dgm:presLayoutVars>
          <dgm:bulletEnabled val="1"/>
        </dgm:presLayoutVars>
      </dgm:prSet>
      <dgm:spPr/>
    </dgm:pt>
    <dgm:pt modelId="{4E7BF147-C12F-4597-BD58-382DCBF41D01}" type="pres">
      <dgm:prSet presAssocID="{109FF455-EC20-405C-9476-05942D98241D}" presName="sibTrans" presStyleCnt="0"/>
      <dgm:spPr/>
    </dgm:pt>
    <dgm:pt modelId="{C8920619-A676-430D-ADB0-06F147F95950}" type="pres">
      <dgm:prSet presAssocID="{222A13E8-AAB0-4357-B280-973B70B45FB7}" presName="node" presStyleLbl="node1" presStyleIdx="3" presStyleCnt="6">
        <dgm:presLayoutVars>
          <dgm:bulletEnabled val="1"/>
        </dgm:presLayoutVars>
      </dgm:prSet>
      <dgm:spPr/>
    </dgm:pt>
    <dgm:pt modelId="{137A9A35-691B-4903-A2A2-624933222633}" type="pres">
      <dgm:prSet presAssocID="{A519A9D0-DB51-4B83-9A98-5ABC29EB7D5E}" presName="sibTrans" presStyleCnt="0"/>
      <dgm:spPr/>
    </dgm:pt>
    <dgm:pt modelId="{54D5D910-409C-436E-A736-E987FD0530D8}" type="pres">
      <dgm:prSet presAssocID="{6C48AD8F-9301-428D-9A55-73ADC0CD68A0}" presName="node" presStyleLbl="node1" presStyleIdx="4" presStyleCnt="6">
        <dgm:presLayoutVars>
          <dgm:bulletEnabled val="1"/>
        </dgm:presLayoutVars>
      </dgm:prSet>
      <dgm:spPr/>
    </dgm:pt>
    <dgm:pt modelId="{4803B4F3-32AC-45DB-8D05-CF95FD5C38BD}" type="pres">
      <dgm:prSet presAssocID="{F340C02E-FB1B-4DF7-B44D-CF03AFAB1E24}" presName="sibTrans" presStyleCnt="0"/>
      <dgm:spPr/>
    </dgm:pt>
    <dgm:pt modelId="{1967D9B5-11EB-49CC-9F5C-ACDFA30E4C75}" type="pres">
      <dgm:prSet presAssocID="{DDD0D9ED-7B21-49B9-AE1D-54AFB7FB96A0}" presName="node" presStyleLbl="node1" presStyleIdx="5" presStyleCnt="6">
        <dgm:presLayoutVars>
          <dgm:bulletEnabled val="1"/>
        </dgm:presLayoutVars>
      </dgm:prSet>
      <dgm:spPr/>
    </dgm:pt>
  </dgm:ptLst>
  <dgm:cxnLst>
    <dgm:cxn modelId="{31BE5B07-D38F-499D-A5F5-3A6CF3E8B806}" type="presOf" srcId="{A7EFCDD8-A9A5-4334-BE63-DC96328F9984}" destId="{17400E39-6561-4CD0-ABDD-A4BF30FF4DFD}" srcOrd="0" destOrd="0" presId="urn:microsoft.com/office/officeart/2005/8/layout/default"/>
    <dgm:cxn modelId="{53C3DA12-8EFD-43C8-AA92-0F4E08489D40}" type="presOf" srcId="{6C48AD8F-9301-428D-9A55-73ADC0CD68A0}" destId="{54D5D910-409C-436E-A736-E987FD0530D8}" srcOrd="0" destOrd="0" presId="urn:microsoft.com/office/officeart/2005/8/layout/default"/>
    <dgm:cxn modelId="{5EC7A519-488E-4CD1-890A-6E048B4E73DC}" type="presOf" srcId="{DDD0D9ED-7B21-49B9-AE1D-54AFB7FB96A0}" destId="{1967D9B5-11EB-49CC-9F5C-ACDFA30E4C75}" srcOrd="0" destOrd="0" presId="urn:microsoft.com/office/officeart/2005/8/layout/default"/>
    <dgm:cxn modelId="{FFDEA61B-FC50-42F3-AAC1-DC7C70FA0506}" srcId="{A7EFCDD8-A9A5-4334-BE63-DC96328F9984}" destId="{57B1E5C1-5FCA-4E16-B8B4-264EC7A07740}" srcOrd="2" destOrd="0" parTransId="{AF239C29-15B8-4648-AE43-1CB37EC6F1A5}" sibTransId="{109FF455-EC20-405C-9476-05942D98241D}"/>
    <dgm:cxn modelId="{36839765-5459-478A-90BA-B3CDF73F8C93}" type="presOf" srcId="{372D0691-A4BC-404E-88B7-6ACF46134B0D}" destId="{2B726352-46EE-4996-AB0A-A3BDF8636167}" srcOrd="0" destOrd="0" presId="urn:microsoft.com/office/officeart/2005/8/layout/default"/>
    <dgm:cxn modelId="{1FF63467-2CAD-4268-9FFE-E1528FC5D928}" srcId="{A7EFCDD8-A9A5-4334-BE63-DC96328F9984}" destId="{222A13E8-AAB0-4357-B280-973B70B45FB7}" srcOrd="3" destOrd="0" parTransId="{F80101E6-254A-4A79-B0A2-705A129EAAB6}" sibTransId="{A519A9D0-DB51-4B83-9A98-5ABC29EB7D5E}"/>
    <dgm:cxn modelId="{160620A0-B34D-44DD-BAC3-38DA3C1E015E}" srcId="{A7EFCDD8-A9A5-4334-BE63-DC96328F9984}" destId="{372D0691-A4BC-404E-88B7-6ACF46134B0D}" srcOrd="1" destOrd="0" parTransId="{D24BFBF2-C90B-48EE-9868-C0D4E072E53E}" sibTransId="{33782E6E-8472-4FC2-A943-EA0964BA47D6}"/>
    <dgm:cxn modelId="{90C8C7A3-6820-46C9-8EFE-31AC53988CC3}" srcId="{A7EFCDD8-A9A5-4334-BE63-DC96328F9984}" destId="{DDD0D9ED-7B21-49B9-AE1D-54AFB7FB96A0}" srcOrd="5" destOrd="0" parTransId="{3F68E353-CC88-4EED-839F-AD1D90AFE17E}" sibTransId="{CEDD5A8A-80A1-4E1E-8F6E-18B2F9BF40D6}"/>
    <dgm:cxn modelId="{B10FD1B7-B434-43A5-BF30-475F08203BBA}" srcId="{A7EFCDD8-A9A5-4334-BE63-DC96328F9984}" destId="{D670604A-5E4C-4F91-878A-9FD851936BA2}" srcOrd="0" destOrd="0" parTransId="{07F249D9-A4D3-43D3-9B3B-A1D4D4EA2741}" sibTransId="{2CB14BB1-9437-42CE-8CF4-BAADEEE7A867}"/>
    <dgm:cxn modelId="{960057C2-E99F-4F66-998D-958E984B5B72}" type="presOf" srcId="{D670604A-5E4C-4F91-878A-9FD851936BA2}" destId="{44331D32-05EF-4FB9-ADFA-FCDAC7957913}" srcOrd="0" destOrd="0" presId="urn:microsoft.com/office/officeart/2005/8/layout/default"/>
    <dgm:cxn modelId="{13E4B0C5-E279-46B1-A42B-80F5AD70AAB0}" type="presOf" srcId="{222A13E8-AAB0-4357-B280-973B70B45FB7}" destId="{C8920619-A676-430D-ADB0-06F147F95950}" srcOrd="0" destOrd="0" presId="urn:microsoft.com/office/officeart/2005/8/layout/default"/>
    <dgm:cxn modelId="{D3E8D0C9-79B5-4382-8DAF-678CBA49ED48}" srcId="{A7EFCDD8-A9A5-4334-BE63-DC96328F9984}" destId="{6C48AD8F-9301-428D-9A55-73ADC0CD68A0}" srcOrd="4" destOrd="0" parTransId="{1653A895-E932-47DA-90CD-15CFE2546A46}" sibTransId="{F340C02E-FB1B-4DF7-B44D-CF03AFAB1E24}"/>
    <dgm:cxn modelId="{33D6D5CB-8F27-4286-A26F-03C07BC414CE}" type="presOf" srcId="{57B1E5C1-5FCA-4E16-B8B4-264EC7A07740}" destId="{9AAFD334-8399-4295-932D-F79725F70CCF}" srcOrd="0" destOrd="0" presId="urn:microsoft.com/office/officeart/2005/8/layout/default"/>
    <dgm:cxn modelId="{26B6B1C7-6897-423B-8A85-232050CB80EA}" type="presParOf" srcId="{17400E39-6561-4CD0-ABDD-A4BF30FF4DFD}" destId="{44331D32-05EF-4FB9-ADFA-FCDAC7957913}" srcOrd="0" destOrd="0" presId="urn:microsoft.com/office/officeart/2005/8/layout/default"/>
    <dgm:cxn modelId="{B19EEA32-D40A-460B-871A-EC5A07665518}" type="presParOf" srcId="{17400E39-6561-4CD0-ABDD-A4BF30FF4DFD}" destId="{9588947C-8902-4C38-9E6A-980F06B9A0AC}" srcOrd="1" destOrd="0" presId="urn:microsoft.com/office/officeart/2005/8/layout/default"/>
    <dgm:cxn modelId="{2D3A55F2-4DFA-43A5-BA77-5CC7CEB1C6F7}" type="presParOf" srcId="{17400E39-6561-4CD0-ABDD-A4BF30FF4DFD}" destId="{2B726352-46EE-4996-AB0A-A3BDF8636167}" srcOrd="2" destOrd="0" presId="urn:microsoft.com/office/officeart/2005/8/layout/default"/>
    <dgm:cxn modelId="{730E847F-58CF-4BEE-82CB-7A8C4AB7D860}" type="presParOf" srcId="{17400E39-6561-4CD0-ABDD-A4BF30FF4DFD}" destId="{45E85095-BEB1-4E9E-ACCC-B3CC7317A7C0}" srcOrd="3" destOrd="0" presId="urn:microsoft.com/office/officeart/2005/8/layout/default"/>
    <dgm:cxn modelId="{A6C2E265-5A00-4A9E-B810-6B9940762DA4}" type="presParOf" srcId="{17400E39-6561-4CD0-ABDD-A4BF30FF4DFD}" destId="{9AAFD334-8399-4295-932D-F79725F70CCF}" srcOrd="4" destOrd="0" presId="urn:microsoft.com/office/officeart/2005/8/layout/default"/>
    <dgm:cxn modelId="{8BFE3B72-BBC9-4293-A227-6B633A05B883}" type="presParOf" srcId="{17400E39-6561-4CD0-ABDD-A4BF30FF4DFD}" destId="{4E7BF147-C12F-4597-BD58-382DCBF41D01}" srcOrd="5" destOrd="0" presId="urn:microsoft.com/office/officeart/2005/8/layout/default"/>
    <dgm:cxn modelId="{E667EDEB-820A-4B85-B7E1-F3934A7CB6AE}" type="presParOf" srcId="{17400E39-6561-4CD0-ABDD-A4BF30FF4DFD}" destId="{C8920619-A676-430D-ADB0-06F147F95950}" srcOrd="6" destOrd="0" presId="urn:microsoft.com/office/officeart/2005/8/layout/default"/>
    <dgm:cxn modelId="{969E8FCA-BC13-40D1-AD22-BB0F803BFD59}" type="presParOf" srcId="{17400E39-6561-4CD0-ABDD-A4BF30FF4DFD}" destId="{137A9A35-691B-4903-A2A2-624933222633}" srcOrd="7" destOrd="0" presId="urn:microsoft.com/office/officeart/2005/8/layout/default"/>
    <dgm:cxn modelId="{012C69E0-B017-4E26-8461-016D84E09070}" type="presParOf" srcId="{17400E39-6561-4CD0-ABDD-A4BF30FF4DFD}" destId="{54D5D910-409C-436E-A736-E987FD0530D8}" srcOrd="8" destOrd="0" presId="urn:microsoft.com/office/officeart/2005/8/layout/default"/>
    <dgm:cxn modelId="{96890464-4ECD-4362-88DF-99AAC760F0D9}" type="presParOf" srcId="{17400E39-6561-4CD0-ABDD-A4BF30FF4DFD}" destId="{4803B4F3-32AC-45DB-8D05-CF95FD5C38BD}" srcOrd="9" destOrd="0" presId="urn:microsoft.com/office/officeart/2005/8/layout/default"/>
    <dgm:cxn modelId="{617C59E2-1A1C-47ED-B53D-32C555FA77DE}" type="presParOf" srcId="{17400E39-6561-4CD0-ABDD-A4BF30FF4DFD}" destId="{1967D9B5-11EB-49CC-9F5C-ACDFA30E4C7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1D32-05EF-4FB9-ADFA-FCDAC7957913}">
      <dsp:nvSpPr>
        <dsp:cNvPr id="0" name=""/>
        <dsp:cNvSpPr/>
      </dsp:nvSpPr>
      <dsp:spPr>
        <a:xfrm>
          <a:off x="607575" y="381"/>
          <a:ext cx="1950243" cy="1170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ASO Executive Board</a:t>
          </a:r>
        </a:p>
      </dsp:txBody>
      <dsp:txXfrm>
        <a:off x="607575" y="381"/>
        <a:ext cx="1950243" cy="1170146"/>
      </dsp:txXfrm>
    </dsp:sp>
    <dsp:sp modelId="{2B726352-46EE-4996-AB0A-A3BDF8636167}">
      <dsp:nvSpPr>
        <dsp:cNvPr id="0" name=""/>
        <dsp:cNvSpPr/>
      </dsp:nvSpPr>
      <dsp:spPr>
        <a:xfrm>
          <a:off x="2752844" y="381"/>
          <a:ext cx="1950243" cy="1170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Club Officers</a:t>
          </a:r>
        </a:p>
      </dsp:txBody>
      <dsp:txXfrm>
        <a:off x="2752844" y="381"/>
        <a:ext cx="1950243" cy="1170146"/>
      </dsp:txXfrm>
    </dsp:sp>
    <dsp:sp modelId="{9AAFD334-8399-4295-932D-F79725F70CCF}">
      <dsp:nvSpPr>
        <dsp:cNvPr id="0" name=""/>
        <dsp:cNvSpPr/>
      </dsp:nvSpPr>
      <dsp:spPr>
        <a:xfrm>
          <a:off x="4898112" y="381"/>
          <a:ext cx="1950243" cy="1170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Club Advisors</a:t>
          </a:r>
        </a:p>
      </dsp:txBody>
      <dsp:txXfrm>
        <a:off x="4898112" y="381"/>
        <a:ext cx="1950243" cy="1170146"/>
      </dsp:txXfrm>
    </dsp:sp>
    <dsp:sp modelId="{C8920619-A676-430D-ADB0-06F147F95950}">
      <dsp:nvSpPr>
        <dsp:cNvPr id="0" name=""/>
        <dsp:cNvSpPr/>
      </dsp:nvSpPr>
      <dsp:spPr>
        <a:xfrm>
          <a:off x="7043380" y="381"/>
          <a:ext cx="1950243" cy="1170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Trained student-workers</a:t>
          </a:r>
        </a:p>
      </dsp:txBody>
      <dsp:txXfrm>
        <a:off x="7043380" y="381"/>
        <a:ext cx="1950243" cy="1170146"/>
      </dsp:txXfrm>
    </dsp:sp>
    <dsp:sp modelId="{54D5D910-409C-436E-A736-E987FD0530D8}">
      <dsp:nvSpPr>
        <dsp:cNvPr id="0" name=""/>
        <dsp:cNvSpPr/>
      </dsp:nvSpPr>
      <dsp:spPr>
        <a:xfrm>
          <a:off x="2752844" y="1365551"/>
          <a:ext cx="1950243" cy="1170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Collaboration with Financial Aid for Cal Fresh</a:t>
          </a:r>
        </a:p>
      </dsp:txBody>
      <dsp:txXfrm>
        <a:off x="2752844" y="1365551"/>
        <a:ext cx="1950243" cy="1170146"/>
      </dsp:txXfrm>
    </dsp:sp>
    <dsp:sp modelId="{1967D9B5-11EB-49CC-9F5C-ACDFA30E4C75}">
      <dsp:nvSpPr>
        <dsp:cNvPr id="0" name=""/>
        <dsp:cNvSpPr/>
      </dsp:nvSpPr>
      <dsp:spPr>
        <a:xfrm>
          <a:off x="4898112" y="1365551"/>
          <a:ext cx="1950243" cy="1170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Collaboration with community programs:  CAP K (Community Action Partnership of Kern County) and Taft Human Services Department)</a:t>
          </a:r>
        </a:p>
      </dsp:txBody>
      <dsp:txXfrm>
        <a:off x="4898112" y="1365551"/>
        <a:ext cx="1950243" cy="11701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EE908E-AE35-4782-B211-A4CD26F2A04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104098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E908E-AE35-4782-B211-A4CD26F2A04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76980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EEE908E-AE35-4782-B211-A4CD26F2A04B}" type="datetimeFigureOut">
              <a:rPr lang="en-US" smtClean="0"/>
              <a:t>1/10/2022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332738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E908E-AE35-4782-B211-A4CD26F2A04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154931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EEE908E-AE35-4782-B211-A4CD26F2A04B}" type="datetimeFigureOut">
              <a:rPr lang="en-US" smtClean="0"/>
              <a:t>1/10/2022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B632B85-1F1E-471E-A9D9-7CE1F8AF430C}" type="slidenum">
              <a:rPr lang="en-US" smtClean="0"/>
              <a:t>‹#›</a:t>
            </a:fld>
            <a:endParaRPr lang="en-US"/>
          </a:p>
        </p:txBody>
      </p:sp>
    </p:spTree>
    <p:extLst>
      <p:ext uri="{BB962C8B-B14F-4D97-AF65-F5344CB8AC3E}">
        <p14:creationId xmlns:p14="http://schemas.microsoft.com/office/powerpoint/2010/main" val="7298739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EE908E-AE35-4782-B211-A4CD26F2A04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193416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E908E-AE35-4782-B211-A4CD26F2A04B}"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208197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E908E-AE35-4782-B211-A4CD26F2A04B}"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412667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E908E-AE35-4782-B211-A4CD26F2A04B}"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19021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E908E-AE35-4782-B211-A4CD26F2A04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391489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E908E-AE35-4782-B211-A4CD26F2A04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2B85-1F1E-471E-A9D9-7CE1F8AF430C}" type="slidenum">
              <a:rPr lang="en-US" smtClean="0"/>
              <a:t>‹#›</a:t>
            </a:fld>
            <a:endParaRPr lang="en-US"/>
          </a:p>
        </p:txBody>
      </p:sp>
    </p:spTree>
    <p:extLst>
      <p:ext uri="{BB962C8B-B14F-4D97-AF65-F5344CB8AC3E}">
        <p14:creationId xmlns:p14="http://schemas.microsoft.com/office/powerpoint/2010/main" val="81944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EEE908E-AE35-4782-B211-A4CD26F2A04B}" type="datetimeFigureOut">
              <a:rPr lang="en-US" smtClean="0"/>
              <a:t>1/10/2022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B632B85-1F1E-471E-A9D9-7CE1F8AF430C}" type="slidenum">
              <a:rPr lang="en-US" smtClean="0"/>
              <a:t>‹#›</a:t>
            </a:fld>
            <a:endParaRPr lang="en-US"/>
          </a:p>
        </p:txBody>
      </p:sp>
    </p:spTree>
    <p:extLst>
      <p:ext uri="{BB962C8B-B14F-4D97-AF65-F5344CB8AC3E}">
        <p14:creationId xmlns:p14="http://schemas.microsoft.com/office/powerpoint/2010/main" val="4176036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hyperlink" Target="https://youtube.com/playlist?list=PLU4NsUhwaes0f69hBZf4bE6TtfPiOPVf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aftcollege.edu/admissions/forms/"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taftcollege.edu/faculty-and-staff/faculty-resourc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8723"/>
            <a:ext cx="12113703" cy="1246009"/>
          </a:xfrm>
        </p:spPr>
        <p:txBody>
          <a:bodyPr>
            <a:noAutofit/>
          </a:bodyPr>
          <a:lstStyle/>
          <a:p>
            <a:br>
              <a:rPr lang="en-US" sz="5000" dirty="0"/>
            </a:br>
            <a:br>
              <a:rPr lang="en-US" sz="5000" dirty="0"/>
            </a:br>
            <a:br>
              <a:rPr lang="en-US" sz="5000" dirty="0"/>
            </a:br>
            <a:r>
              <a:rPr lang="en-US" sz="3200" b="1" dirty="0"/>
              <a:t>STUDENT SERVICES UPDATES</a:t>
            </a:r>
            <a:br>
              <a:rPr lang="en-US" sz="3200" b="1" dirty="0"/>
            </a:br>
            <a:r>
              <a:rPr lang="en-US" sz="3200" b="1" dirty="0"/>
              <a:t>Spring 2022</a:t>
            </a:r>
            <a:endParaRPr lang="en-US" sz="3200" dirty="0"/>
          </a:p>
        </p:txBody>
      </p:sp>
      <p:sp>
        <p:nvSpPr>
          <p:cNvPr id="5" name="Subtitle 4"/>
          <p:cNvSpPr>
            <a:spLocks noGrp="1"/>
          </p:cNvSpPr>
          <p:nvPr>
            <p:ph type="subTitle" idx="1"/>
          </p:nvPr>
        </p:nvSpPr>
        <p:spPr>
          <a:xfrm>
            <a:off x="1524000" y="4663440"/>
            <a:ext cx="9144000" cy="1787236"/>
          </a:xfrm>
        </p:spPr>
        <p:txBody>
          <a:bodyPr>
            <a:normAutofit/>
          </a:bodyPr>
          <a:lstStyle/>
          <a:p>
            <a:r>
              <a:rPr lang="en-US" dirty="0"/>
              <a:t>   </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620" y="591668"/>
            <a:ext cx="3606864" cy="3205784"/>
          </a:xfrm>
          <a:prstGeom prst="rect">
            <a:avLst/>
          </a:prstGeom>
        </p:spPr>
      </p:pic>
      <p:sp>
        <p:nvSpPr>
          <p:cNvPr id="7" name="TextBox 6">
            <a:extLst>
              <a:ext uri="{FF2B5EF4-FFF2-40B4-BE49-F238E27FC236}">
                <a16:creationId xmlns:a16="http://schemas.microsoft.com/office/drawing/2014/main" id="{E06D17FF-05A1-4E85-BD9F-FA5286EC43FC}"/>
              </a:ext>
            </a:extLst>
          </p:cNvPr>
          <p:cNvSpPr txBox="1"/>
          <p:nvPr/>
        </p:nvSpPr>
        <p:spPr>
          <a:xfrm>
            <a:off x="3673701" y="4247941"/>
            <a:ext cx="7105475" cy="892552"/>
          </a:xfrm>
          <a:prstGeom prst="rect">
            <a:avLst/>
          </a:prstGeom>
          <a:noFill/>
        </p:spPr>
        <p:txBody>
          <a:bodyPr wrap="square" rtlCol="0">
            <a:spAutoFit/>
          </a:bodyPr>
          <a:lstStyle/>
          <a:p>
            <a:pPr algn="ctr"/>
            <a:r>
              <a:rPr lang="en-US" sz="2800" b="1" dirty="0"/>
              <a:t>Dr. Damon A. Bell </a:t>
            </a:r>
          </a:p>
          <a:p>
            <a:pPr algn="ctr"/>
            <a:r>
              <a:rPr lang="en-US" sz="2400" dirty="0"/>
              <a:t>Interim Vice President, Student Services</a:t>
            </a:r>
          </a:p>
        </p:txBody>
      </p:sp>
    </p:spTree>
    <p:extLst>
      <p:ext uri="{BB962C8B-B14F-4D97-AF65-F5344CB8AC3E}">
        <p14:creationId xmlns:p14="http://schemas.microsoft.com/office/powerpoint/2010/main" val="182293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57" y="851389"/>
            <a:ext cx="9528202" cy="1508105"/>
          </a:xfrm>
          <a:prstGeom prst="rect">
            <a:avLst/>
          </a:prstGeom>
          <a:noFill/>
        </p:spPr>
        <p:txBody>
          <a:bodyPr wrap="square" rtlCol="0">
            <a:spAutoFit/>
          </a:bodyPr>
          <a:lstStyle/>
          <a:p>
            <a:pPr algn="ctr"/>
            <a:endParaRPr lang="en-US" dirty="0"/>
          </a:p>
          <a:p>
            <a:pPr algn="ctr"/>
            <a:r>
              <a:rPr lang="en-US" sz="2800" dirty="0"/>
              <a:t>CARES ACT EMERGENCY FUNDING</a:t>
            </a:r>
          </a:p>
          <a:p>
            <a:pPr algn="ctr"/>
            <a:r>
              <a:rPr lang="en-US" sz="2800" dirty="0"/>
              <a:t>HIGHER EDUCATION EMERGENCY RELIEF FUNDS</a:t>
            </a:r>
          </a:p>
          <a:p>
            <a:pPr algn="ctr"/>
            <a:endParaRPr lang="en-US" dirty="0"/>
          </a:p>
        </p:txBody>
      </p:sp>
      <p:sp>
        <p:nvSpPr>
          <p:cNvPr id="5" name="TextBox 4"/>
          <p:cNvSpPr txBox="1"/>
          <p:nvPr/>
        </p:nvSpPr>
        <p:spPr>
          <a:xfrm>
            <a:off x="1821884" y="2359494"/>
            <a:ext cx="7727576" cy="6740307"/>
          </a:xfrm>
          <a:prstGeom prst="rect">
            <a:avLst/>
          </a:prstGeom>
          <a:noFill/>
        </p:spPr>
        <p:txBody>
          <a:bodyPr wrap="square" rtlCol="0">
            <a:spAutoFit/>
          </a:bodyPr>
          <a:lstStyle/>
          <a:p>
            <a:pPr algn="ctr"/>
            <a:r>
              <a:rPr lang="en-US" sz="2400" b="1" dirty="0">
                <a:solidFill>
                  <a:srgbClr val="FF0000"/>
                </a:solidFill>
              </a:rPr>
              <a:t>HEERF III</a:t>
            </a:r>
          </a:p>
          <a:p>
            <a:pPr algn="ctr"/>
            <a:r>
              <a:rPr lang="en-US" sz="2400" dirty="0"/>
              <a:t>$3,743,224.00</a:t>
            </a:r>
          </a:p>
          <a:p>
            <a:pPr algn="ctr"/>
            <a:endParaRPr lang="en-US" sz="2400" dirty="0"/>
          </a:p>
          <a:p>
            <a:pPr algn="ctr"/>
            <a:r>
              <a:rPr lang="en-US" sz="2400" dirty="0"/>
              <a:t>Disbursed in Emergency Grants in Fall 2021</a:t>
            </a:r>
          </a:p>
          <a:p>
            <a:pPr algn="ctr"/>
            <a:r>
              <a:rPr lang="en-US" sz="2400" dirty="0"/>
              <a:t>$2,171,563.13 </a:t>
            </a:r>
          </a:p>
          <a:p>
            <a:pPr algn="ctr"/>
            <a:r>
              <a:rPr lang="en-US" sz="2400" dirty="0"/>
              <a:t>To 2185 students </a:t>
            </a:r>
          </a:p>
          <a:p>
            <a:pPr algn="ctr"/>
            <a:endParaRPr lang="en-US" sz="2400" dirty="0"/>
          </a:p>
          <a:p>
            <a:pPr algn="ctr"/>
            <a:r>
              <a:rPr lang="en-US" sz="2400" dirty="0"/>
              <a:t>Remaining balance for Spring 2022</a:t>
            </a:r>
          </a:p>
          <a:p>
            <a:pPr algn="ctr"/>
            <a:r>
              <a:rPr lang="en-US" sz="2400" dirty="0"/>
              <a:t>$1,571,660.87</a:t>
            </a:r>
          </a:p>
          <a:p>
            <a:pPr algn="ctr"/>
            <a:endParaRPr lang="en-US" sz="2400" dirty="0"/>
          </a:p>
          <a:p>
            <a:pPr algn="ctr"/>
            <a:r>
              <a:rPr lang="en-US" sz="2400" dirty="0">
                <a:solidFill>
                  <a:srgbClr val="FF0000"/>
                </a:solidFill>
              </a:rPr>
              <a:t>FREE BOOKS FOR ALL CURRENTLY ENROLLED SPRING STUDENTS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664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819150"/>
            <a:ext cx="7089775" cy="949325"/>
          </a:xfrm>
        </p:spPr>
        <p:txBody>
          <a:bodyPr>
            <a:noAutofit/>
          </a:bodyPr>
          <a:lstStyle/>
          <a:p>
            <a:pPr algn="ctr"/>
            <a:r>
              <a:rPr lang="en-US" sz="4200" dirty="0"/>
              <a:t>Immediate </a:t>
            </a:r>
            <a:br>
              <a:rPr lang="en-US" sz="4200" dirty="0"/>
            </a:br>
            <a:r>
              <a:rPr lang="en-US" sz="4200" dirty="0">
                <a:solidFill>
                  <a:schemeClr val="bg1"/>
                </a:solidFill>
              </a:rPr>
              <a:t>return to title iv and FW’s</a:t>
            </a:r>
            <a:br>
              <a:rPr lang="en-US" sz="4200" dirty="0">
                <a:solidFill>
                  <a:schemeClr val="bg1"/>
                </a:solidFill>
              </a:rPr>
            </a:br>
            <a:r>
              <a:rPr lang="en-US" sz="4200" dirty="0"/>
              <a:t> Emergency Aid</a:t>
            </a:r>
            <a:br>
              <a:rPr lang="en-US" sz="4200" dirty="0"/>
            </a:br>
            <a:r>
              <a:rPr lang="en-US" sz="4200" dirty="0"/>
              <a:t>$431,396</a:t>
            </a:r>
          </a:p>
        </p:txBody>
      </p:sp>
      <p:sp>
        <p:nvSpPr>
          <p:cNvPr id="3" name="Subtitle 2"/>
          <p:cNvSpPr>
            <a:spLocks noGrp="1"/>
          </p:cNvSpPr>
          <p:nvPr>
            <p:ph type="subTitle" idx="4294967295"/>
          </p:nvPr>
        </p:nvSpPr>
        <p:spPr>
          <a:xfrm>
            <a:off x="0" y="1768475"/>
            <a:ext cx="11522075" cy="4511675"/>
          </a:xfrm>
        </p:spPr>
        <p:txBody>
          <a:bodyPr>
            <a:normAutofit/>
          </a:bodyPr>
          <a:lstStyle/>
          <a:p>
            <a:pPr marL="0" indent="0">
              <a:buNone/>
            </a:pPr>
            <a:r>
              <a:rPr lang="en-US" dirty="0"/>
              <a:t>It is extremely important for instructor's to clear their rosters.  When rosters are not cleared properly students are disbursed financial aid they are not entitled to receive and then the District has to return the funds to the Department of Education.  We then have to “try” to recoup the funds from the students.  </a:t>
            </a:r>
          </a:p>
          <a:p>
            <a:pPr marL="0" indent="0">
              <a:buNone/>
            </a:pPr>
            <a:r>
              <a:rPr lang="en-US" dirty="0"/>
              <a:t>For the fall semester I have had many instances where the instructor assigned an FW grade with a Last Day of Attendance within the first two weeks of the semester.  The students were disbursed $3000+ each for the semester and the District is now required to return the funds and try to collect from the student.    </a:t>
            </a:r>
          </a:p>
          <a:p>
            <a:pPr marL="0" indent="0">
              <a:buNone/>
            </a:pPr>
            <a:r>
              <a:rPr lang="en-US" dirty="0"/>
              <a:t>Please review your rosters and drop students who have ceased attendance/participation to ensure our resources are going to the students who are actively pursuing their education.  </a:t>
            </a:r>
          </a:p>
          <a:p>
            <a:pPr marL="0" indent="0">
              <a:buNone/>
            </a:pPr>
            <a:r>
              <a:rPr lang="en-US" dirty="0"/>
              <a:t>Division Chairs – please remind all adjuncts in your division!</a:t>
            </a:r>
          </a:p>
        </p:txBody>
      </p:sp>
    </p:spTree>
    <p:extLst>
      <p:ext uri="{BB962C8B-B14F-4D97-AF65-F5344CB8AC3E}">
        <p14:creationId xmlns:p14="http://schemas.microsoft.com/office/powerpoint/2010/main" val="147962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819150"/>
            <a:ext cx="7089775" cy="1001713"/>
          </a:xfrm>
        </p:spPr>
        <p:txBody>
          <a:bodyPr>
            <a:noAutofit/>
          </a:bodyPr>
          <a:lstStyle/>
          <a:p>
            <a:pPr algn="ctr"/>
            <a:r>
              <a:rPr lang="en-US" sz="4200" dirty="0"/>
              <a:t>Immediate </a:t>
            </a:r>
            <a:br>
              <a:rPr lang="en-US" sz="4200" dirty="0"/>
            </a:br>
            <a:r>
              <a:rPr lang="en-US" sz="4200" dirty="0">
                <a:solidFill>
                  <a:schemeClr val="bg1"/>
                </a:solidFill>
              </a:rPr>
              <a:t>Scholarships</a:t>
            </a:r>
            <a:br>
              <a:rPr lang="en-US" sz="4200" dirty="0">
                <a:solidFill>
                  <a:schemeClr val="bg1"/>
                </a:solidFill>
              </a:rPr>
            </a:br>
            <a:r>
              <a:rPr lang="en-US" sz="4200" dirty="0"/>
              <a:t> Emergency Aid</a:t>
            </a:r>
            <a:br>
              <a:rPr lang="en-US" sz="4200" dirty="0"/>
            </a:br>
            <a:r>
              <a:rPr lang="en-US" sz="4200" dirty="0"/>
              <a:t>$431,396</a:t>
            </a:r>
          </a:p>
        </p:txBody>
      </p:sp>
      <p:sp>
        <p:nvSpPr>
          <p:cNvPr id="3" name="Subtitle 2"/>
          <p:cNvSpPr>
            <a:spLocks noGrp="1"/>
          </p:cNvSpPr>
          <p:nvPr>
            <p:ph type="subTitle" idx="4294967295"/>
          </p:nvPr>
        </p:nvSpPr>
        <p:spPr>
          <a:xfrm>
            <a:off x="0" y="1741488"/>
            <a:ext cx="11522075" cy="5116512"/>
          </a:xfrm>
        </p:spPr>
        <p:txBody>
          <a:bodyPr>
            <a:normAutofit/>
          </a:bodyPr>
          <a:lstStyle/>
          <a:p>
            <a:pPr marL="0" indent="0">
              <a:buNone/>
            </a:pPr>
            <a:r>
              <a:rPr lang="en-US" b="1" dirty="0">
                <a:solidFill>
                  <a:schemeClr val="accent4">
                    <a:lumMod val="75000"/>
                  </a:schemeClr>
                </a:solidFill>
              </a:rPr>
              <a:t>Taft College Community Scholarship Program</a:t>
            </a:r>
          </a:p>
          <a:p>
            <a:r>
              <a:rPr lang="en-US" dirty="0"/>
              <a:t>Opens on January 18, 2022</a:t>
            </a:r>
          </a:p>
          <a:p>
            <a:r>
              <a:rPr lang="en-US" dirty="0"/>
              <a:t>Closes on March 18, 2022 at 4: 30 pm.  </a:t>
            </a:r>
          </a:p>
          <a:p>
            <a:r>
              <a:rPr lang="en-US" dirty="0"/>
              <a:t>All applications, biographical letters and Faculty/Staff Evaluation forms must be turned in for a complete packet. </a:t>
            </a:r>
          </a:p>
          <a:p>
            <a:r>
              <a:rPr lang="en-US" b="1" dirty="0">
                <a:solidFill>
                  <a:schemeClr val="accent4">
                    <a:lumMod val="75000"/>
                  </a:schemeClr>
                </a:solidFill>
              </a:rPr>
              <a:t>Kern Division Retired Teachers Association Scholarship</a:t>
            </a:r>
          </a:p>
          <a:p>
            <a:r>
              <a:rPr lang="en-US" dirty="0"/>
              <a:t>Opens on January 18, 2022</a:t>
            </a:r>
          </a:p>
          <a:p>
            <a:r>
              <a:rPr lang="en-US" dirty="0"/>
              <a:t>Closes on March 18, 2022 at 4:30 pm.</a:t>
            </a:r>
          </a:p>
          <a:p>
            <a:r>
              <a:rPr lang="en-US" dirty="0"/>
              <a:t>Separate application from the TC Community Scholarship </a:t>
            </a:r>
            <a:r>
              <a:rPr lang="en-US" dirty="0" err="1"/>
              <a:t>applicaton</a:t>
            </a:r>
            <a:endParaRPr lang="en-US" dirty="0"/>
          </a:p>
          <a:p>
            <a:endParaRPr lang="en-US" dirty="0"/>
          </a:p>
        </p:txBody>
      </p:sp>
    </p:spTree>
    <p:extLst>
      <p:ext uri="{BB962C8B-B14F-4D97-AF65-F5344CB8AC3E}">
        <p14:creationId xmlns:p14="http://schemas.microsoft.com/office/powerpoint/2010/main" val="33777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5953" y="1593907"/>
            <a:ext cx="7130642" cy="1426129"/>
          </a:xfrm>
        </p:spPr>
        <p:txBody>
          <a:bodyPr>
            <a:noAutofit/>
          </a:bodyPr>
          <a:lstStyle/>
          <a:p>
            <a:br>
              <a:rPr lang="en-US" sz="5000" dirty="0"/>
            </a:br>
            <a:br>
              <a:rPr lang="en-US" sz="5000" dirty="0"/>
            </a:br>
            <a:br>
              <a:rPr lang="en-US" sz="5000" dirty="0"/>
            </a:br>
            <a:r>
              <a:rPr lang="en-US" sz="3600" b="1" dirty="0"/>
              <a:t>STUDENT LIFE AND </a:t>
            </a:r>
            <a:br>
              <a:rPr lang="en-US" sz="3600" b="1" dirty="0"/>
            </a:br>
            <a:r>
              <a:rPr lang="en-US" sz="3600" b="1" dirty="0"/>
              <a:t>BASIC NEEDS</a:t>
            </a:r>
            <a:endParaRPr lang="en-US" sz="3600" dirty="0"/>
          </a:p>
        </p:txBody>
      </p:sp>
      <p:sp>
        <p:nvSpPr>
          <p:cNvPr id="5" name="Subtitle 4"/>
          <p:cNvSpPr>
            <a:spLocks noGrp="1"/>
          </p:cNvSpPr>
          <p:nvPr>
            <p:ph type="subTitle" idx="1"/>
          </p:nvPr>
        </p:nvSpPr>
        <p:spPr>
          <a:xfrm>
            <a:off x="1524000" y="4663440"/>
            <a:ext cx="9144000" cy="1787236"/>
          </a:xfrm>
        </p:spPr>
        <p:txBody>
          <a:bodyPr>
            <a:normAutofit/>
          </a:bodyPr>
          <a:lstStyle/>
          <a:p>
            <a:r>
              <a:rPr lang="en-US" dirty="0"/>
              <a:t>   </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620" y="591668"/>
            <a:ext cx="3606864" cy="3205784"/>
          </a:xfrm>
          <a:prstGeom prst="rect">
            <a:avLst/>
          </a:prstGeom>
        </p:spPr>
      </p:pic>
      <p:sp>
        <p:nvSpPr>
          <p:cNvPr id="7" name="TextBox 6">
            <a:extLst>
              <a:ext uri="{FF2B5EF4-FFF2-40B4-BE49-F238E27FC236}">
                <a16:creationId xmlns:a16="http://schemas.microsoft.com/office/drawing/2014/main" id="{E06D17FF-05A1-4E85-BD9F-FA5286EC43FC}"/>
              </a:ext>
            </a:extLst>
          </p:cNvPr>
          <p:cNvSpPr txBox="1"/>
          <p:nvPr/>
        </p:nvSpPr>
        <p:spPr>
          <a:xfrm>
            <a:off x="3562525" y="3886024"/>
            <a:ext cx="7105475" cy="830997"/>
          </a:xfrm>
          <a:prstGeom prst="rect">
            <a:avLst/>
          </a:prstGeom>
          <a:noFill/>
        </p:spPr>
        <p:txBody>
          <a:bodyPr wrap="square" rtlCol="0">
            <a:spAutoFit/>
          </a:bodyPr>
          <a:lstStyle/>
          <a:p>
            <a:pPr algn="ctr"/>
            <a:r>
              <a:rPr lang="en-US" sz="2400" dirty="0">
                <a:solidFill>
                  <a:schemeClr val="tx1"/>
                </a:solidFill>
              </a:rPr>
              <a:t>Myisha Cutrona</a:t>
            </a:r>
          </a:p>
          <a:p>
            <a:pPr algn="ctr"/>
            <a:r>
              <a:rPr lang="en-US" sz="2400" dirty="0">
                <a:solidFill>
                  <a:schemeClr val="tx1"/>
                </a:solidFill>
              </a:rPr>
              <a:t>Coordinator of Student Life and Basic Needs</a:t>
            </a:r>
          </a:p>
        </p:txBody>
      </p:sp>
    </p:spTree>
    <p:extLst>
      <p:ext uri="{BB962C8B-B14F-4D97-AF65-F5344CB8AC3E}">
        <p14:creationId xmlns:p14="http://schemas.microsoft.com/office/powerpoint/2010/main" val="53454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B4CA-BD3E-4EDE-B1BE-C036DEED5F78}"/>
              </a:ext>
            </a:extLst>
          </p:cNvPr>
          <p:cNvSpPr>
            <a:spLocks noGrp="1"/>
          </p:cNvSpPr>
          <p:nvPr>
            <p:ph type="title"/>
          </p:nvPr>
        </p:nvSpPr>
        <p:spPr/>
        <p:txBody>
          <a:bodyPr/>
          <a:lstStyle/>
          <a:p>
            <a:r>
              <a:rPr lang="en-US" dirty="0"/>
              <a:t>Student Life and Basic Needs Team</a:t>
            </a:r>
          </a:p>
        </p:txBody>
      </p:sp>
      <p:sp>
        <p:nvSpPr>
          <p:cNvPr id="4" name="Content Placeholder 3">
            <a:extLst>
              <a:ext uri="{FF2B5EF4-FFF2-40B4-BE49-F238E27FC236}">
                <a16:creationId xmlns:a16="http://schemas.microsoft.com/office/drawing/2014/main" id="{9D0896CD-2CA4-4D75-AA59-8478F8BD51FD}"/>
              </a:ext>
            </a:extLst>
          </p:cNvPr>
          <p:cNvSpPr txBox="1">
            <a:spLocks noGrp="1"/>
          </p:cNvSpPr>
          <p:nvPr>
            <p:ph idx="1"/>
          </p:nvPr>
        </p:nvSpPr>
        <p:spPr>
          <a:xfrm>
            <a:off x="1295400" y="2557463"/>
            <a:ext cx="9601200" cy="643253"/>
          </a:xfrm>
          <a:prstGeom prst="rect">
            <a:avLst/>
          </a:prstGeom>
          <a:noFill/>
        </p:spPr>
        <p:txBody>
          <a:bodyPr wrap="square" rtlCol="0">
            <a:spAutoFit/>
          </a:bodyPr>
          <a:lstStyle/>
          <a:p>
            <a:endParaRPr lang="en-US" sz="1400" dirty="0">
              <a:solidFill>
                <a:schemeClr val="tx1"/>
              </a:solidFill>
            </a:endParaRPr>
          </a:p>
          <a:p>
            <a:endParaRPr lang="en-US" sz="1400" dirty="0">
              <a:solidFill>
                <a:schemeClr val="tx1"/>
              </a:solidFill>
            </a:endParaRPr>
          </a:p>
        </p:txBody>
      </p:sp>
      <p:graphicFrame>
        <p:nvGraphicFramePr>
          <p:cNvPr id="7" name="Content Placeholder 3">
            <a:extLst>
              <a:ext uri="{FF2B5EF4-FFF2-40B4-BE49-F238E27FC236}">
                <a16:creationId xmlns:a16="http://schemas.microsoft.com/office/drawing/2014/main" id="{BE2AA464-991D-455B-861C-EFD4788C67BE}"/>
              </a:ext>
            </a:extLst>
          </p:cNvPr>
          <p:cNvGraphicFramePr/>
          <p:nvPr>
            <p:extLst>
              <p:ext uri="{D42A27DB-BD31-4B8C-83A1-F6EECF244321}">
                <p14:modId xmlns:p14="http://schemas.microsoft.com/office/powerpoint/2010/main" val="2127161830"/>
              </p:ext>
            </p:extLst>
          </p:nvPr>
        </p:nvGraphicFramePr>
        <p:xfrm>
          <a:off x="1295400" y="2557463"/>
          <a:ext cx="9601200" cy="2536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26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152" y="2199992"/>
            <a:ext cx="3967941" cy="1539696"/>
          </a:xfrm>
        </p:spPr>
        <p:txBody>
          <a:bodyPr vert="horz" lIns="91440" tIns="45720" rIns="91440" bIns="45720" rtlCol="0" anchor="ctr">
            <a:normAutofit/>
          </a:bodyPr>
          <a:lstStyle/>
          <a:p>
            <a:r>
              <a:rPr lang="en-US" sz="4800" b="1" dirty="0">
                <a:ln w="3175" cmpd="sng">
                  <a:noFill/>
                </a:ln>
                <a:solidFill>
                  <a:schemeClr val="bg2"/>
                </a:solidFill>
                <a:effectLst/>
              </a:rPr>
              <a:t>Student Life</a:t>
            </a:r>
          </a:p>
        </p:txBody>
      </p:sp>
      <p:sp>
        <p:nvSpPr>
          <p:cNvPr id="20" name="Text Placeholder 1">
            <a:extLst>
              <a:ext uri="{FF2B5EF4-FFF2-40B4-BE49-F238E27FC236}">
                <a16:creationId xmlns:a16="http://schemas.microsoft.com/office/drawing/2014/main" id="{52583DD7-5F17-425D-9D6A-CCE8AF6B104B}"/>
              </a:ext>
            </a:extLst>
          </p:cNvPr>
          <p:cNvSpPr>
            <a:spLocks noGrp="1"/>
          </p:cNvSpPr>
          <p:nvPr>
            <p:ph type="body" idx="1"/>
          </p:nvPr>
        </p:nvSpPr>
        <p:spPr>
          <a:xfrm>
            <a:off x="320152" y="3996249"/>
            <a:ext cx="4164196" cy="2694261"/>
          </a:xfrm>
        </p:spPr>
        <p:txBody>
          <a:bodyPr vert="horz" lIns="91440" tIns="45720" rIns="91440" bIns="45720" rtlCol="0">
            <a:noAutofit/>
          </a:bodyPr>
          <a:lstStyle/>
          <a:p>
            <a:r>
              <a:rPr lang="en-US" dirty="0">
                <a:solidFill>
                  <a:schemeClr val="tx1"/>
                </a:solidFill>
              </a:rPr>
              <a:t>Events:</a:t>
            </a:r>
          </a:p>
          <a:p>
            <a:r>
              <a:rPr lang="en-US" b="1" dirty="0">
                <a:solidFill>
                  <a:schemeClr val="tx1"/>
                </a:solidFill>
              </a:rPr>
              <a:t>Welcome Week</a:t>
            </a:r>
          </a:p>
          <a:p>
            <a:r>
              <a:rPr lang="en-US" b="1" dirty="0">
                <a:solidFill>
                  <a:schemeClr val="tx1"/>
                </a:solidFill>
              </a:rPr>
              <a:t>Club Rush</a:t>
            </a:r>
          </a:p>
          <a:p>
            <a:r>
              <a:rPr lang="en-US" b="1" dirty="0">
                <a:solidFill>
                  <a:schemeClr val="tx1"/>
                </a:solidFill>
              </a:rPr>
              <a:t>Breast Cancer Awareness Week</a:t>
            </a:r>
          </a:p>
          <a:p>
            <a:r>
              <a:rPr lang="en-US" b="1" dirty="0">
                <a:solidFill>
                  <a:schemeClr val="tx1"/>
                </a:solidFill>
              </a:rPr>
              <a:t>October Halloween Rally</a:t>
            </a:r>
          </a:p>
        </p:txBody>
      </p:sp>
      <p:sp>
        <p:nvSpPr>
          <p:cNvPr id="7" name="Rectangle 6">
            <a:extLst>
              <a:ext uri="{FF2B5EF4-FFF2-40B4-BE49-F238E27FC236}">
                <a16:creationId xmlns:a16="http://schemas.microsoft.com/office/drawing/2014/main" id="{ADE54689-DA91-4574-9586-F10DC444BF22}"/>
              </a:ext>
            </a:extLst>
          </p:cNvPr>
          <p:cNvSpPr/>
          <p:nvPr/>
        </p:nvSpPr>
        <p:spPr>
          <a:xfrm>
            <a:off x="145485" y="13565"/>
            <a:ext cx="4142608" cy="1754326"/>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Re-Cap</a:t>
            </a:r>
          </a:p>
          <a:p>
            <a:pPr algn="ctr"/>
            <a:r>
              <a:rPr lang="en-US" sz="3600" dirty="0">
                <a:ln w="0"/>
                <a:effectLst>
                  <a:outerShdw blurRad="38100" dist="19050" dir="2700000" algn="tl" rotWithShape="0">
                    <a:schemeClr val="dk1">
                      <a:alpha val="40000"/>
                    </a:schemeClr>
                  </a:outerShdw>
                </a:effectLst>
              </a:rPr>
              <a:t>Fall 2021 – Return to </a:t>
            </a:r>
          </a:p>
          <a:p>
            <a:pPr algn="ctr"/>
            <a:r>
              <a:rPr lang="en-US" sz="3600" b="0" cap="none" spc="0" dirty="0">
                <a:ln w="0"/>
                <a:solidFill>
                  <a:schemeClr val="tx1"/>
                </a:solidFill>
                <a:effectLst>
                  <a:outerShdw blurRad="38100" dist="19050" dir="2700000" algn="tl" rotWithShape="0">
                    <a:schemeClr val="dk1">
                      <a:alpha val="40000"/>
                    </a:schemeClr>
                  </a:outerShdw>
                </a:effectLst>
              </a:rPr>
              <a:t>Campus</a:t>
            </a:r>
          </a:p>
        </p:txBody>
      </p:sp>
      <p:pic>
        <p:nvPicPr>
          <p:cNvPr id="11" name="Picture 10" descr="A picture containing tree, outdoor, building, person&#10;&#10;Description automatically generated">
            <a:extLst>
              <a:ext uri="{FF2B5EF4-FFF2-40B4-BE49-F238E27FC236}">
                <a16:creationId xmlns:a16="http://schemas.microsoft.com/office/drawing/2014/main" id="{1691FA13-DB9F-4DA7-A615-462CAC155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8704" y="825636"/>
            <a:ext cx="2882209" cy="1923182"/>
          </a:xfrm>
          <a:prstGeom prst="rect">
            <a:avLst/>
          </a:prstGeom>
        </p:spPr>
      </p:pic>
      <p:pic>
        <p:nvPicPr>
          <p:cNvPr id="13" name="Picture 12" descr="A group of people in clothing&#10;&#10;Description automatically generated with medium confidence">
            <a:extLst>
              <a:ext uri="{FF2B5EF4-FFF2-40B4-BE49-F238E27FC236}">
                <a16:creationId xmlns:a16="http://schemas.microsoft.com/office/drawing/2014/main" id="{E52D5D96-DD6E-46BD-8A92-72B79A144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6674" y="3982194"/>
            <a:ext cx="2801945" cy="1869625"/>
          </a:xfrm>
          <a:prstGeom prst="rect">
            <a:avLst/>
          </a:prstGeom>
        </p:spPr>
      </p:pic>
      <p:pic>
        <p:nvPicPr>
          <p:cNvPr id="15" name="Picture 14" descr="A group of people posing for a photo&#10;&#10;Description automatically generated with medium confidence">
            <a:extLst>
              <a:ext uri="{FF2B5EF4-FFF2-40B4-BE49-F238E27FC236}">
                <a16:creationId xmlns:a16="http://schemas.microsoft.com/office/drawing/2014/main" id="{BCFD789E-37A5-4A0A-9208-370383D1ED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291" y="4226779"/>
            <a:ext cx="3309171" cy="2208076"/>
          </a:xfrm>
          <a:prstGeom prst="rect">
            <a:avLst/>
          </a:prstGeom>
        </p:spPr>
      </p:pic>
      <p:pic>
        <p:nvPicPr>
          <p:cNvPr id="17" name="Picture 16" descr="A picture containing text, indoor&#10;&#10;Description automatically generated">
            <a:extLst>
              <a:ext uri="{FF2B5EF4-FFF2-40B4-BE49-F238E27FC236}">
                <a16:creationId xmlns:a16="http://schemas.microsoft.com/office/drawing/2014/main" id="{F4B8AF54-4205-43A0-B142-5329188066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1481" y="1099736"/>
            <a:ext cx="3490790" cy="2329264"/>
          </a:xfrm>
          <a:prstGeom prst="rect">
            <a:avLst/>
          </a:prstGeom>
        </p:spPr>
      </p:pic>
    </p:spTree>
    <p:extLst>
      <p:ext uri="{BB962C8B-B14F-4D97-AF65-F5344CB8AC3E}">
        <p14:creationId xmlns:p14="http://schemas.microsoft.com/office/powerpoint/2010/main" val="216102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152" y="2199992"/>
            <a:ext cx="3967941" cy="1539696"/>
          </a:xfrm>
        </p:spPr>
        <p:txBody>
          <a:bodyPr vert="horz" lIns="91440" tIns="45720" rIns="91440" bIns="45720" rtlCol="0" anchor="ctr">
            <a:normAutofit/>
          </a:bodyPr>
          <a:lstStyle/>
          <a:p>
            <a:r>
              <a:rPr lang="en-US" sz="4800" b="1" dirty="0">
                <a:ln w="3175" cmpd="sng">
                  <a:noFill/>
                </a:ln>
                <a:solidFill>
                  <a:schemeClr val="bg2"/>
                </a:solidFill>
                <a:effectLst/>
              </a:rPr>
              <a:t>Student Life</a:t>
            </a:r>
          </a:p>
        </p:txBody>
      </p:sp>
      <p:sp>
        <p:nvSpPr>
          <p:cNvPr id="20" name="Text Placeholder 1">
            <a:extLst>
              <a:ext uri="{FF2B5EF4-FFF2-40B4-BE49-F238E27FC236}">
                <a16:creationId xmlns:a16="http://schemas.microsoft.com/office/drawing/2014/main" id="{52583DD7-5F17-425D-9D6A-CCE8AF6B104B}"/>
              </a:ext>
            </a:extLst>
          </p:cNvPr>
          <p:cNvSpPr>
            <a:spLocks noGrp="1"/>
          </p:cNvSpPr>
          <p:nvPr>
            <p:ph type="body" idx="1"/>
          </p:nvPr>
        </p:nvSpPr>
        <p:spPr>
          <a:xfrm>
            <a:off x="320152" y="3996250"/>
            <a:ext cx="4003106" cy="2627554"/>
          </a:xfrm>
        </p:spPr>
        <p:txBody>
          <a:bodyPr vert="horz" lIns="91440" tIns="45720" rIns="91440" bIns="45720" rtlCol="0">
            <a:normAutofit/>
          </a:bodyPr>
          <a:lstStyle/>
          <a:p>
            <a:r>
              <a:rPr lang="en-US" sz="1600" dirty="0">
                <a:solidFill>
                  <a:schemeClr val="tx1"/>
                </a:solidFill>
              </a:rPr>
              <a:t>Events:</a:t>
            </a:r>
          </a:p>
          <a:p>
            <a:r>
              <a:rPr lang="en-US" sz="1800" b="1" dirty="0">
                <a:solidFill>
                  <a:schemeClr val="tx1"/>
                </a:solidFill>
              </a:rPr>
              <a:t>Native American Heritage Month</a:t>
            </a:r>
          </a:p>
          <a:p>
            <a:r>
              <a:rPr lang="en-US" sz="1800" b="1" dirty="0">
                <a:solidFill>
                  <a:schemeClr val="tx1"/>
                </a:solidFill>
              </a:rPr>
              <a:t>PTK Induction Ceremony</a:t>
            </a:r>
          </a:p>
          <a:p>
            <a:r>
              <a:rPr lang="en-US" sz="1800" b="1" dirty="0">
                <a:solidFill>
                  <a:schemeClr val="tx1"/>
                </a:solidFill>
              </a:rPr>
              <a:t>Student Center Holiday Extravaganza</a:t>
            </a:r>
          </a:p>
          <a:p>
            <a:r>
              <a:rPr lang="en-US" sz="1800" b="1" dirty="0">
                <a:solidFill>
                  <a:schemeClr val="tx1"/>
                </a:solidFill>
              </a:rPr>
              <a:t>EOPS Christmas Outreach-Reindeer Games</a:t>
            </a:r>
          </a:p>
        </p:txBody>
      </p:sp>
      <p:sp>
        <p:nvSpPr>
          <p:cNvPr id="7" name="Rectangle 6">
            <a:extLst>
              <a:ext uri="{FF2B5EF4-FFF2-40B4-BE49-F238E27FC236}">
                <a16:creationId xmlns:a16="http://schemas.microsoft.com/office/drawing/2014/main" id="{ADE54689-DA91-4574-9586-F10DC444BF22}"/>
              </a:ext>
            </a:extLst>
          </p:cNvPr>
          <p:cNvSpPr/>
          <p:nvPr/>
        </p:nvSpPr>
        <p:spPr>
          <a:xfrm>
            <a:off x="145485" y="234196"/>
            <a:ext cx="4142608" cy="1754326"/>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Re-Cap</a:t>
            </a:r>
          </a:p>
          <a:p>
            <a:pPr algn="ctr"/>
            <a:r>
              <a:rPr lang="en-US" sz="3600" dirty="0">
                <a:ln w="0"/>
                <a:effectLst>
                  <a:outerShdw blurRad="38100" dist="19050" dir="2700000" algn="tl" rotWithShape="0">
                    <a:schemeClr val="dk1">
                      <a:alpha val="40000"/>
                    </a:schemeClr>
                  </a:outerShdw>
                </a:effectLst>
              </a:rPr>
              <a:t>Fall 2021 – Return to </a:t>
            </a:r>
          </a:p>
          <a:p>
            <a:pPr algn="ctr"/>
            <a:r>
              <a:rPr lang="en-US" sz="3600" b="0" cap="none" spc="0" dirty="0">
                <a:ln w="0"/>
                <a:solidFill>
                  <a:schemeClr val="tx1"/>
                </a:solidFill>
                <a:effectLst>
                  <a:outerShdw blurRad="38100" dist="19050" dir="2700000" algn="tl" rotWithShape="0">
                    <a:schemeClr val="dk1">
                      <a:alpha val="40000"/>
                    </a:schemeClr>
                  </a:outerShdw>
                </a:effectLst>
              </a:rPr>
              <a:t>Campus</a:t>
            </a:r>
          </a:p>
        </p:txBody>
      </p:sp>
      <p:pic>
        <p:nvPicPr>
          <p:cNvPr id="5" name="Picture 4" descr="A group of people sitting on the ground&#10;&#10;Description automatically generated with medium confidence">
            <a:extLst>
              <a:ext uri="{FF2B5EF4-FFF2-40B4-BE49-F238E27FC236}">
                <a16:creationId xmlns:a16="http://schemas.microsoft.com/office/drawing/2014/main" id="{60393B56-8D15-44F0-8512-448F5D881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086" y="4298512"/>
            <a:ext cx="3082889" cy="2057088"/>
          </a:xfrm>
          <a:prstGeom prst="rect">
            <a:avLst/>
          </a:prstGeom>
        </p:spPr>
      </p:pic>
      <p:pic>
        <p:nvPicPr>
          <p:cNvPr id="10" name="Picture 9" descr="A picture containing person, wall, indoor&#10;&#10;Description automatically generated">
            <a:extLst>
              <a:ext uri="{FF2B5EF4-FFF2-40B4-BE49-F238E27FC236}">
                <a16:creationId xmlns:a16="http://schemas.microsoft.com/office/drawing/2014/main" id="{E1716E1A-D361-409E-AD37-1FFD87D70E0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1597" t="-1513" r="16767"/>
          <a:stretch/>
        </p:blipFill>
        <p:spPr>
          <a:xfrm>
            <a:off x="8955449" y="3314458"/>
            <a:ext cx="2689813" cy="2955993"/>
          </a:xfrm>
          <a:prstGeom prst="rect">
            <a:avLst/>
          </a:prstGeom>
        </p:spPr>
      </p:pic>
      <p:pic>
        <p:nvPicPr>
          <p:cNvPr id="12" name="Picture 11" descr="A group of people in a room&#10;&#10;Description automatically generated with medium confidence">
            <a:extLst>
              <a:ext uri="{FF2B5EF4-FFF2-40B4-BE49-F238E27FC236}">
                <a16:creationId xmlns:a16="http://schemas.microsoft.com/office/drawing/2014/main" id="{AB4C5D4B-3786-4785-9E59-B846C1641BB2}"/>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142701" y="1228932"/>
            <a:ext cx="3490790" cy="2329264"/>
          </a:xfrm>
          <a:prstGeom prst="rect">
            <a:avLst/>
          </a:prstGeom>
        </p:spPr>
      </p:pic>
      <p:pic>
        <p:nvPicPr>
          <p:cNvPr id="16" name="Picture 15" descr="A picture containing text, person&#10;&#10;Description automatically generated">
            <a:extLst>
              <a:ext uri="{FF2B5EF4-FFF2-40B4-BE49-F238E27FC236}">
                <a16:creationId xmlns:a16="http://schemas.microsoft.com/office/drawing/2014/main" id="{53B44DB5-92D2-4716-8779-171786F25E18}"/>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38948" y="1083799"/>
            <a:ext cx="2817398" cy="1879936"/>
          </a:xfrm>
          <a:prstGeom prst="rect">
            <a:avLst/>
          </a:prstGeom>
        </p:spPr>
      </p:pic>
    </p:spTree>
    <p:extLst>
      <p:ext uri="{BB962C8B-B14F-4D97-AF65-F5344CB8AC3E}">
        <p14:creationId xmlns:p14="http://schemas.microsoft.com/office/powerpoint/2010/main" val="251944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A1A18-6473-4EF8-B840-8EDE64E90E83}"/>
              </a:ext>
            </a:extLst>
          </p:cNvPr>
          <p:cNvSpPr/>
          <p:nvPr/>
        </p:nvSpPr>
        <p:spPr>
          <a:xfrm>
            <a:off x="0" y="52704"/>
            <a:ext cx="12191999" cy="1754326"/>
          </a:xfrm>
          <a:prstGeom prst="rect">
            <a:avLst/>
          </a:prstGeom>
          <a:solidFill>
            <a:schemeClr val="bg1"/>
          </a:solid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2021-22 Associated Student Organization </a:t>
            </a:r>
          </a:p>
          <a:p>
            <a:pPr algn="ctr"/>
            <a:r>
              <a:rPr lang="en-US" sz="5400" dirty="0">
                <a:ln w="0"/>
                <a:effectLst>
                  <a:outerShdw blurRad="38100" dist="19050" dir="2700000" algn="tl" rotWithShape="0">
                    <a:schemeClr val="dk1">
                      <a:alpha val="40000"/>
                    </a:schemeClr>
                  </a:outerShdw>
                </a:effectLst>
              </a:rPr>
              <a:t>Executive Board &amp; Trustee</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A person standing in front of a fountain with a statue of a horse&#10;&#10;Description automatically generated with medium confidence">
            <a:extLst>
              <a:ext uri="{FF2B5EF4-FFF2-40B4-BE49-F238E27FC236}">
                <a16:creationId xmlns:a16="http://schemas.microsoft.com/office/drawing/2014/main" id="{20AB5AB8-A2A5-4DCC-99A4-46F62AEF05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215" t="23354" r="26210"/>
          <a:stretch/>
        </p:blipFill>
        <p:spPr>
          <a:xfrm>
            <a:off x="520999" y="2089810"/>
            <a:ext cx="1601562" cy="172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outdoor, sky, person, tree&#10;&#10;Description automatically generated">
            <a:extLst>
              <a:ext uri="{FF2B5EF4-FFF2-40B4-BE49-F238E27FC236}">
                <a16:creationId xmlns:a16="http://schemas.microsoft.com/office/drawing/2014/main" id="{3ECC0161-7626-45AC-97FE-E0FBF06BB7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76" t="11349" r="36336" b="11634"/>
          <a:stretch/>
        </p:blipFill>
        <p:spPr>
          <a:xfrm>
            <a:off x="2427838" y="4660864"/>
            <a:ext cx="1606890" cy="1815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erson standing in front of a fountain with a statue&#10;&#10;Description automatically generated with medium confidence">
            <a:extLst>
              <a:ext uri="{FF2B5EF4-FFF2-40B4-BE49-F238E27FC236}">
                <a16:creationId xmlns:a16="http://schemas.microsoft.com/office/drawing/2014/main" id="{7F948D6D-6911-407A-8F44-10EF9AB57A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38" t="4875" r="21377"/>
          <a:stretch/>
        </p:blipFill>
        <p:spPr>
          <a:xfrm>
            <a:off x="5361717" y="2073371"/>
            <a:ext cx="1544594" cy="1754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person smiling with a statue in the background&#10;&#10;Description automatically generated with low confidence">
            <a:extLst>
              <a:ext uri="{FF2B5EF4-FFF2-40B4-BE49-F238E27FC236}">
                <a16:creationId xmlns:a16="http://schemas.microsoft.com/office/drawing/2014/main" id="{1AD5CD0D-1EF2-4543-84C1-A4CDDA6D95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974" t="22456" r="28741" b="-1"/>
          <a:stretch/>
        </p:blipFill>
        <p:spPr>
          <a:xfrm>
            <a:off x="2976340" y="2055373"/>
            <a:ext cx="1637067" cy="1754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person standing in front of a fountain with a dinosaur statue on top&#10;&#10;Description automatically generated with medium confidence">
            <a:extLst>
              <a:ext uri="{FF2B5EF4-FFF2-40B4-BE49-F238E27FC236}">
                <a16:creationId xmlns:a16="http://schemas.microsoft.com/office/drawing/2014/main" id="{5CFC33DD-3F99-48DB-A2FF-6EC22D1941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349" t="13196" r="27040" b="6941"/>
          <a:stretch/>
        </p:blipFill>
        <p:spPr>
          <a:xfrm>
            <a:off x="7723718" y="2089809"/>
            <a:ext cx="1570341" cy="172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A person standing in front of a fountain with statues in the background&#10;&#10;Description automatically generated with medium confidence">
            <a:extLst>
              <a:ext uri="{FF2B5EF4-FFF2-40B4-BE49-F238E27FC236}">
                <a16:creationId xmlns:a16="http://schemas.microsoft.com/office/drawing/2014/main" id="{A4CD7CDC-0F0C-4E63-9DFD-8BEF287D1B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733" t="21306" r="30800" b="5573"/>
          <a:stretch/>
        </p:blipFill>
        <p:spPr>
          <a:xfrm>
            <a:off x="570987" y="4635594"/>
            <a:ext cx="1602072" cy="1840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639C04A3-AE4F-4BA5-8F3E-2667014FBBA9}"/>
              </a:ext>
            </a:extLst>
          </p:cNvPr>
          <p:cNvPicPr>
            <a:picLocks noChangeAspect="1"/>
          </p:cNvPicPr>
          <p:nvPr/>
        </p:nvPicPr>
        <p:blipFill rotWithShape="1">
          <a:blip r:embed="rId8"/>
          <a:srcRect l="8025" t="2847" r="6312"/>
          <a:stretch/>
        </p:blipFill>
        <p:spPr>
          <a:xfrm>
            <a:off x="10111467" y="2089809"/>
            <a:ext cx="1484625" cy="172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537CCD15-36AF-4D86-9FCF-9A84395A43FF}"/>
              </a:ext>
            </a:extLst>
          </p:cNvPr>
          <p:cNvPicPr>
            <a:picLocks noChangeAspect="1"/>
          </p:cNvPicPr>
          <p:nvPr/>
        </p:nvPicPr>
        <p:blipFill>
          <a:blip r:embed="rId9"/>
          <a:stretch>
            <a:fillRect/>
          </a:stretch>
        </p:blipFill>
        <p:spPr>
          <a:xfrm>
            <a:off x="9764162" y="4529897"/>
            <a:ext cx="1848619" cy="185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FF01D323-036C-4F97-9120-42B896163421}"/>
              </a:ext>
            </a:extLst>
          </p:cNvPr>
          <p:cNvSpPr txBox="1"/>
          <p:nvPr/>
        </p:nvSpPr>
        <p:spPr>
          <a:xfrm>
            <a:off x="4202705" y="4829893"/>
            <a:ext cx="1664441" cy="1477328"/>
          </a:xfrm>
          <a:prstGeom prst="rect">
            <a:avLst/>
          </a:prstGeom>
          <a:solidFill>
            <a:schemeClr val="tx1"/>
          </a:solidFill>
        </p:spPr>
        <p:txBody>
          <a:bodyPr wrap="square" rtlCol="0">
            <a:spAutoFit/>
          </a:bodyPr>
          <a:lstStyle/>
          <a:p>
            <a:pPr algn="ctr"/>
            <a:r>
              <a:rPr lang="en-US" dirty="0">
                <a:solidFill>
                  <a:schemeClr val="bg1"/>
                </a:solidFill>
              </a:rPr>
              <a:t>New 2022 Director,</a:t>
            </a:r>
          </a:p>
          <a:p>
            <a:pPr algn="ctr"/>
            <a:r>
              <a:rPr lang="en-US" b="1" dirty="0">
                <a:solidFill>
                  <a:schemeClr val="bg1"/>
                </a:solidFill>
              </a:rPr>
              <a:t>Quentin Butler</a:t>
            </a:r>
          </a:p>
          <a:p>
            <a:pPr algn="ctr"/>
            <a:r>
              <a:rPr lang="en-US" dirty="0">
                <a:solidFill>
                  <a:schemeClr val="bg1"/>
                </a:solidFill>
              </a:rPr>
              <a:t>Picture not available</a:t>
            </a:r>
            <a:endParaRPr lang="en-US" dirty="0"/>
          </a:p>
        </p:txBody>
      </p:sp>
      <p:sp>
        <p:nvSpPr>
          <p:cNvPr id="29" name="TextBox 28">
            <a:extLst>
              <a:ext uri="{FF2B5EF4-FFF2-40B4-BE49-F238E27FC236}">
                <a16:creationId xmlns:a16="http://schemas.microsoft.com/office/drawing/2014/main" id="{FED6C165-AF23-43F6-9CD4-4C258327D92B}"/>
              </a:ext>
            </a:extLst>
          </p:cNvPr>
          <p:cNvSpPr txBox="1"/>
          <p:nvPr/>
        </p:nvSpPr>
        <p:spPr>
          <a:xfrm>
            <a:off x="479231" y="1782032"/>
            <a:ext cx="1753089" cy="307777"/>
          </a:xfrm>
          <a:prstGeom prst="rect">
            <a:avLst/>
          </a:prstGeom>
          <a:noFill/>
        </p:spPr>
        <p:txBody>
          <a:bodyPr wrap="square" rtlCol="0">
            <a:spAutoFit/>
          </a:bodyPr>
          <a:lstStyle/>
          <a:p>
            <a:pPr algn="ctr"/>
            <a:r>
              <a:rPr lang="en-US" sz="1400" b="1" dirty="0"/>
              <a:t>Faith Angeles</a:t>
            </a:r>
          </a:p>
        </p:txBody>
      </p:sp>
      <p:sp>
        <p:nvSpPr>
          <p:cNvPr id="30" name="TextBox 29">
            <a:extLst>
              <a:ext uri="{FF2B5EF4-FFF2-40B4-BE49-F238E27FC236}">
                <a16:creationId xmlns:a16="http://schemas.microsoft.com/office/drawing/2014/main" id="{ADA3DCC4-E2CF-4CAC-9D54-38172DAE7092}"/>
              </a:ext>
            </a:extLst>
          </p:cNvPr>
          <p:cNvSpPr txBox="1"/>
          <p:nvPr/>
        </p:nvSpPr>
        <p:spPr>
          <a:xfrm>
            <a:off x="2883705" y="1756185"/>
            <a:ext cx="1753089" cy="307777"/>
          </a:xfrm>
          <a:prstGeom prst="rect">
            <a:avLst/>
          </a:prstGeom>
          <a:noFill/>
        </p:spPr>
        <p:txBody>
          <a:bodyPr wrap="square" rtlCol="0">
            <a:spAutoFit/>
          </a:bodyPr>
          <a:lstStyle/>
          <a:p>
            <a:pPr algn="ctr"/>
            <a:r>
              <a:rPr lang="en-US" sz="1400" b="1" dirty="0" err="1"/>
              <a:t>Angelissa</a:t>
            </a:r>
            <a:r>
              <a:rPr lang="en-US" sz="1400" b="1" dirty="0"/>
              <a:t> Garza</a:t>
            </a:r>
          </a:p>
        </p:txBody>
      </p:sp>
      <p:sp>
        <p:nvSpPr>
          <p:cNvPr id="31" name="TextBox 30">
            <a:extLst>
              <a:ext uri="{FF2B5EF4-FFF2-40B4-BE49-F238E27FC236}">
                <a16:creationId xmlns:a16="http://schemas.microsoft.com/office/drawing/2014/main" id="{E5550542-6C87-4DE9-86D5-562E13E36DD5}"/>
              </a:ext>
            </a:extLst>
          </p:cNvPr>
          <p:cNvSpPr txBox="1"/>
          <p:nvPr/>
        </p:nvSpPr>
        <p:spPr>
          <a:xfrm>
            <a:off x="5257469" y="1756185"/>
            <a:ext cx="1753089" cy="307777"/>
          </a:xfrm>
          <a:prstGeom prst="rect">
            <a:avLst/>
          </a:prstGeom>
          <a:noFill/>
        </p:spPr>
        <p:txBody>
          <a:bodyPr wrap="square" rtlCol="0">
            <a:spAutoFit/>
          </a:bodyPr>
          <a:lstStyle/>
          <a:p>
            <a:pPr algn="ctr"/>
            <a:r>
              <a:rPr lang="en-US" sz="1400" b="1" dirty="0"/>
              <a:t>Marco Martinez</a:t>
            </a:r>
          </a:p>
        </p:txBody>
      </p:sp>
      <p:sp>
        <p:nvSpPr>
          <p:cNvPr id="32" name="TextBox 31">
            <a:extLst>
              <a:ext uri="{FF2B5EF4-FFF2-40B4-BE49-F238E27FC236}">
                <a16:creationId xmlns:a16="http://schemas.microsoft.com/office/drawing/2014/main" id="{3F97CED4-A05B-427B-9BB1-F3546E004728}"/>
              </a:ext>
            </a:extLst>
          </p:cNvPr>
          <p:cNvSpPr txBox="1"/>
          <p:nvPr/>
        </p:nvSpPr>
        <p:spPr>
          <a:xfrm>
            <a:off x="7550414" y="1775701"/>
            <a:ext cx="1973656" cy="307777"/>
          </a:xfrm>
          <a:prstGeom prst="rect">
            <a:avLst/>
          </a:prstGeom>
          <a:noFill/>
        </p:spPr>
        <p:txBody>
          <a:bodyPr wrap="square" rtlCol="0">
            <a:spAutoFit/>
          </a:bodyPr>
          <a:lstStyle/>
          <a:p>
            <a:pPr algn="ctr"/>
            <a:r>
              <a:rPr lang="en-US" sz="1400" b="1" dirty="0"/>
              <a:t>Miles Bassett-Graves</a:t>
            </a:r>
          </a:p>
        </p:txBody>
      </p:sp>
      <p:sp>
        <p:nvSpPr>
          <p:cNvPr id="33" name="TextBox 32">
            <a:extLst>
              <a:ext uri="{FF2B5EF4-FFF2-40B4-BE49-F238E27FC236}">
                <a16:creationId xmlns:a16="http://schemas.microsoft.com/office/drawing/2014/main" id="{08785615-966D-482A-B0A8-FB2D67565FDA}"/>
              </a:ext>
            </a:extLst>
          </p:cNvPr>
          <p:cNvSpPr txBox="1"/>
          <p:nvPr/>
        </p:nvSpPr>
        <p:spPr>
          <a:xfrm>
            <a:off x="9959680" y="1775702"/>
            <a:ext cx="1753089" cy="307777"/>
          </a:xfrm>
          <a:prstGeom prst="rect">
            <a:avLst/>
          </a:prstGeom>
          <a:noFill/>
        </p:spPr>
        <p:txBody>
          <a:bodyPr wrap="square" rtlCol="0">
            <a:spAutoFit/>
          </a:bodyPr>
          <a:lstStyle/>
          <a:p>
            <a:pPr algn="ctr"/>
            <a:r>
              <a:rPr lang="en-US" sz="1400" b="1" dirty="0"/>
              <a:t>Zachary Carter</a:t>
            </a:r>
          </a:p>
        </p:txBody>
      </p:sp>
      <p:sp>
        <p:nvSpPr>
          <p:cNvPr id="34" name="TextBox 33">
            <a:extLst>
              <a:ext uri="{FF2B5EF4-FFF2-40B4-BE49-F238E27FC236}">
                <a16:creationId xmlns:a16="http://schemas.microsoft.com/office/drawing/2014/main" id="{461DF236-EF59-4E0A-9410-B5C0AF4D2118}"/>
              </a:ext>
            </a:extLst>
          </p:cNvPr>
          <p:cNvSpPr txBox="1"/>
          <p:nvPr/>
        </p:nvSpPr>
        <p:spPr>
          <a:xfrm>
            <a:off x="472405" y="4348308"/>
            <a:ext cx="1753089" cy="307777"/>
          </a:xfrm>
          <a:prstGeom prst="rect">
            <a:avLst/>
          </a:prstGeom>
          <a:noFill/>
        </p:spPr>
        <p:txBody>
          <a:bodyPr wrap="square" rtlCol="0">
            <a:spAutoFit/>
          </a:bodyPr>
          <a:lstStyle/>
          <a:p>
            <a:pPr algn="ctr"/>
            <a:r>
              <a:rPr lang="en-US" sz="1400" b="1" dirty="0"/>
              <a:t>Priscilla </a:t>
            </a:r>
            <a:r>
              <a:rPr lang="en-US" sz="1400" b="1" dirty="0" err="1"/>
              <a:t>Pyun</a:t>
            </a:r>
            <a:endParaRPr lang="en-US" sz="1400" b="1" dirty="0"/>
          </a:p>
        </p:txBody>
      </p:sp>
      <p:sp>
        <p:nvSpPr>
          <p:cNvPr id="35" name="TextBox 34">
            <a:extLst>
              <a:ext uri="{FF2B5EF4-FFF2-40B4-BE49-F238E27FC236}">
                <a16:creationId xmlns:a16="http://schemas.microsoft.com/office/drawing/2014/main" id="{8E6A36FC-B7DE-422C-9E2B-41C98E3A06A7}"/>
              </a:ext>
            </a:extLst>
          </p:cNvPr>
          <p:cNvSpPr txBox="1"/>
          <p:nvPr/>
        </p:nvSpPr>
        <p:spPr>
          <a:xfrm>
            <a:off x="2309129" y="4392753"/>
            <a:ext cx="1753089" cy="307777"/>
          </a:xfrm>
          <a:prstGeom prst="rect">
            <a:avLst/>
          </a:prstGeom>
          <a:noFill/>
        </p:spPr>
        <p:txBody>
          <a:bodyPr wrap="square" rtlCol="0">
            <a:spAutoFit/>
          </a:bodyPr>
          <a:lstStyle/>
          <a:p>
            <a:pPr algn="ctr"/>
            <a:r>
              <a:rPr lang="en-US" sz="1400" b="1" dirty="0"/>
              <a:t>Waleed </a:t>
            </a:r>
            <a:r>
              <a:rPr lang="en-US" sz="1400" b="1" dirty="0" err="1"/>
              <a:t>Harb</a:t>
            </a:r>
            <a:endParaRPr lang="en-US" sz="1400" b="1" dirty="0"/>
          </a:p>
        </p:txBody>
      </p:sp>
      <p:sp>
        <p:nvSpPr>
          <p:cNvPr id="36" name="TextBox 35">
            <a:extLst>
              <a:ext uri="{FF2B5EF4-FFF2-40B4-BE49-F238E27FC236}">
                <a16:creationId xmlns:a16="http://schemas.microsoft.com/office/drawing/2014/main" id="{91CADA2F-4E22-4B82-913B-321CAF98172E}"/>
              </a:ext>
            </a:extLst>
          </p:cNvPr>
          <p:cNvSpPr txBox="1"/>
          <p:nvPr/>
        </p:nvSpPr>
        <p:spPr>
          <a:xfrm>
            <a:off x="9719129" y="4220538"/>
            <a:ext cx="1753089" cy="307777"/>
          </a:xfrm>
          <a:prstGeom prst="rect">
            <a:avLst/>
          </a:prstGeom>
          <a:noFill/>
        </p:spPr>
        <p:txBody>
          <a:bodyPr wrap="square" rtlCol="0">
            <a:spAutoFit/>
          </a:bodyPr>
          <a:lstStyle/>
          <a:p>
            <a:pPr algn="ctr"/>
            <a:r>
              <a:rPr lang="en-US" sz="1400" b="1" dirty="0"/>
              <a:t>Desirae Salas</a:t>
            </a:r>
          </a:p>
        </p:txBody>
      </p:sp>
      <p:sp>
        <p:nvSpPr>
          <p:cNvPr id="37" name="TextBox 36">
            <a:extLst>
              <a:ext uri="{FF2B5EF4-FFF2-40B4-BE49-F238E27FC236}">
                <a16:creationId xmlns:a16="http://schemas.microsoft.com/office/drawing/2014/main" id="{22A221B6-87AB-4889-B31F-3E82E7322091}"/>
              </a:ext>
            </a:extLst>
          </p:cNvPr>
          <p:cNvSpPr txBox="1"/>
          <p:nvPr/>
        </p:nvSpPr>
        <p:spPr>
          <a:xfrm>
            <a:off x="403185" y="3835229"/>
            <a:ext cx="1753089" cy="461665"/>
          </a:xfrm>
          <a:prstGeom prst="rect">
            <a:avLst/>
          </a:prstGeom>
          <a:noFill/>
        </p:spPr>
        <p:txBody>
          <a:bodyPr wrap="square" rtlCol="0">
            <a:spAutoFit/>
          </a:bodyPr>
          <a:lstStyle/>
          <a:p>
            <a:pPr algn="ctr"/>
            <a:r>
              <a:rPr lang="en-US" sz="1200" b="1" dirty="0"/>
              <a:t>President</a:t>
            </a:r>
          </a:p>
          <a:p>
            <a:pPr algn="ctr"/>
            <a:r>
              <a:rPr lang="en-US" sz="1200" b="1" dirty="0"/>
              <a:t>SSCCC Voting Delegate</a:t>
            </a:r>
          </a:p>
        </p:txBody>
      </p:sp>
      <p:sp>
        <p:nvSpPr>
          <p:cNvPr id="38" name="TextBox 37">
            <a:extLst>
              <a:ext uri="{FF2B5EF4-FFF2-40B4-BE49-F238E27FC236}">
                <a16:creationId xmlns:a16="http://schemas.microsoft.com/office/drawing/2014/main" id="{41D079FF-5587-4FA5-80DF-7CDCB2C646AF}"/>
              </a:ext>
            </a:extLst>
          </p:cNvPr>
          <p:cNvSpPr txBox="1"/>
          <p:nvPr/>
        </p:nvSpPr>
        <p:spPr>
          <a:xfrm>
            <a:off x="2918328" y="3886643"/>
            <a:ext cx="1753089" cy="461665"/>
          </a:xfrm>
          <a:prstGeom prst="rect">
            <a:avLst/>
          </a:prstGeom>
          <a:noFill/>
        </p:spPr>
        <p:txBody>
          <a:bodyPr wrap="square" rtlCol="0">
            <a:spAutoFit/>
          </a:bodyPr>
          <a:lstStyle/>
          <a:p>
            <a:pPr algn="ctr"/>
            <a:r>
              <a:rPr lang="en-US" sz="1200" b="1" dirty="0"/>
              <a:t>Vice President &amp; </a:t>
            </a:r>
          </a:p>
          <a:p>
            <a:pPr algn="ctr"/>
            <a:r>
              <a:rPr lang="en-US" sz="1200" b="1" dirty="0"/>
              <a:t>Region VI Vice Chair</a:t>
            </a:r>
          </a:p>
        </p:txBody>
      </p:sp>
      <p:sp>
        <p:nvSpPr>
          <p:cNvPr id="39" name="TextBox 38">
            <a:extLst>
              <a:ext uri="{FF2B5EF4-FFF2-40B4-BE49-F238E27FC236}">
                <a16:creationId xmlns:a16="http://schemas.microsoft.com/office/drawing/2014/main" id="{5F0DD609-F5FF-4BF6-9D8C-E9125513AF46}"/>
              </a:ext>
            </a:extLst>
          </p:cNvPr>
          <p:cNvSpPr txBox="1"/>
          <p:nvPr/>
        </p:nvSpPr>
        <p:spPr>
          <a:xfrm>
            <a:off x="5114028" y="3875637"/>
            <a:ext cx="2092178" cy="830997"/>
          </a:xfrm>
          <a:prstGeom prst="rect">
            <a:avLst/>
          </a:prstGeom>
          <a:noFill/>
        </p:spPr>
        <p:txBody>
          <a:bodyPr wrap="square" rtlCol="0">
            <a:spAutoFit/>
          </a:bodyPr>
          <a:lstStyle/>
          <a:p>
            <a:pPr algn="ctr"/>
            <a:r>
              <a:rPr lang="en-US" sz="1200" b="1" dirty="0"/>
              <a:t>Newly Appointed Social Medial and Publicity Officer</a:t>
            </a:r>
          </a:p>
          <a:p>
            <a:pPr algn="ctr"/>
            <a:r>
              <a:rPr lang="en-US" sz="1200" b="1" dirty="0"/>
              <a:t>&amp;</a:t>
            </a:r>
          </a:p>
          <a:p>
            <a:pPr algn="ctr"/>
            <a:r>
              <a:rPr lang="en-US" sz="1200" b="1" dirty="0"/>
              <a:t>Regional Affairs Director</a:t>
            </a:r>
          </a:p>
        </p:txBody>
      </p:sp>
      <p:sp>
        <p:nvSpPr>
          <p:cNvPr id="40" name="TextBox 39">
            <a:extLst>
              <a:ext uri="{FF2B5EF4-FFF2-40B4-BE49-F238E27FC236}">
                <a16:creationId xmlns:a16="http://schemas.microsoft.com/office/drawing/2014/main" id="{ACCB2366-1335-4E8C-99F2-6842CAC46B59}"/>
              </a:ext>
            </a:extLst>
          </p:cNvPr>
          <p:cNvSpPr txBox="1"/>
          <p:nvPr/>
        </p:nvSpPr>
        <p:spPr>
          <a:xfrm>
            <a:off x="7660697" y="3875637"/>
            <a:ext cx="1753089" cy="276999"/>
          </a:xfrm>
          <a:prstGeom prst="rect">
            <a:avLst/>
          </a:prstGeom>
          <a:noFill/>
        </p:spPr>
        <p:txBody>
          <a:bodyPr wrap="square" rtlCol="0">
            <a:spAutoFit/>
          </a:bodyPr>
          <a:lstStyle/>
          <a:p>
            <a:pPr algn="ctr"/>
            <a:r>
              <a:rPr lang="en-US" sz="1200" b="1" dirty="0"/>
              <a:t>Interclub Commissioner</a:t>
            </a:r>
          </a:p>
        </p:txBody>
      </p:sp>
      <p:sp>
        <p:nvSpPr>
          <p:cNvPr id="41" name="TextBox 40">
            <a:extLst>
              <a:ext uri="{FF2B5EF4-FFF2-40B4-BE49-F238E27FC236}">
                <a16:creationId xmlns:a16="http://schemas.microsoft.com/office/drawing/2014/main" id="{1DB2D88E-CDD0-45A7-B2E8-8B2D43890498}"/>
              </a:ext>
            </a:extLst>
          </p:cNvPr>
          <p:cNvSpPr txBox="1"/>
          <p:nvPr/>
        </p:nvSpPr>
        <p:spPr>
          <a:xfrm>
            <a:off x="10035726" y="3817589"/>
            <a:ext cx="1753089" cy="276999"/>
          </a:xfrm>
          <a:prstGeom prst="rect">
            <a:avLst/>
          </a:prstGeom>
          <a:noFill/>
        </p:spPr>
        <p:txBody>
          <a:bodyPr wrap="square" rtlCol="0">
            <a:spAutoFit/>
          </a:bodyPr>
          <a:lstStyle/>
          <a:p>
            <a:pPr algn="ctr"/>
            <a:r>
              <a:rPr lang="en-US" sz="1200" b="1" dirty="0"/>
              <a:t>Secretary/Treasurer</a:t>
            </a:r>
          </a:p>
        </p:txBody>
      </p:sp>
      <p:sp>
        <p:nvSpPr>
          <p:cNvPr id="42" name="TextBox 41">
            <a:extLst>
              <a:ext uri="{FF2B5EF4-FFF2-40B4-BE49-F238E27FC236}">
                <a16:creationId xmlns:a16="http://schemas.microsoft.com/office/drawing/2014/main" id="{7BCA5828-0B23-4E93-980A-DC9D87FAF955}"/>
              </a:ext>
            </a:extLst>
          </p:cNvPr>
          <p:cNvSpPr txBox="1"/>
          <p:nvPr/>
        </p:nvSpPr>
        <p:spPr>
          <a:xfrm>
            <a:off x="479231" y="6535485"/>
            <a:ext cx="5139171" cy="276999"/>
          </a:xfrm>
          <a:prstGeom prst="rect">
            <a:avLst/>
          </a:prstGeom>
          <a:noFill/>
        </p:spPr>
        <p:txBody>
          <a:bodyPr wrap="square" rtlCol="0">
            <a:spAutoFit/>
          </a:bodyPr>
          <a:lstStyle/>
          <a:p>
            <a:pPr algn="ctr"/>
            <a:r>
              <a:rPr lang="en-US" sz="1200" b="1" dirty="0"/>
              <a:t>ASO Directors</a:t>
            </a:r>
          </a:p>
        </p:txBody>
      </p:sp>
      <p:sp>
        <p:nvSpPr>
          <p:cNvPr id="43" name="TextBox 42">
            <a:extLst>
              <a:ext uri="{FF2B5EF4-FFF2-40B4-BE49-F238E27FC236}">
                <a16:creationId xmlns:a16="http://schemas.microsoft.com/office/drawing/2014/main" id="{47F2C511-7847-4D9B-A036-A5E512BB8063}"/>
              </a:ext>
            </a:extLst>
          </p:cNvPr>
          <p:cNvSpPr txBox="1"/>
          <p:nvPr/>
        </p:nvSpPr>
        <p:spPr>
          <a:xfrm>
            <a:off x="9867924" y="6398047"/>
            <a:ext cx="1753089" cy="276999"/>
          </a:xfrm>
          <a:prstGeom prst="rect">
            <a:avLst/>
          </a:prstGeom>
          <a:noFill/>
        </p:spPr>
        <p:txBody>
          <a:bodyPr wrap="square" rtlCol="0">
            <a:spAutoFit/>
          </a:bodyPr>
          <a:lstStyle/>
          <a:p>
            <a:pPr algn="ctr"/>
            <a:r>
              <a:rPr lang="en-US" sz="1200" b="1" dirty="0"/>
              <a:t>Student Trustee</a:t>
            </a:r>
          </a:p>
        </p:txBody>
      </p:sp>
    </p:spTree>
    <p:extLst>
      <p:ext uri="{BB962C8B-B14F-4D97-AF65-F5344CB8AC3E}">
        <p14:creationId xmlns:p14="http://schemas.microsoft.com/office/powerpoint/2010/main" val="284846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C90F-EA21-45D1-84D1-1F73464700AA}"/>
              </a:ext>
            </a:extLst>
          </p:cNvPr>
          <p:cNvSpPr>
            <a:spLocks noGrp="1"/>
          </p:cNvSpPr>
          <p:nvPr>
            <p:ph type="title"/>
          </p:nvPr>
        </p:nvSpPr>
        <p:spPr>
          <a:xfrm>
            <a:off x="1203960" y="211749"/>
            <a:ext cx="9784080" cy="1508760"/>
          </a:xfrm>
        </p:spPr>
        <p:txBody>
          <a:bodyPr>
            <a:normAutofit/>
          </a:bodyPr>
          <a:lstStyle/>
          <a:p>
            <a:pPr algn="ctr"/>
            <a:r>
              <a:rPr lang="en-US" sz="6000" dirty="0"/>
              <a:t>ASO Updates</a:t>
            </a:r>
          </a:p>
        </p:txBody>
      </p:sp>
      <p:pic>
        <p:nvPicPr>
          <p:cNvPr id="4" name="Picture 3">
            <a:extLst>
              <a:ext uri="{FF2B5EF4-FFF2-40B4-BE49-F238E27FC236}">
                <a16:creationId xmlns:a16="http://schemas.microsoft.com/office/drawing/2014/main" id="{74EA6FE4-0A07-4827-9C92-FB2EE2CC16CC}"/>
              </a:ext>
            </a:extLst>
          </p:cNvPr>
          <p:cNvPicPr>
            <a:picLocks noChangeAspect="1"/>
          </p:cNvPicPr>
          <p:nvPr/>
        </p:nvPicPr>
        <p:blipFill rotWithShape="1">
          <a:blip r:embed="rId2"/>
          <a:srcRect t="-5481" r="5341" b="2"/>
          <a:stretch/>
        </p:blipFill>
        <p:spPr>
          <a:xfrm>
            <a:off x="509360" y="1946495"/>
            <a:ext cx="1389199" cy="15803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12D7F58B-E98D-4521-B2D2-4EB7C7D5160E}"/>
              </a:ext>
            </a:extLst>
          </p:cNvPr>
          <p:cNvPicPr>
            <a:picLocks noChangeAspect="1"/>
          </p:cNvPicPr>
          <p:nvPr/>
        </p:nvPicPr>
        <p:blipFill rotWithShape="1">
          <a:blip r:embed="rId3"/>
          <a:srcRect l="6141" t="-4816" r="5340"/>
          <a:stretch/>
        </p:blipFill>
        <p:spPr>
          <a:xfrm>
            <a:off x="2589290" y="1946495"/>
            <a:ext cx="1298514" cy="15803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50AC565D-9749-4109-93FC-8C9E5B3057A2}"/>
              </a:ext>
            </a:extLst>
          </p:cNvPr>
          <p:cNvSpPr txBox="1"/>
          <p:nvPr/>
        </p:nvSpPr>
        <p:spPr>
          <a:xfrm>
            <a:off x="4114800" y="1946496"/>
            <a:ext cx="7908201" cy="1631216"/>
          </a:xfrm>
          <a:prstGeom prst="rect">
            <a:avLst/>
          </a:prstGeom>
          <a:noFill/>
        </p:spPr>
        <p:txBody>
          <a:bodyPr wrap="square" rtlCol="0">
            <a:spAutoFit/>
          </a:bodyPr>
          <a:lstStyle/>
          <a:p>
            <a:r>
              <a:rPr lang="en-US" sz="2000" b="0" i="0" dirty="0">
                <a:effectLst/>
                <a:latin typeface="Calibri" panose="020F0502020204030204" pitchFamily="34" charset="0"/>
              </a:rPr>
              <a:t>All marketing videos created by the 2020-21 ASO Marketing Team are now live on YouTube.  The athletics and admissions videos are provided in an English and Spanish version.</a:t>
            </a:r>
          </a:p>
          <a:p>
            <a:r>
              <a:rPr lang="en-US" sz="2000" b="0" i="0" dirty="0">
                <a:effectLst/>
                <a:latin typeface="Calibri" panose="020F0502020204030204" pitchFamily="34" charset="0"/>
              </a:rPr>
              <a:t>Below is a link to the entire YouTube playlist: </a:t>
            </a:r>
          </a:p>
          <a:p>
            <a:r>
              <a:rPr lang="en-US" sz="2000" b="0" i="0" dirty="0">
                <a:effectLst/>
                <a:latin typeface="Calibri" panose="020F0502020204030204" pitchFamily="34" charset="0"/>
                <a:hlinkClick r:id="rId4"/>
              </a:rPr>
              <a:t>https://youtube.com/playlist?list=PLU4NsUhwaes0f69hBZf4bE6TtfPiOPVfp</a:t>
            </a:r>
            <a:endParaRPr lang="en-US" sz="2000" dirty="0"/>
          </a:p>
        </p:txBody>
      </p:sp>
      <p:sp>
        <p:nvSpPr>
          <p:cNvPr id="9" name="TextBox 8">
            <a:extLst>
              <a:ext uri="{FF2B5EF4-FFF2-40B4-BE49-F238E27FC236}">
                <a16:creationId xmlns:a16="http://schemas.microsoft.com/office/drawing/2014/main" id="{6CE26422-26F7-40BF-B3BC-43D4651445D6}"/>
              </a:ext>
            </a:extLst>
          </p:cNvPr>
          <p:cNvSpPr txBox="1"/>
          <p:nvPr/>
        </p:nvSpPr>
        <p:spPr>
          <a:xfrm>
            <a:off x="391664" y="3526798"/>
            <a:ext cx="1627259" cy="492443"/>
          </a:xfrm>
          <a:prstGeom prst="rect">
            <a:avLst/>
          </a:prstGeom>
          <a:noFill/>
        </p:spPr>
        <p:txBody>
          <a:bodyPr wrap="square" rtlCol="0">
            <a:spAutoFit/>
          </a:bodyPr>
          <a:lstStyle/>
          <a:p>
            <a:pPr algn="ctr"/>
            <a:r>
              <a:rPr lang="en-US" sz="1400" b="1" dirty="0"/>
              <a:t>Joshua Vazquez</a:t>
            </a:r>
          </a:p>
          <a:p>
            <a:pPr algn="ctr"/>
            <a:r>
              <a:rPr lang="en-US" sz="1200" dirty="0"/>
              <a:t>Former President</a:t>
            </a:r>
          </a:p>
        </p:txBody>
      </p:sp>
      <p:sp>
        <p:nvSpPr>
          <p:cNvPr id="10" name="TextBox 9">
            <a:extLst>
              <a:ext uri="{FF2B5EF4-FFF2-40B4-BE49-F238E27FC236}">
                <a16:creationId xmlns:a16="http://schemas.microsoft.com/office/drawing/2014/main" id="{BCFA59AE-CF1A-49FC-B2C6-20DA8E44CB58}"/>
              </a:ext>
            </a:extLst>
          </p:cNvPr>
          <p:cNvSpPr txBox="1"/>
          <p:nvPr/>
        </p:nvSpPr>
        <p:spPr>
          <a:xfrm>
            <a:off x="2136619" y="3526798"/>
            <a:ext cx="2372007" cy="492443"/>
          </a:xfrm>
          <a:prstGeom prst="rect">
            <a:avLst/>
          </a:prstGeom>
          <a:noFill/>
        </p:spPr>
        <p:txBody>
          <a:bodyPr wrap="square" rtlCol="0">
            <a:spAutoFit/>
          </a:bodyPr>
          <a:lstStyle/>
          <a:p>
            <a:pPr algn="ctr"/>
            <a:r>
              <a:rPr lang="en-US" sz="1400" b="1" dirty="0"/>
              <a:t>Nick Castillo</a:t>
            </a:r>
          </a:p>
          <a:p>
            <a:pPr algn="ctr"/>
            <a:r>
              <a:rPr lang="en-US" sz="1200" dirty="0"/>
              <a:t>Former Secretary/Treasurer</a:t>
            </a:r>
          </a:p>
        </p:txBody>
      </p:sp>
      <p:sp>
        <p:nvSpPr>
          <p:cNvPr id="11" name="TextBox 10">
            <a:extLst>
              <a:ext uri="{FF2B5EF4-FFF2-40B4-BE49-F238E27FC236}">
                <a16:creationId xmlns:a16="http://schemas.microsoft.com/office/drawing/2014/main" id="{FD6AA67D-6732-4190-B1A6-E29C15E75BAA}"/>
              </a:ext>
            </a:extLst>
          </p:cNvPr>
          <p:cNvSpPr txBox="1"/>
          <p:nvPr/>
        </p:nvSpPr>
        <p:spPr>
          <a:xfrm>
            <a:off x="799722" y="4399482"/>
            <a:ext cx="1122327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Spring 2022 Club Rush will be January 25 – 27</a:t>
            </a:r>
            <a:r>
              <a:rPr lang="en-US" sz="2800" baseline="30000" dirty="0"/>
              <a:t>th</a:t>
            </a:r>
            <a:r>
              <a:rPr lang="en-US" sz="2800" dirty="0"/>
              <a:t> in the Student Center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ASO Executive board and directors plan to attend the Student Senate of California Community Colleges (SSCCC) General Assembly in April</a:t>
            </a:r>
          </a:p>
        </p:txBody>
      </p:sp>
    </p:spTree>
    <p:extLst>
      <p:ext uri="{BB962C8B-B14F-4D97-AF65-F5344CB8AC3E}">
        <p14:creationId xmlns:p14="http://schemas.microsoft.com/office/powerpoint/2010/main" val="146231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2C4EDCF-F057-44C7-B9BC-590C4E9BC877}"/>
              </a:ext>
            </a:extLst>
          </p:cNvPr>
          <p:cNvSpPr>
            <a:spLocks noGrp="1"/>
          </p:cNvSpPr>
          <p:nvPr>
            <p:ph type="title"/>
          </p:nvPr>
        </p:nvSpPr>
        <p:spPr>
          <a:xfrm>
            <a:off x="4718503" y="1244205"/>
            <a:ext cx="6487761" cy="4369590"/>
          </a:xfrm>
        </p:spPr>
        <p:txBody>
          <a:bodyPr vert="horz" lIns="91440" tIns="45720" rIns="91440" bIns="45720" rtlCol="0" anchor="ctr">
            <a:normAutofit/>
          </a:bodyPr>
          <a:lstStyle/>
          <a:p>
            <a:pPr algn="l"/>
            <a:r>
              <a:rPr lang="en-US" sz="6600">
                <a:solidFill>
                  <a:schemeClr val="tx1"/>
                </a:solidFill>
              </a:rPr>
              <a:t>Student Basic Needs &amp; Resource Center</a:t>
            </a:r>
          </a:p>
        </p:txBody>
      </p:sp>
      <p:sp>
        <p:nvSpPr>
          <p:cNvPr id="13" name="Rectangle 12">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748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8BA03CD-08DF-40A1-B839-FBFD284BB234}"/>
              </a:ext>
            </a:extLst>
          </p:cNvPr>
          <p:cNvSpPr txBox="1">
            <a:spLocks noGrp="1"/>
          </p:cNvSpPr>
          <p:nvPr>
            <p:ph type="body" idx="1"/>
          </p:nvPr>
        </p:nvSpPr>
        <p:spPr>
          <a:xfrm>
            <a:off x="1041061" y="1244205"/>
            <a:ext cx="2781909" cy="4369589"/>
          </a:xfrm>
          <a:prstGeom prst="rect">
            <a:avLst/>
          </a:prstGeom>
        </p:spPr>
        <p:txBody>
          <a:bodyPr vert="horz" lIns="91440" tIns="45720" rIns="91440" bIns="45720" rtlCol="0" anchor="ctr">
            <a:normAutofit/>
          </a:bodyPr>
          <a:lstStyle/>
          <a:p>
            <a:pPr algn="l"/>
            <a:r>
              <a:rPr lang="en-US">
                <a:solidFill>
                  <a:schemeClr val="tx1"/>
                </a:solidFill>
              </a:rPr>
              <a:t>The TC SBNRC is the one- stop-shop for students to receive support to help alleviate food insecurity as well as mitigate other identified basic needs. When students visit, they will be in a friendly environment where they can feel safe to address inequities and connect with peers. </a:t>
            </a:r>
          </a:p>
        </p:txBody>
      </p:sp>
      <p:sp>
        <p:nvSpPr>
          <p:cNvPr id="15" name="Rectangle 14">
            <a:extLst>
              <a:ext uri="{FF2B5EF4-FFF2-40B4-BE49-F238E27FC236}">
                <a16:creationId xmlns:a16="http://schemas.microsoft.com/office/drawing/2014/main" id="{A474FAB3-E3BB-4F3C-A0C1-7FFE69BA3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5859626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CD520-44F7-4D14-9BF2-238FAF123BCE}"/>
              </a:ext>
            </a:extLst>
          </p:cNvPr>
          <p:cNvSpPr>
            <a:spLocks noGrp="1"/>
          </p:cNvSpPr>
          <p:nvPr>
            <p:ph type="title"/>
          </p:nvPr>
        </p:nvSpPr>
        <p:spPr>
          <a:xfrm>
            <a:off x="1041062" y="-2"/>
            <a:ext cx="2696285" cy="6858000"/>
          </a:xfrm>
        </p:spPr>
        <p:txBody>
          <a:bodyPr vert="horz" lIns="91440" tIns="45720" rIns="91440" bIns="45720" rtlCol="0" anchor="ctr">
            <a:normAutofit/>
          </a:bodyPr>
          <a:lstStyle/>
          <a:p>
            <a:r>
              <a:rPr lang="en-US" sz="3600" b="1" dirty="0">
                <a:solidFill>
                  <a:schemeClr val="tx1"/>
                </a:solidFill>
              </a:rPr>
              <a:t>STUDENT SERVICES</a:t>
            </a:r>
            <a:br>
              <a:rPr lang="en-US" sz="3600" b="1" dirty="0">
                <a:solidFill>
                  <a:schemeClr val="tx1"/>
                </a:solidFill>
              </a:rPr>
            </a:br>
            <a:r>
              <a:rPr lang="en-US" sz="3600" b="1" dirty="0">
                <a:solidFill>
                  <a:schemeClr val="tx1"/>
                </a:solidFill>
              </a:rPr>
              <a:t>updates</a:t>
            </a:r>
          </a:p>
        </p:txBody>
      </p:sp>
      <p:sp>
        <p:nvSpPr>
          <p:cNvPr id="14" name="Rectangle 13">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962C977F-94AA-4709-AF06-9832903FE373}"/>
              </a:ext>
            </a:extLst>
          </p:cNvPr>
          <p:cNvSpPr>
            <a:spLocks noGrp="1"/>
          </p:cNvSpPr>
          <p:nvPr>
            <p:ph sz="half" idx="1"/>
          </p:nvPr>
        </p:nvSpPr>
        <p:spPr>
          <a:xfrm>
            <a:off x="4460905" y="999068"/>
            <a:ext cx="7152829" cy="5256521"/>
          </a:xfrm>
        </p:spPr>
        <p:txBody>
          <a:bodyPr vert="horz" lIns="91440" tIns="45720" rIns="91440" bIns="45720" rtlCol="0" anchor="ctr">
            <a:normAutofit fontScale="92500" lnSpcReduction="20000"/>
          </a:bodyPr>
          <a:lstStyle/>
          <a:p>
            <a:pPr marL="560070" lvl="0" indent="-457200">
              <a:buFont typeface="Wingdings" panose="05000000000000000000" pitchFamily="2" charset="2"/>
              <a:buChar char="Ø"/>
            </a:pPr>
            <a:endParaRPr lang="en-US" sz="2800" dirty="0"/>
          </a:p>
          <a:p>
            <a:pPr marL="560070" lvl="0" indent="-457200">
              <a:buFont typeface="Wingdings" panose="05000000000000000000" pitchFamily="2" charset="2"/>
              <a:buChar char="Ø"/>
            </a:pPr>
            <a:endParaRPr lang="en-US" sz="2800" dirty="0"/>
          </a:p>
          <a:p>
            <a:pPr marL="560070" lvl="0" indent="-457200">
              <a:buFont typeface="Wingdings" panose="05000000000000000000" pitchFamily="2" charset="2"/>
              <a:buChar char="Ø"/>
            </a:pPr>
            <a:endParaRPr lang="en-US" sz="2800" dirty="0"/>
          </a:p>
          <a:p>
            <a:pPr marL="560070" lvl="0" indent="-457200">
              <a:buFont typeface="Wingdings" panose="05000000000000000000" pitchFamily="2" charset="2"/>
              <a:buChar char="Ø"/>
            </a:pPr>
            <a:r>
              <a:rPr lang="en-US" sz="2800" dirty="0"/>
              <a:t>1st week of classes(extended hours)</a:t>
            </a:r>
          </a:p>
          <a:p>
            <a:pPr marL="560070" lvl="0" indent="-457200">
              <a:buFont typeface="Wingdings" panose="05000000000000000000" pitchFamily="2" charset="2"/>
              <a:buChar char="Ø"/>
            </a:pPr>
            <a:r>
              <a:rPr lang="en-US" sz="2800" dirty="0"/>
              <a:t>Testing Hub</a:t>
            </a:r>
          </a:p>
          <a:p>
            <a:pPr marL="1245870" lvl="3" indent="-457200">
              <a:buFont typeface="Wingdings" panose="05000000000000000000" pitchFamily="2" charset="2"/>
              <a:buChar char="§"/>
            </a:pPr>
            <a:r>
              <a:rPr lang="en-US" sz="2200" dirty="0"/>
              <a:t>118/77</a:t>
            </a:r>
          </a:p>
          <a:p>
            <a:pPr marL="1245870" lvl="3" indent="-457200">
              <a:buFont typeface="Wingdings" panose="05000000000000000000" pitchFamily="2" charset="2"/>
              <a:buChar char="§"/>
            </a:pPr>
            <a:r>
              <a:rPr lang="en-US" sz="2200" dirty="0"/>
              <a:t>Covid, DSPS, Athletes</a:t>
            </a:r>
          </a:p>
          <a:p>
            <a:pPr marL="560070" lvl="0" indent="-457200">
              <a:buFont typeface="Wingdings" panose="05000000000000000000" pitchFamily="2" charset="2"/>
              <a:buChar char="Ø"/>
            </a:pPr>
            <a:r>
              <a:rPr lang="en-US" sz="2800" dirty="0"/>
              <a:t>High School Counselors Luncheon </a:t>
            </a:r>
            <a:r>
              <a:rPr lang="en-US" sz="2400" dirty="0"/>
              <a:t>(Jan 25)</a:t>
            </a:r>
          </a:p>
          <a:p>
            <a:pPr marL="560070" indent="-457200">
              <a:buFont typeface="Wingdings" panose="05000000000000000000" pitchFamily="2" charset="2"/>
              <a:buChar char="Ø"/>
            </a:pPr>
            <a:r>
              <a:rPr lang="en-US" sz="2400" dirty="0"/>
              <a:t>Wildcat Day ( April 19)</a:t>
            </a:r>
          </a:p>
          <a:p>
            <a:pPr marL="560070" lvl="0" indent="-457200">
              <a:buFont typeface="Wingdings" panose="05000000000000000000" pitchFamily="2" charset="2"/>
              <a:buChar char="Ø"/>
            </a:pPr>
            <a:r>
              <a:rPr lang="en-US" sz="2400" dirty="0"/>
              <a:t>Cougar Day ( April 26)</a:t>
            </a:r>
          </a:p>
          <a:p>
            <a:pPr marL="560070" lvl="0" indent="-457200">
              <a:buFont typeface="Wingdings" panose="05000000000000000000" pitchFamily="2" charset="2"/>
              <a:buChar char="Ø"/>
            </a:pPr>
            <a:r>
              <a:rPr lang="en-US" sz="2800" dirty="0"/>
              <a:t>Veteran’s Center Move</a:t>
            </a:r>
          </a:p>
          <a:p>
            <a:pPr marL="560070" lvl="0" indent="-457200">
              <a:buFont typeface="Wingdings" panose="05000000000000000000" pitchFamily="2" charset="2"/>
              <a:buChar char="Ø"/>
            </a:pPr>
            <a:r>
              <a:rPr lang="en-US" sz="2800" dirty="0"/>
              <a:t>Mental Health Services</a:t>
            </a:r>
          </a:p>
          <a:p>
            <a:pPr marL="445770" lvl="0" indent="-342900">
              <a:buFont typeface="Wingdings" panose="05000000000000000000" pitchFamily="2" charset="2"/>
              <a:buChar char="Ø"/>
            </a:pPr>
            <a:endParaRPr lang="en-US" sz="2800" dirty="0"/>
          </a:p>
          <a:p>
            <a:pPr marL="102870" lvl="0" indent="0">
              <a:buNone/>
            </a:pPr>
            <a:endParaRPr lang="en-US" sz="2800" dirty="0"/>
          </a:p>
          <a:p>
            <a:pPr marL="285750" lvl="0"/>
            <a:endParaRPr lang="en-US" sz="2000" dirty="0"/>
          </a:p>
          <a:p>
            <a:pPr marL="0" lvl="0"/>
            <a:endParaRPr lang="en-US" sz="2000" dirty="0"/>
          </a:p>
          <a:p>
            <a:pPr marL="285750" lvl="0"/>
            <a:endParaRPr lang="en-US" sz="2000" dirty="0"/>
          </a:p>
          <a:p>
            <a:endParaRPr lang="en-US" sz="2000" dirty="0"/>
          </a:p>
        </p:txBody>
      </p:sp>
    </p:spTree>
    <p:extLst>
      <p:ext uri="{BB962C8B-B14F-4D97-AF65-F5344CB8AC3E}">
        <p14:creationId xmlns:p14="http://schemas.microsoft.com/office/powerpoint/2010/main" val="40901361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542B-70F3-434F-B21E-11E7FDF09F97}"/>
              </a:ext>
            </a:extLst>
          </p:cNvPr>
          <p:cNvSpPr>
            <a:spLocks noGrp="1"/>
          </p:cNvSpPr>
          <p:nvPr>
            <p:ph type="title"/>
          </p:nvPr>
        </p:nvSpPr>
        <p:spPr>
          <a:xfrm>
            <a:off x="987144" y="284176"/>
            <a:ext cx="10049030" cy="1508760"/>
          </a:xfrm>
        </p:spPr>
        <p:txBody>
          <a:bodyPr>
            <a:normAutofit fontScale="90000"/>
          </a:bodyPr>
          <a:lstStyle/>
          <a:p>
            <a:pPr algn="ctr"/>
            <a:r>
              <a:rPr lang="en-US" dirty="0"/>
              <a:t>Fall 2021</a:t>
            </a:r>
            <a:br>
              <a:rPr lang="en-US" dirty="0"/>
            </a:br>
            <a:r>
              <a:rPr lang="en-US" dirty="0"/>
              <a:t>On-campus Resources Used or Requested </a:t>
            </a:r>
          </a:p>
        </p:txBody>
      </p:sp>
      <p:pic>
        <p:nvPicPr>
          <p:cNvPr id="1026" name="Picture 2" descr="Forms response chart. Question title: Choose all that apply. Number of responses: 144 responses.">
            <a:extLst>
              <a:ext uri="{FF2B5EF4-FFF2-40B4-BE49-F238E27FC236}">
                <a16:creationId xmlns:a16="http://schemas.microsoft.com/office/drawing/2014/main" id="{3F32E15C-5CF8-469A-8395-C892872E8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510" y="2023694"/>
            <a:ext cx="9571348" cy="455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8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9ACF-08B3-463D-BB6A-09DA179BF5DF}"/>
              </a:ext>
            </a:extLst>
          </p:cNvPr>
          <p:cNvSpPr>
            <a:spLocks noGrp="1"/>
          </p:cNvSpPr>
          <p:nvPr>
            <p:ph type="title"/>
          </p:nvPr>
        </p:nvSpPr>
        <p:spPr>
          <a:xfrm>
            <a:off x="659876" y="284176"/>
            <a:ext cx="10327123" cy="1508760"/>
          </a:xfrm>
        </p:spPr>
        <p:txBody>
          <a:bodyPr/>
          <a:lstStyle/>
          <a:p>
            <a:pPr algn="ctr"/>
            <a:r>
              <a:rPr lang="en-US" dirty="0"/>
              <a:t>Off-Campus Resource inquiries </a:t>
            </a:r>
          </a:p>
        </p:txBody>
      </p:sp>
      <p:pic>
        <p:nvPicPr>
          <p:cNvPr id="2050" name="Picture 2" descr="Forms response chart. Question title: Please choose all that apply:. Number of responses: 148 responses.">
            <a:extLst>
              <a:ext uri="{FF2B5EF4-FFF2-40B4-BE49-F238E27FC236}">
                <a16:creationId xmlns:a16="http://schemas.microsoft.com/office/drawing/2014/main" id="{1044F509-3AB4-44CD-BEF4-E4FCC898B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992" y="2002781"/>
            <a:ext cx="9615341" cy="457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0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5218-1C4A-4462-B3CB-2928A7DF96C6}"/>
              </a:ext>
            </a:extLst>
          </p:cNvPr>
          <p:cNvSpPr>
            <a:spLocks noGrp="1"/>
          </p:cNvSpPr>
          <p:nvPr>
            <p:ph type="title"/>
          </p:nvPr>
        </p:nvSpPr>
        <p:spPr/>
        <p:txBody>
          <a:bodyPr/>
          <a:lstStyle/>
          <a:p>
            <a:pPr algn="ctr"/>
            <a:r>
              <a:rPr lang="en-US" dirty="0"/>
              <a:t>Student Basic Needs and Resource center Updates</a:t>
            </a:r>
          </a:p>
        </p:txBody>
      </p:sp>
      <p:sp>
        <p:nvSpPr>
          <p:cNvPr id="3" name="TextBox 2">
            <a:extLst>
              <a:ext uri="{FF2B5EF4-FFF2-40B4-BE49-F238E27FC236}">
                <a16:creationId xmlns:a16="http://schemas.microsoft.com/office/drawing/2014/main" id="{549E63A7-D075-4A61-B973-3F50B24A3ED4}"/>
              </a:ext>
            </a:extLst>
          </p:cNvPr>
          <p:cNvSpPr txBox="1"/>
          <p:nvPr/>
        </p:nvSpPr>
        <p:spPr>
          <a:xfrm>
            <a:off x="434566" y="1937442"/>
            <a:ext cx="11434527" cy="4124206"/>
          </a:xfrm>
          <a:prstGeom prst="rect">
            <a:avLst/>
          </a:prstGeom>
          <a:noFill/>
        </p:spPr>
        <p:txBody>
          <a:bodyPr wrap="square" rtlCol="0">
            <a:spAutoFit/>
          </a:bodyPr>
          <a:lstStyle/>
          <a:p>
            <a:pPr marL="285750" indent="-285750">
              <a:buFont typeface="Arial" panose="020B0604020202020204" pitchFamily="34" charset="0"/>
              <a:buChar char="•"/>
            </a:pPr>
            <a:r>
              <a:rPr lang="en-US" sz="2400" dirty="0"/>
              <a:t>Center will re-open Monday, January 25</a:t>
            </a:r>
            <a:r>
              <a:rPr lang="en-US" sz="2400" baseline="30000" dirty="0"/>
              <a:t>th</a:t>
            </a:r>
            <a:endParaRPr lang="en-US" sz="2400" dirty="0"/>
          </a:p>
          <a:p>
            <a:pPr marL="742950" lvl="1" indent="-285750">
              <a:buFont typeface="Arial" panose="020B0604020202020204" pitchFamily="34" charset="0"/>
              <a:buChar char="•"/>
            </a:pPr>
            <a:r>
              <a:rPr lang="en-US" sz="2400" dirty="0"/>
              <a:t>Online request must be submitted prior, no walk-ins</a:t>
            </a:r>
          </a:p>
          <a:p>
            <a:pPr marL="742950" lvl="1" indent="-285750">
              <a:buFont typeface="Arial" panose="020B0604020202020204" pitchFamily="34" charset="0"/>
              <a:buChar char="•"/>
            </a:pPr>
            <a:r>
              <a:rPr lang="en-US" sz="2400" dirty="0"/>
              <a:t>All inventory is currently in storage bins in preparation of the move to the new location.</a:t>
            </a:r>
          </a:p>
          <a:p>
            <a:pPr marL="285750" indent="-285750">
              <a:buFont typeface="Arial" panose="020B0604020202020204" pitchFamily="34" charset="0"/>
              <a:buChar char="•"/>
            </a:pPr>
            <a:r>
              <a:rPr lang="en-US" sz="2400" dirty="0"/>
              <a:t>SBNRC will move into the old IT building once renovations are complete</a:t>
            </a:r>
          </a:p>
          <a:p>
            <a:pPr marL="742950" lvl="1" indent="-285750">
              <a:buFont typeface="Arial" panose="020B0604020202020204" pitchFamily="34" charset="0"/>
              <a:buChar char="•"/>
            </a:pPr>
            <a:r>
              <a:rPr lang="en-US" sz="2400" dirty="0"/>
              <a:t>Expected completion date is sometime in February</a:t>
            </a:r>
          </a:p>
          <a:p>
            <a:pPr marL="742950" lvl="1" indent="-285750">
              <a:buFont typeface="Arial" panose="020B0604020202020204" pitchFamily="34" charset="0"/>
              <a:buChar char="•"/>
            </a:pPr>
            <a:r>
              <a:rPr lang="en-US" sz="2400" dirty="0"/>
              <a:t>The new location will house the food/clothing pantry, SBNRC student-worker area, Coordinator’s office, and the Veteran’s Center which will include a small lounge and workspace.</a:t>
            </a:r>
          </a:p>
          <a:p>
            <a:pPr marL="742950" lvl="1" indent="-285750">
              <a:buFont typeface="Arial" panose="020B0604020202020204" pitchFamily="34" charset="0"/>
              <a:buChar char="•"/>
            </a:pPr>
            <a:r>
              <a:rPr lang="en-US" sz="2400" dirty="0"/>
              <a:t>Hours of operation will remain the same: Monday – Thursday, 10 am – 2 pm</a:t>
            </a:r>
            <a:r>
              <a:rPr lang="en-US" sz="2800" dirty="0"/>
              <a:t>.</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8571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5954" y="1593907"/>
            <a:ext cx="7218769" cy="600653"/>
          </a:xfrm>
        </p:spPr>
        <p:txBody>
          <a:bodyPr>
            <a:noAutofit/>
          </a:bodyPr>
          <a:lstStyle/>
          <a:p>
            <a:br>
              <a:rPr lang="en-US" sz="5000" dirty="0"/>
            </a:br>
            <a:br>
              <a:rPr lang="en-US" sz="5000" dirty="0"/>
            </a:br>
            <a:br>
              <a:rPr lang="en-US" sz="5000" dirty="0"/>
            </a:br>
            <a:r>
              <a:rPr lang="en-US" sz="3600" b="1" dirty="0"/>
              <a:t>Housing and </a:t>
            </a:r>
            <a:br>
              <a:rPr lang="en-US" sz="3600" b="1" dirty="0"/>
            </a:br>
            <a:r>
              <a:rPr lang="en-US" sz="3600" b="1" dirty="0"/>
              <a:t>Residence Life</a:t>
            </a:r>
            <a:endParaRPr lang="en-US" sz="3600" dirty="0"/>
          </a:p>
        </p:txBody>
      </p:sp>
      <p:sp>
        <p:nvSpPr>
          <p:cNvPr id="5" name="Subtitle 4"/>
          <p:cNvSpPr>
            <a:spLocks noGrp="1"/>
          </p:cNvSpPr>
          <p:nvPr>
            <p:ph type="subTitle" idx="1"/>
          </p:nvPr>
        </p:nvSpPr>
        <p:spPr>
          <a:xfrm>
            <a:off x="1524000" y="4663440"/>
            <a:ext cx="9144000" cy="1787236"/>
          </a:xfrm>
        </p:spPr>
        <p:txBody>
          <a:bodyPr>
            <a:normAutofit/>
          </a:bodyPr>
          <a:lstStyle/>
          <a:p>
            <a:r>
              <a:rPr lang="en-US" dirty="0"/>
              <a:t>   </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620" y="591668"/>
            <a:ext cx="3606864" cy="3205784"/>
          </a:xfrm>
          <a:prstGeom prst="rect">
            <a:avLst/>
          </a:prstGeom>
        </p:spPr>
      </p:pic>
      <p:sp>
        <p:nvSpPr>
          <p:cNvPr id="7" name="TextBox 6">
            <a:extLst>
              <a:ext uri="{FF2B5EF4-FFF2-40B4-BE49-F238E27FC236}">
                <a16:creationId xmlns:a16="http://schemas.microsoft.com/office/drawing/2014/main" id="{E06D17FF-05A1-4E85-BD9F-FA5286EC43FC}"/>
              </a:ext>
            </a:extLst>
          </p:cNvPr>
          <p:cNvSpPr txBox="1"/>
          <p:nvPr/>
        </p:nvSpPr>
        <p:spPr>
          <a:xfrm>
            <a:off x="3562525" y="3886024"/>
            <a:ext cx="7105475" cy="830997"/>
          </a:xfrm>
          <a:prstGeom prst="rect">
            <a:avLst/>
          </a:prstGeom>
          <a:noFill/>
        </p:spPr>
        <p:txBody>
          <a:bodyPr wrap="square" rtlCol="0">
            <a:spAutoFit/>
          </a:bodyPr>
          <a:lstStyle/>
          <a:p>
            <a:pPr algn="ctr"/>
            <a:r>
              <a:rPr lang="en-US" sz="2400" dirty="0">
                <a:solidFill>
                  <a:schemeClr val="tx1"/>
                </a:solidFill>
              </a:rPr>
              <a:t>Angelo Cutrona</a:t>
            </a:r>
          </a:p>
          <a:p>
            <a:pPr algn="ctr"/>
            <a:r>
              <a:rPr lang="en-US" sz="2400" dirty="0">
                <a:solidFill>
                  <a:schemeClr val="tx1"/>
                </a:solidFill>
              </a:rPr>
              <a:t>Dorm Supervisor</a:t>
            </a:r>
          </a:p>
        </p:txBody>
      </p:sp>
    </p:spTree>
    <p:extLst>
      <p:ext uri="{BB962C8B-B14F-4D97-AF65-F5344CB8AC3E}">
        <p14:creationId xmlns:p14="http://schemas.microsoft.com/office/powerpoint/2010/main" val="286918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8D7D-889E-48B0-A80D-7C4DE8327E26}"/>
              </a:ext>
            </a:extLst>
          </p:cNvPr>
          <p:cNvSpPr>
            <a:spLocks noGrp="1"/>
          </p:cNvSpPr>
          <p:nvPr>
            <p:ph type="title"/>
          </p:nvPr>
        </p:nvSpPr>
        <p:spPr/>
        <p:txBody>
          <a:bodyPr/>
          <a:lstStyle/>
          <a:p>
            <a:pPr algn="ctr"/>
            <a:r>
              <a:rPr lang="en-US" dirty="0"/>
              <a:t>Dorm occupancy</a:t>
            </a:r>
          </a:p>
        </p:txBody>
      </p:sp>
      <p:sp>
        <p:nvSpPr>
          <p:cNvPr id="3" name="TextBox 2">
            <a:extLst>
              <a:ext uri="{FF2B5EF4-FFF2-40B4-BE49-F238E27FC236}">
                <a16:creationId xmlns:a16="http://schemas.microsoft.com/office/drawing/2014/main" id="{EA7CE6AD-2EF4-4C1C-91F4-4F43172D8268}"/>
              </a:ext>
            </a:extLst>
          </p:cNvPr>
          <p:cNvSpPr txBox="1"/>
          <p:nvPr/>
        </p:nvSpPr>
        <p:spPr>
          <a:xfrm>
            <a:off x="1003177" y="1997477"/>
            <a:ext cx="10129421" cy="4801314"/>
          </a:xfrm>
          <a:prstGeom prst="rect">
            <a:avLst/>
          </a:prstGeom>
          <a:noFill/>
        </p:spPr>
        <p:txBody>
          <a:bodyPr wrap="square" rtlCol="0">
            <a:spAutoFit/>
          </a:bodyPr>
          <a:lstStyle/>
          <a:p>
            <a:pPr marL="285750" indent="-285750">
              <a:buFont typeface="Arial" panose="020B0604020202020204" pitchFamily="34" charset="0"/>
              <a:buChar char="•"/>
            </a:pPr>
            <a:r>
              <a:rPr lang="en-US" sz="3600" dirty="0"/>
              <a:t>Total number of spaces in the dorms =118</a:t>
            </a:r>
          </a:p>
          <a:p>
            <a:pPr marL="285750" indent="-285750">
              <a:buFont typeface="Arial" panose="020B0604020202020204" pitchFamily="34" charset="0"/>
              <a:buChar char="•"/>
            </a:pPr>
            <a:r>
              <a:rPr lang="en-US" sz="3600" dirty="0"/>
              <a:t>Total available occupancy space for students = 108</a:t>
            </a:r>
          </a:p>
          <a:p>
            <a:pPr marL="742950" lvl="1" indent="-285750">
              <a:buFont typeface="Arial" panose="020B0604020202020204" pitchFamily="34" charset="0"/>
              <a:buChar char="•"/>
            </a:pPr>
            <a:r>
              <a:rPr lang="en-US" sz="3600" dirty="0"/>
              <a:t>1 room in the Cougar Dorm was dedicated as a quarantine room</a:t>
            </a:r>
          </a:p>
          <a:p>
            <a:pPr marL="742950" lvl="1" indent="-285750">
              <a:buFont typeface="Arial" panose="020B0604020202020204" pitchFamily="34" charset="0"/>
              <a:buChar char="•"/>
            </a:pPr>
            <a:r>
              <a:rPr lang="en-US" sz="3600" dirty="0"/>
              <a:t>2 rooms in the Ash Dorm were dedicated as  quarantine rooms</a:t>
            </a:r>
          </a:p>
          <a:p>
            <a:pPr marL="742950" lvl="1" indent="-285750">
              <a:buFont typeface="Arial" panose="020B0604020202020204" pitchFamily="34" charset="0"/>
              <a:buChar char="•"/>
            </a:pPr>
            <a:r>
              <a:rPr lang="en-US" sz="3600" dirty="0"/>
              <a:t>1 room in the Cougar Dorm was for the Resident Assistant</a:t>
            </a:r>
          </a:p>
          <a:p>
            <a:pPr lvl="1"/>
            <a:endParaRPr lang="en-US" dirty="0"/>
          </a:p>
        </p:txBody>
      </p:sp>
    </p:spTree>
    <p:extLst>
      <p:ext uri="{BB962C8B-B14F-4D97-AF65-F5344CB8AC3E}">
        <p14:creationId xmlns:p14="http://schemas.microsoft.com/office/powerpoint/2010/main" val="205258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0CFE-6128-4867-A092-795A9FA04311}"/>
              </a:ext>
            </a:extLst>
          </p:cNvPr>
          <p:cNvSpPr>
            <a:spLocks noGrp="1"/>
          </p:cNvSpPr>
          <p:nvPr>
            <p:ph type="title"/>
          </p:nvPr>
        </p:nvSpPr>
        <p:spPr/>
        <p:txBody>
          <a:bodyPr/>
          <a:lstStyle/>
          <a:p>
            <a:pPr algn="ctr"/>
            <a:r>
              <a:rPr lang="en-US" dirty="0"/>
              <a:t>Dorm occupancy continued</a:t>
            </a:r>
          </a:p>
        </p:txBody>
      </p:sp>
      <p:sp>
        <p:nvSpPr>
          <p:cNvPr id="4" name="TextBox 3">
            <a:extLst>
              <a:ext uri="{FF2B5EF4-FFF2-40B4-BE49-F238E27FC236}">
                <a16:creationId xmlns:a16="http://schemas.microsoft.com/office/drawing/2014/main" id="{32EE5C7A-1F4A-459B-9994-D06FAFCD8958}"/>
              </a:ext>
            </a:extLst>
          </p:cNvPr>
          <p:cNvSpPr txBox="1"/>
          <p:nvPr/>
        </p:nvSpPr>
        <p:spPr>
          <a:xfrm>
            <a:off x="118369" y="1792936"/>
            <a:ext cx="5122416"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t>Fall 2021</a:t>
            </a:r>
          </a:p>
          <a:p>
            <a:pPr marL="742950" lvl="1" indent="-285750">
              <a:buFont typeface="Arial" panose="020B0604020202020204" pitchFamily="34" charset="0"/>
              <a:buChar char="•"/>
            </a:pPr>
            <a:r>
              <a:rPr lang="en-US" sz="3200" dirty="0"/>
              <a:t>89 students in the dorms</a:t>
            </a:r>
          </a:p>
          <a:p>
            <a:pPr marL="1200150" lvl="2" indent="-285750">
              <a:buFont typeface="Arial" panose="020B0604020202020204" pitchFamily="34" charset="0"/>
              <a:buChar char="•"/>
            </a:pPr>
            <a:r>
              <a:rPr lang="en-US" sz="3200" dirty="0"/>
              <a:t>82% of total occupancy</a:t>
            </a:r>
          </a:p>
          <a:p>
            <a:pPr marL="1200150" lvl="2" indent="-285750">
              <a:buFont typeface="Arial" panose="020B0604020202020204" pitchFamily="34" charset="0"/>
              <a:buChar char="•"/>
            </a:pPr>
            <a:r>
              <a:rPr lang="en-US" sz="3200" dirty="0"/>
              <a:t>50% male; 50% female</a:t>
            </a:r>
          </a:p>
        </p:txBody>
      </p:sp>
      <p:sp>
        <p:nvSpPr>
          <p:cNvPr id="5" name="TextBox 4">
            <a:extLst>
              <a:ext uri="{FF2B5EF4-FFF2-40B4-BE49-F238E27FC236}">
                <a16:creationId xmlns:a16="http://schemas.microsoft.com/office/drawing/2014/main" id="{88C3EC3F-509A-435B-89A8-CC80B6AFE5BC}"/>
              </a:ext>
            </a:extLst>
          </p:cNvPr>
          <p:cNvSpPr txBox="1"/>
          <p:nvPr/>
        </p:nvSpPr>
        <p:spPr>
          <a:xfrm>
            <a:off x="5370990" y="1919611"/>
            <a:ext cx="6702641" cy="489364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n>
                  <a:solidFill>
                    <a:schemeClr val="bg1"/>
                  </a:solidFill>
                </a:ln>
                <a:solidFill>
                  <a:sysClr val="windowText" lastClr="000000"/>
                </a:solidFill>
              </a:rPr>
              <a:t>Spring 2022</a:t>
            </a:r>
          </a:p>
          <a:p>
            <a:pPr marL="285750" indent="-285750">
              <a:buFont typeface="Arial" panose="020B0604020202020204" pitchFamily="34" charset="0"/>
              <a:buChar char="•"/>
            </a:pPr>
            <a:r>
              <a:rPr lang="en-US" sz="2400" dirty="0">
                <a:ln>
                  <a:solidFill>
                    <a:schemeClr val="bg1"/>
                  </a:solidFill>
                </a:ln>
                <a:solidFill>
                  <a:sysClr val="windowText" lastClr="000000"/>
                </a:solidFill>
              </a:rPr>
              <a:t>Returning Students 61</a:t>
            </a:r>
          </a:p>
          <a:p>
            <a:pPr marL="742950" lvl="1" indent="-285750">
              <a:buFont typeface="Arial" panose="020B0604020202020204" pitchFamily="34" charset="0"/>
              <a:buChar char="•"/>
            </a:pPr>
            <a:r>
              <a:rPr lang="en-US" sz="2400" dirty="0">
                <a:ln>
                  <a:solidFill>
                    <a:schemeClr val="bg1"/>
                  </a:solidFill>
                </a:ln>
                <a:solidFill>
                  <a:sysClr val="windowText" lastClr="000000"/>
                </a:solidFill>
              </a:rPr>
              <a:t>68% retention</a:t>
            </a:r>
          </a:p>
          <a:p>
            <a:pPr marL="1200150" lvl="2" indent="-285750">
              <a:buFont typeface="Arial" panose="020B0604020202020204" pitchFamily="34" charset="0"/>
              <a:buChar char="•"/>
            </a:pPr>
            <a:r>
              <a:rPr lang="en-US" sz="2400" dirty="0">
                <a:ln>
                  <a:solidFill>
                    <a:schemeClr val="bg1"/>
                  </a:solidFill>
                </a:ln>
                <a:solidFill>
                  <a:sysClr val="windowText" lastClr="000000"/>
                </a:solidFill>
              </a:rPr>
              <a:t>34 returning male students</a:t>
            </a:r>
          </a:p>
          <a:p>
            <a:pPr marL="1200150" lvl="2" indent="-285750">
              <a:buFont typeface="Arial" panose="020B0604020202020204" pitchFamily="34" charset="0"/>
              <a:buChar char="•"/>
            </a:pPr>
            <a:r>
              <a:rPr lang="en-US" sz="2400" dirty="0">
                <a:ln>
                  <a:solidFill>
                    <a:schemeClr val="bg1"/>
                  </a:solidFill>
                </a:ln>
                <a:solidFill>
                  <a:sysClr val="windowText" lastClr="000000"/>
                </a:solidFill>
              </a:rPr>
              <a:t>27 returning female students</a:t>
            </a:r>
          </a:p>
          <a:p>
            <a:pPr marL="742950" lvl="1" indent="-285750">
              <a:buFont typeface="Arial" panose="020B0604020202020204" pitchFamily="34" charset="0"/>
              <a:buChar char="•"/>
            </a:pPr>
            <a:r>
              <a:rPr lang="en-US" sz="2400" dirty="0">
                <a:ln>
                  <a:solidFill>
                    <a:schemeClr val="bg1"/>
                  </a:solidFill>
                </a:ln>
                <a:solidFill>
                  <a:sysClr val="windowText" lastClr="000000"/>
                </a:solidFill>
              </a:rPr>
              <a:t>Students not returning</a:t>
            </a:r>
          </a:p>
          <a:p>
            <a:pPr marL="1200150" lvl="2" indent="-285750">
              <a:buFont typeface="Arial" panose="020B0604020202020204" pitchFamily="34" charset="0"/>
              <a:buChar char="•"/>
            </a:pPr>
            <a:r>
              <a:rPr lang="en-US" sz="2400" dirty="0">
                <a:ln>
                  <a:solidFill>
                    <a:schemeClr val="bg1"/>
                  </a:solidFill>
                </a:ln>
                <a:solidFill>
                  <a:sysClr val="windowText" lastClr="000000"/>
                </a:solidFill>
              </a:rPr>
              <a:t>6 TIL students lived in the dorms during the fall and will move into TIL housing</a:t>
            </a:r>
          </a:p>
          <a:p>
            <a:pPr marL="1200150" lvl="2" indent="-285750">
              <a:buFont typeface="Arial" panose="020B0604020202020204" pitchFamily="34" charset="0"/>
              <a:buChar char="•"/>
            </a:pPr>
            <a:r>
              <a:rPr lang="en-US" sz="2400" dirty="0">
                <a:ln>
                  <a:solidFill>
                    <a:schemeClr val="bg1"/>
                  </a:solidFill>
                </a:ln>
                <a:solidFill>
                  <a:sysClr val="windowText" lastClr="000000"/>
                </a:solidFill>
              </a:rPr>
              <a:t>Several students graduated or were eligible to transfer this spring</a:t>
            </a:r>
          </a:p>
          <a:p>
            <a:pPr marL="285750" indent="-285750">
              <a:buFont typeface="Arial" panose="020B0604020202020204" pitchFamily="34" charset="0"/>
              <a:buChar char="•"/>
            </a:pPr>
            <a:r>
              <a:rPr lang="en-US" sz="2400" dirty="0">
                <a:ln>
                  <a:solidFill>
                    <a:schemeClr val="bg1"/>
                  </a:solidFill>
                </a:ln>
                <a:solidFill>
                  <a:sysClr val="windowText" lastClr="000000"/>
                </a:solidFill>
              </a:rPr>
              <a:t>New 2022 dorm application submitted as of Jan. 6</a:t>
            </a:r>
            <a:r>
              <a:rPr lang="en-US" sz="2400" baseline="30000" dirty="0">
                <a:ln>
                  <a:solidFill>
                    <a:schemeClr val="bg1"/>
                  </a:solidFill>
                </a:ln>
                <a:solidFill>
                  <a:sysClr val="windowText" lastClr="000000"/>
                </a:solidFill>
              </a:rPr>
              <a:t>th</a:t>
            </a:r>
            <a:r>
              <a:rPr lang="en-US" sz="2400" dirty="0">
                <a:ln>
                  <a:solidFill>
                    <a:schemeClr val="bg1"/>
                  </a:solidFill>
                </a:ln>
                <a:solidFill>
                  <a:sysClr val="windowText" lastClr="000000"/>
                </a:solidFill>
              </a:rPr>
              <a:t>  = 12</a:t>
            </a:r>
          </a:p>
          <a:p>
            <a:pPr marL="285750" indent="-285750">
              <a:buFont typeface="Arial" panose="020B0604020202020204" pitchFamily="34" charset="0"/>
              <a:buChar char="•"/>
            </a:pPr>
            <a:r>
              <a:rPr lang="en-US" sz="2400" dirty="0">
                <a:ln>
                  <a:solidFill>
                    <a:schemeClr val="bg1"/>
                  </a:solidFill>
                </a:ln>
                <a:solidFill>
                  <a:sysClr val="windowText" lastClr="000000"/>
                </a:solidFill>
              </a:rPr>
              <a:t>Expected Dorm Occupancy = 73 students</a:t>
            </a:r>
          </a:p>
        </p:txBody>
      </p:sp>
    </p:spTree>
    <p:extLst>
      <p:ext uri="{BB962C8B-B14F-4D97-AF65-F5344CB8AC3E}">
        <p14:creationId xmlns:p14="http://schemas.microsoft.com/office/powerpoint/2010/main" val="124287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D650-8955-487D-813F-FBE27B4C14CC}"/>
              </a:ext>
            </a:extLst>
          </p:cNvPr>
          <p:cNvSpPr>
            <a:spLocks noGrp="1"/>
          </p:cNvSpPr>
          <p:nvPr>
            <p:ph type="title"/>
          </p:nvPr>
        </p:nvSpPr>
        <p:spPr/>
        <p:txBody>
          <a:bodyPr/>
          <a:lstStyle/>
          <a:p>
            <a:pPr algn="ctr"/>
            <a:r>
              <a:rPr lang="en-US" dirty="0"/>
              <a:t>Dorm renovations 2020-21</a:t>
            </a:r>
          </a:p>
        </p:txBody>
      </p:sp>
      <p:sp>
        <p:nvSpPr>
          <p:cNvPr id="3" name="TextBox 2">
            <a:extLst>
              <a:ext uri="{FF2B5EF4-FFF2-40B4-BE49-F238E27FC236}">
                <a16:creationId xmlns:a16="http://schemas.microsoft.com/office/drawing/2014/main" id="{8FBE58BA-33CF-4200-B2FB-D0BABC180C8E}"/>
              </a:ext>
            </a:extLst>
          </p:cNvPr>
          <p:cNvSpPr txBox="1"/>
          <p:nvPr/>
        </p:nvSpPr>
        <p:spPr>
          <a:xfrm>
            <a:off x="526473" y="1819055"/>
            <a:ext cx="5432022" cy="4801314"/>
          </a:xfrm>
          <a:prstGeom prst="rect">
            <a:avLst/>
          </a:prstGeom>
          <a:noFill/>
        </p:spPr>
        <p:txBody>
          <a:bodyPr wrap="square" rtlCol="0">
            <a:spAutoFit/>
          </a:bodyPr>
          <a:lstStyle/>
          <a:p>
            <a:r>
              <a:rPr lang="en-US" sz="3200" b="1" dirty="0"/>
              <a:t>Cougar Dorms</a:t>
            </a:r>
          </a:p>
          <a:p>
            <a:pPr marL="285750" indent="-285750">
              <a:buFont typeface="Arial" panose="020B0604020202020204" pitchFamily="34" charset="0"/>
              <a:buChar char="•"/>
            </a:pPr>
            <a:r>
              <a:rPr lang="en-US" sz="3200" dirty="0"/>
              <a:t>Replaced flooring</a:t>
            </a:r>
          </a:p>
          <a:p>
            <a:pPr marL="285750" indent="-285750">
              <a:buFont typeface="Arial" panose="020B0604020202020204" pitchFamily="34" charset="0"/>
              <a:buChar char="•"/>
            </a:pPr>
            <a:r>
              <a:rPr lang="en-US" sz="3200" dirty="0"/>
              <a:t>Rooms painted</a:t>
            </a:r>
          </a:p>
          <a:p>
            <a:pPr marL="285750" indent="-285750">
              <a:buFont typeface="Arial" panose="020B0604020202020204" pitchFamily="34" charset="0"/>
              <a:buChar char="•"/>
            </a:pPr>
            <a:r>
              <a:rPr lang="en-US" sz="3200" dirty="0"/>
              <a:t>New mattresses and bed frames</a:t>
            </a:r>
          </a:p>
          <a:p>
            <a:pPr marL="285750" indent="-285750">
              <a:buFont typeface="Arial" panose="020B0604020202020204" pitchFamily="34" charset="0"/>
              <a:buChar char="•"/>
            </a:pPr>
            <a:r>
              <a:rPr lang="en-US" sz="3200" dirty="0"/>
              <a:t>Upgraded the cooling system</a:t>
            </a:r>
          </a:p>
          <a:p>
            <a:pPr marL="742950" lvl="1" indent="-285750">
              <a:buFont typeface="Arial" panose="020B0604020202020204" pitchFamily="34" charset="0"/>
              <a:buChar char="•"/>
            </a:pPr>
            <a:r>
              <a:rPr lang="en-US" sz="3200" dirty="0"/>
              <a:t>Each room has an air conditioner instead of a swamp cooler</a:t>
            </a:r>
          </a:p>
          <a:p>
            <a:pPr lvl="1"/>
            <a:endParaRPr lang="en-US" dirty="0"/>
          </a:p>
        </p:txBody>
      </p:sp>
      <p:sp>
        <p:nvSpPr>
          <p:cNvPr id="5" name="TextBox 4">
            <a:extLst>
              <a:ext uri="{FF2B5EF4-FFF2-40B4-BE49-F238E27FC236}">
                <a16:creationId xmlns:a16="http://schemas.microsoft.com/office/drawing/2014/main" id="{3840BDAE-B2BC-4929-BE1E-4A357D846C5F}"/>
              </a:ext>
            </a:extLst>
          </p:cNvPr>
          <p:cNvSpPr txBox="1"/>
          <p:nvPr/>
        </p:nvSpPr>
        <p:spPr>
          <a:xfrm>
            <a:off x="6487549" y="1819055"/>
            <a:ext cx="5298051" cy="4524315"/>
          </a:xfrm>
          <a:prstGeom prst="rect">
            <a:avLst/>
          </a:prstGeom>
          <a:noFill/>
        </p:spPr>
        <p:txBody>
          <a:bodyPr wrap="square" rtlCol="0">
            <a:spAutoFit/>
          </a:bodyPr>
          <a:lstStyle/>
          <a:p>
            <a:r>
              <a:rPr lang="en-US" sz="3200" b="1" dirty="0"/>
              <a:t>Ash Dorms</a:t>
            </a:r>
          </a:p>
          <a:p>
            <a:pPr marL="285750" indent="-285750">
              <a:buFont typeface="Arial" panose="020B0604020202020204" pitchFamily="34" charset="0"/>
              <a:buChar char="•"/>
            </a:pPr>
            <a:r>
              <a:rPr lang="en-US" sz="3200" dirty="0"/>
              <a:t>Mattresses replaced</a:t>
            </a:r>
          </a:p>
          <a:p>
            <a:pPr marL="285750" indent="-285750">
              <a:buFont typeface="Arial" panose="020B0604020202020204" pitchFamily="34" charset="0"/>
              <a:buChar char="•"/>
            </a:pPr>
            <a:r>
              <a:rPr lang="en-US" sz="3200" dirty="0"/>
              <a:t>New couches in the Rec Room</a:t>
            </a:r>
          </a:p>
          <a:p>
            <a:pPr marL="285750" indent="-285750">
              <a:buFont typeface="Arial" panose="020B0604020202020204" pitchFamily="34" charset="0"/>
              <a:buChar char="•"/>
            </a:pPr>
            <a:r>
              <a:rPr lang="en-US" sz="3200" dirty="0"/>
              <a:t>New couches with USB ports</a:t>
            </a:r>
          </a:p>
          <a:p>
            <a:pPr marL="742950" lvl="1" indent="-285750">
              <a:buFont typeface="Arial" panose="020B0604020202020204" pitchFamily="34" charset="0"/>
              <a:buChar char="•"/>
            </a:pPr>
            <a:r>
              <a:rPr lang="en-US" sz="3200" dirty="0"/>
              <a:t>Replaced 30-year old couches</a:t>
            </a:r>
          </a:p>
          <a:p>
            <a:pPr marL="742950" lvl="1" indent="-285750">
              <a:buFont typeface="Arial" panose="020B0604020202020204" pitchFamily="34" charset="0"/>
              <a:buChar char="•"/>
            </a:pPr>
            <a:r>
              <a:rPr lang="en-US" sz="3200" dirty="0"/>
              <a:t>Same type of furniture as the student center</a:t>
            </a:r>
          </a:p>
        </p:txBody>
      </p:sp>
    </p:spTree>
    <p:extLst>
      <p:ext uri="{BB962C8B-B14F-4D97-AF65-F5344CB8AC3E}">
        <p14:creationId xmlns:p14="http://schemas.microsoft.com/office/powerpoint/2010/main" val="86413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FE7-4720-415F-9B4B-7642AFD98C9C}"/>
              </a:ext>
            </a:extLst>
          </p:cNvPr>
          <p:cNvSpPr>
            <a:spLocks noGrp="1"/>
          </p:cNvSpPr>
          <p:nvPr>
            <p:ph type="title"/>
          </p:nvPr>
        </p:nvSpPr>
        <p:spPr/>
        <p:txBody>
          <a:bodyPr/>
          <a:lstStyle/>
          <a:p>
            <a:r>
              <a:rPr lang="en-US" dirty="0"/>
              <a:t>Covid Mandates &amp; reported cases</a:t>
            </a:r>
          </a:p>
        </p:txBody>
      </p:sp>
      <p:sp>
        <p:nvSpPr>
          <p:cNvPr id="3" name="TextBox 2">
            <a:extLst>
              <a:ext uri="{FF2B5EF4-FFF2-40B4-BE49-F238E27FC236}">
                <a16:creationId xmlns:a16="http://schemas.microsoft.com/office/drawing/2014/main" id="{DBA23134-90AC-44AD-B292-440E6C369846}"/>
              </a:ext>
            </a:extLst>
          </p:cNvPr>
          <p:cNvSpPr txBox="1"/>
          <p:nvPr/>
        </p:nvSpPr>
        <p:spPr>
          <a:xfrm>
            <a:off x="840419" y="2134635"/>
            <a:ext cx="10647286" cy="2308324"/>
          </a:xfrm>
          <a:prstGeom prst="rect">
            <a:avLst/>
          </a:prstGeom>
          <a:noFill/>
        </p:spPr>
        <p:txBody>
          <a:bodyPr wrap="square" rtlCol="0">
            <a:spAutoFit/>
          </a:bodyPr>
          <a:lstStyle/>
          <a:p>
            <a:r>
              <a:rPr lang="en-US" sz="2400" dirty="0"/>
              <a:t>Covid Mandates</a:t>
            </a:r>
          </a:p>
          <a:p>
            <a:pPr marL="285750" indent="-285750">
              <a:buFont typeface="Arial" panose="020B0604020202020204" pitchFamily="34" charset="0"/>
              <a:buChar char="•"/>
            </a:pPr>
            <a:r>
              <a:rPr lang="en-US" sz="2400" dirty="0"/>
              <a:t>Students were expected to come into dorms vaccinated</a:t>
            </a:r>
          </a:p>
          <a:p>
            <a:pPr marL="285750" indent="-285750">
              <a:buFont typeface="Arial" panose="020B0604020202020204" pitchFamily="34" charset="0"/>
              <a:buChar char="•"/>
            </a:pPr>
            <a:r>
              <a:rPr lang="en-US" sz="2400" dirty="0"/>
              <a:t>Residents were not allowed to have outside guests in the dorms</a:t>
            </a:r>
          </a:p>
          <a:p>
            <a:pPr marL="285750" indent="-285750">
              <a:buFont typeface="Arial" panose="020B0604020202020204" pitchFamily="34" charset="0"/>
              <a:buChar char="•"/>
            </a:pPr>
            <a:r>
              <a:rPr lang="en-US" sz="2400" dirty="0"/>
              <a:t>Student-Athletes were required to test through athletics</a:t>
            </a:r>
          </a:p>
          <a:p>
            <a:pPr marL="285750" indent="-285750">
              <a:buFont typeface="Arial" panose="020B0604020202020204" pitchFamily="34" charset="0"/>
              <a:buChar char="•"/>
            </a:pPr>
            <a:r>
              <a:rPr lang="en-US" sz="2400" dirty="0"/>
              <a:t>Students were supplied and required to clean and sterilize rooms</a:t>
            </a:r>
          </a:p>
          <a:p>
            <a:pPr marL="285750" indent="-285750">
              <a:buFont typeface="Arial" panose="020B0604020202020204" pitchFamily="34" charset="0"/>
              <a:buChar char="•"/>
            </a:pPr>
            <a:r>
              <a:rPr lang="en-US" sz="2400" dirty="0"/>
              <a:t>RA’s assisted with sterilizing common areas and door handles</a:t>
            </a:r>
          </a:p>
        </p:txBody>
      </p:sp>
      <p:sp>
        <p:nvSpPr>
          <p:cNvPr id="5" name="TextBox 4">
            <a:extLst>
              <a:ext uri="{FF2B5EF4-FFF2-40B4-BE49-F238E27FC236}">
                <a16:creationId xmlns:a16="http://schemas.microsoft.com/office/drawing/2014/main" id="{BF550058-2EC6-4194-A4AD-39A33406C313}"/>
              </a:ext>
            </a:extLst>
          </p:cNvPr>
          <p:cNvSpPr txBox="1"/>
          <p:nvPr/>
        </p:nvSpPr>
        <p:spPr>
          <a:xfrm>
            <a:off x="840419" y="4869853"/>
            <a:ext cx="5938933" cy="1107996"/>
          </a:xfrm>
          <a:prstGeom prst="rect">
            <a:avLst/>
          </a:prstGeom>
          <a:noFill/>
        </p:spPr>
        <p:txBody>
          <a:bodyPr wrap="none" rtlCol="0">
            <a:spAutoFit/>
          </a:bodyPr>
          <a:lstStyle/>
          <a:p>
            <a:r>
              <a:rPr lang="en-US" sz="2400" dirty="0"/>
              <a:t>Reported Cases</a:t>
            </a:r>
          </a:p>
          <a:p>
            <a:pPr marL="285750" indent="-285750">
              <a:buFont typeface="Arial" panose="020B0604020202020204" pitchFamily="34" charset="0"/>
              <a:buChar char="•"/>
            </a:pPr>
            <a:r>
              <a:rPr lang="en-US" sz="2400" dirty="0"/>
              <a:t>One reported case during the fall semester.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669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878D247D-C7D9-4CAD-A49D-BE4DE85BAF66}"/>
              </a:ext>
            </a:extLst>
          </p:cNvPr>
          <p:cNvPicPr>
            <a:picLocks noChangeAspect="1"/>
          </p:cNvPicPr>
          <p:nvPr/>
        </p:nvPicPr>
        <p:blipFill rotWithShape="1">
          <a:blip r:embed="rId2">
            <a:duotone>
              <a:schemeClr val="bg2">
                <a:shade val="45000"/>
                <a:satMod val="135000"/>
              </a:schemeClr>
              <a:prstClr val="white"/>
            </a:duotone>
            <a:alphaModFix amt="65000"/>
          </a:blip>
          <a:srcRect t="7787"/>
          <a:stretch/>
        </p:blipFill>
        <p:spPr>
          <a:xfrm>
            <a:off x="20" y="10"/>
            <a:ext cx="12191979" cy="6857989"/>
          </a:xfrm>
          <a:prstGeom prst="rect">
            <a:avLst/>
          </a:prstGeom>
        </p:spPr>
      </p:pic>
      <p:sp>
        <p:nvSpPr>
          <p:cNvPr id="2" name="Title 1">
            <a:extLst>
              <a:ext uri="{FF2B5EF4-FFF2-40B4-BE49-F238E27FC236}">
                <a16:creationId xmlns:a16="http://schemas.microsoft.com/office/drawing/2014/main" id="{0EDB7C7F-299D-459E-801A-A900C81C6B9C}"/>
              </a:ext>
            </a:extLst>
          </p:cNvPr>
          <p:cNvSpPr>
            <a:spLocks noGrp="1"/>
          </p:cNvSpPr>
          <p:nvPr>
            <p:ph type="title"/>
          </p:nvPr>
        </p:nvSpPr>
        <p:spPr>
          <a:xfrm>
            <a:off x="365759" y="2194560"/>
            <a:ext cx="11471565" cy="1739347"/>
          </a:xfrm>
        </p:spPr>
        <p:txBody>
          <a:bodyPr vert="horz" lIns="91440" tIns="45720" rIns="91440" bIns="45720" rtlCol="0" anchor="ctr">
            <a:normAutofit/>
          </a:bodyPr>
          <a:lstStyle/>
          <a:p>
            <a:r>
              <a:rPr lang="en-US" b="1" dirty="0">
                <a:solidFill>
                  <a:schemeClr val="tx1"/>
                </a:solidFill>
              </a:rPr>
              <a:t>QUESTIONS</a:t>
            </a:r>
          </a:p>
        </p:txBody>
      </p:sp>
      <p:sp>
        <p:nvSpPr>
          <p:cNvPr id="3" name="Text Placeholder 2">
            <a:extLst>
              <a:ext uri="{FF2B5EF4-FFF2-40B4-BE49-F238E27FC236}">
                <a16:creationId xmlns:a16="http://schemas.microsoft.com/office/drawing/2014/main" id="{7B38A61D-E015-4434-8113-40CBC831CC01}"/>
              </a:ext>
            </a:extLst>
          </p:cNvPr>
          <p:cNvSpPr>
            <a:spLocks noGrp="1"/>
          </p:cNvSpPr>
          <p:nvPr>
            <p:ph type="body" idx="1"/>
          </p:nvPr>
        </p:nvSpPr>
        <p:spPr>
          <a:xfrm>
            <a:off x="1524000" y="3996250"/>
            <a:ext cx="9144000" cy="1309255"/>
          </a:xfrm>
        </p:spPr>
        <p:txBody>
          <a:bodyPr vert="horz" lIns="91440" tIns="45720" rIns="91440" bIns="45720" rtlCol="0">
            <a:normAutofit/>
          </a:bodyPr>
          <a:lstStyle/>
          <a:p>
            <a:endParaRPr lang="en-US" dirty="0">
              <a:solidFill>
                <a:schemeClr val="tx1"/>
              </a:solidFill>
            </a:endParaRPr>
          </a:p>
        </p:txBody>
      </p:sp>
    </p:spTree>
    <p:extLst>
      <p:ext uri="{BB962C8B-B14F-4D97-AF65-F5344CB8AC3E}">
        <p14:creationId xmlns:p14="http://schemas.microsoft.com/office/powerpoint/2010/main" val="96844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smiling for the camera&#10;&#10;Description automatically generated with medium confidence">
            <a:extLst>
              <a:ext uri="{FF2B5EF4-FFF2-40B4-BE49-F238E27FC236}">
                <a16:creationId xmlns:a16="http://schemas.microsoft.com/office/drawing/2014/main" id="{2E9ADF0E-D05C-429D-B17B-8D16F641A0B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6704" y="1088058"/>
            <a:ext cx="3530852" cy="4563708"/>
          </a:xfrm>
        </p:spPr>
      </p:pic>
      <p:sp>
        <p:nvSpPr>
          <p:cNvPr id="8" name="TextBox 7">
            <a:extLst>
              <a:ext uri="{FF2B5EF4-FFF2-40B4-BE49-F238E27FC236}">
                <a16:creationId xmlns:a16="http://schemas.microsoft.com/office/drawing/2014/main" id="{1E6429BC-F1C2-4171-8E72-93075410A6D0}"/>
              </a:ext>
            </a:extLst>
          </p:cNvPr>
          <p:cNvSpPr txBox="1"/>
          <p:nvPr/>
        </p:nvSpPr>
        <p:spPr>
          <a:xfrm>
            <a:off x="4553892" y="995881"/>
            <a:ext cx="7541537" cy="6524863"/>
          </a:xfrm>
          <a:prstGeom prst="rect">
            <a:avLst/>
          </a:prstGeom>
          <a:noFill/>
        </p:spPr>
        <p:txBody>
          <a:bodyPr wrap="square" rtlCol="0">
            <a:spAutoFit/>
          </a:bodyPr>
          <a:lstStyle/>
          <a:p>
            <a:pPr algn="ctr"/>
            <a:r>
              <a:rPr lang="en-US" sz="2800" dirty="0"/>
              <a:t>Introducing the new </a:t>
            </a:r>
          </a:p>
          <a:p>
            <a:pPr algn="ctr"/>
            <a:r>
              <a:rPr lang="en-US" sz="2800" dirty="0"/>
              <a:t>Dean of Student Services</a:t>
            </a:r>
          </a:p>
          <a:p>
            <a:pPr algn="ctr"/>
            <a:endParaRPr lang="en-US" sz="2800" dirty="0"/>
          </a:p>
          <a:p>
            <a:pPr algn="ctr"/>
            <a:r>
              <a:rPr lang="en-US" sz="2800" dirty="0"/>
              <a:t>Cecilia Alvarado</a:t>
            </a:r>
          </a:p>
          <a:p>
            <a:pPr algn="ctr"/>
            <a:endParaRPr lang="en-US" sz="2800" dirty="0"/>
          </a:p>
          <a:p>
            <a:pPr algn="ctr"/>
            <a:r>
              <a:rPr lang="en-US" sz="2800" dirty="0"/>
              <a:t>Start date:  January 24, 2022</a:t>
            </a:r>
          </a:p>
          <a:p>
            <a:pPr algn="ctr"/>
            <a:endParaRPr lang="en-US" sz="2800" dirty="0"/>
          </a:p>
          <a:p>
            <a:pPr algn="ctr"/>
            <a:r>
              <a:rPr lang="en-US" sz="1400" dirty="0"/>
              <a:t>Orange Coast College (Director)</a:t>
            </a:r>
          </a:p>
          <a:p>
            <a:pPr algn="ctr"/>
            <a:r>
              <a:rPr lang="en-US" sz="1400" dirty="0"/>
              <a:t>Riverside City College (Dean, Interim VPSS)</a:t>
            </a:r>
          </a:p>
          <a:p>
            <a:pPr algn="ctr"/>
            <a:r>
              <a:rPr lang="en-US" sz="1400" dirty="0"/>
              <a:t>Riverside, Norco, Moreno Valley (EOPS Director)</a:t>
            </a:r>
          </a:p>
          <a:p>
            <a:pPr algn="ctr"/>
            <a:endParaRPr lang="en-US" sz="1400" dirty="0"/>
          </a:p>
          <a:p>
            <a:pPr algn="ctr"/>
            <a:endParaRPr lang="en-US" sz="1400" dirty="0"/>
          </a:p>
          <a:p>
            <a:pPr algn="ctr"/>
            <a:r>
              <a:rPr lang="en-US" sz="1400" dirty="0"/>
              <a:t>She is from California and a community college alumna.  Her parents are immigrants and speaks Spanish and English.  She has been in the CCC for over 18 years. She has three daughters and a granddaughter.</a:t>
            </a:r>
          </a:p>
          <a:p>
            <a:pPr algn="ctr"/>
            <a:endParaRPr lang="en-US" sz="1400" dirty="0"/>
          </a:p>
          <a:p>
            <a:pPr algn="ctr"/>
            <a:endParaRPr lang="en-US" sz="1400" dirty="0"/>
          </a:p>
          <a:p>
            <a:pPr algn="ctr"/>
            <a:endParaRPr lang="en-US" sz="1400"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72148412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393D-A63E-419C-9B05-4ADBABFB75E1}"/>
              </a:ext>
            </a:extLst>
          </p:cNvPr>
          <p:cNvSpPr>
            <a:spLocks noGrp="1"/>
          </p:cNvSpPr>
          <p:nvPr>
            <p:ph type="title"/>
          </p:nvPr>
        </p:nvSpPr>
        <p:spPr>
          <a:xfrm>
            <a:off x="804421" y="796374"/>
            <a:ext cx="10583158" cy="880027"/>
          </a:xfrm>
        </p:spPr>
        <p:txBody>
          <a:bodyPr vert="horz" lIns="91440" tIns="45720" rIns="91440" bIns="45720" rtlCol="0" anchor="ctr">
            <a:normAutofit fontScale="90000"/>
          </a:bodyPr>
          <a:lstStyle/>
          <a:p>
            <a:r>
              <a:rPr lang="en-US" dirty="0">
                <a:solidFill>
                  <a:schemeClr val="bg1"/>
                </a:solidFill>
              </a:rPr>
              <a:t>Student Services Organizational Changes</a:t>
            </a:r>
          </a:p>
        </p:txBody>
      </p:sp>
      <p:sp>
        <p:nvSpPr>
          <p:cNvPr id="21" name="Content Placeholder 2">
            <a:extLst>
              <a:ext uri="{FF2B5EF4-FFF2-40B4-BE49-F238E27FC236}">
                <a16:creationId xmlns:a16="http://schemas.microsoft.com/office/drawing/2014/main" id="{9D894BAB-0F18-4A34-91C8-EE9C7591ED2E}"/>
              </a:ext>
            </a:extLst>
          </p:cNvPr>
          <p:cNvSpPr>
            <a:spLocks noGrp="1"/>
          </p:cNvSpPr>
          <p:nvPr>
            <p:ph sz="half" idx="1"/>
          </p:nvPr>
        </p:nvSpPr>
        <p:spPr>
          <a:xfrm>
            <a:off x="85458" y="1892172"/>
            <a:ext cx="12106541" cy="4965828"/>
          </a:xfrm>
        </p:spPr>
        <p:txBody>
          <a:bodyPr vert="horz" lIns="91440" tIns="45720" rIns="91440" bIns="45720" rtlCol="0" anchor="t">
            <a:noAutofit/>
          </a:bodyPr>
          <a:lstStyle/>
          <a:p>
            <a:pPr marL="0" indent="0">
              <a:lnSpc>
                <a:spcPct val="90000"/>
              </a:lnSpc>
              <a:buNone/>
            </a:pPr>
            <a:r>
              <a:rPr lang="en-US" sz="2800" u="sng" dirty="0">
                <a:solidFill>
                  <a:schemeClr val="bg1"/>
                </a:solidFill>
              </a:rPr>
              <a:t>VPSS</a:t>
            </a:r>
            <a:r>
              <a:rPr lang="en-US" sz="2800" dirty="0">
                <a:solidFill>
                  <a:schemeClr val="bg1"/>
                </a:solidFill>
              </a:rPr>
              <a:t>								</a:t>
            </a:r>
            <a:r>
              <a:rPr lang="en-US" sz="2800" u="sng" dirty="0">
                <a:solidFill>
                  <a:schemeClr val="bg1"/>
                </a:solidFill>
              </a:rPr>
              <a:t>Dean, Student Services</a:t>
            </a:r>
          </a:p>
          <a:p>
            <a:pPr marL="0" indent="0">
              <a:buNone/>
            </a:pPr>
            <a:r>
              <a:rPr lang="en-US" sz="1800" dirty="0"/>
              <a:t>Student Life and SBNRC </a:t>
            </a:r>
            <a:r>
              <a:rPr lang="en-US" sz="1400" dirty="0"/>
              <a:t>(Student Basic Need and Resource Center)	</a:t>
            </a:r>
            <a:r>
              <a:rPr lang="en-US" sz="1800" dirty="0"/>
              <a:t>		EOPS/CARE/CalWORKs</a:t>
            </a:r>
          </a:p>
          <a:p>
            <a:pPr marL="0" indent="0">
              <a:buNone/>
            </a:pPr>
            <a:r>
              <a:rPr lang="en-US" sz="1800" dirty="0"/>
              <a:t>Student Housing (Dorms)						Counseling/Advising</a:t>
            </a:r>
          </a:p>
          <a:p>
            <a:pPr marL="0" indent="0">
              <a:buNone/>
            </a:pPr>
            <a:r>
              <a:rPr lang="en-US" sz="1800" dirty="0"/>
              <a:t>Admissions and Records						DSPS</a:t>
            </a:r>
          </a:p>
          <a:p>
            <a:pPr marL="0" indent="0">
              <a:buNone/>
            </a:pPr>
            <a:r>
              <a:rPr lang="en-US" sz="1800" dirty="0"/>
              <a:t>Financial Aid							Testing Hub</a:t>
            </a:r>
          </a:p>
          <a:p>
            <a:pPr marL="0" indent="0">
              <a:buNone/>
            </a:pPr>
            <a:r>
              <a:rPr lang="en-US" sz="1800" dirty="0"/>
              <a:t>Veteran’s Center							Outreach</a:t>
            </a:r>
          </a:p>
          <a:p>
            <a:pPr marL="0" indent="0">
              <a:buNone/>
            </a:pPr>
            <a:r>
              <a:rPr lang="en-US" sz="1800" dirty="0"/>
              <a:t>								Mental Health</a:t>
            </a:r>
          </a:p>
          <a:p>
            <a:pPr marL="0" indent="0">
              <a:lnSpc>
                <a:spcPct val="90000"/>
              </a:lnSpc>
              <a:buNone/>
            </a:pPr>
            <a:r>
              <a:rPr lang="en-US" sz="1800" u="sng" dirty="0"/>
              <a:t>Other duties:</a:t>
            </a:r>
          </a:p>
          <a:p>
            <a:pPr marL="0" indent="0">
              <a:lnSpc>
                <a:spcPct val="90000"/>
              </a:lnSpc>
              <a:buNone/>
            </a:pPr>
            <a:r>
              <a:rPr lang="en-US" sz="1800" dirty="0"/>
              <a:t>Student Conduct							Student Conduct</a:t>
            </a:r>
          </a:p>
          <a:p>
            <a:pPr marL="0" indent="0">
              <a:lnSpc>
                <a:spcPct val="90000"/>
              </a:lnSpc>
              <a:buNone/>
            </a:pPr>
            <a:r>
              <a:rPr lang="en-US" sz="1800" dirty="0"/>
              <a:t>Title IX</a:t>
            </a:r>
          </a:p>
          <a:p>
            <a:pPr marL="0" indent="0">
              <a:lnSpc>
                <a:spcPct val="90000"/>
              </a:lnSpc>
              <a:buNone/>
            </a:pPr>
            <a:r>
              <a:rPr lang="en-US" sz="1800" dirty="0"/>
              <a:t>Guided Pathways							Guided Pathways</a:t>
            </a:r>
          </a:p>
        </p:txBody>
      </p:sp>
    </p:spTree>
    <p:extLst>
      <p:ext uri="{BB962C8B-B14F-4D97-AF65-F5344CB8AC3E}">
        <p14:creationId xmlns:p14="http://schemas.microsoft.com/office/powerpoint/2010/main" val="15974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7563" y="1375793"/>
            <a:ext cx="7130642" cy="1426129"/>
          </a:xfrm>
        </p:spPr>
        <p:txBody>
          <a:bodyPr>
            <a:noAutofit/>
          </a:bodyPr>
          <a:lstStyle/>
          <a:p>
            <a:br>
              <a:rPr lang="en-US" sz="5000" dirty="0"/>
            </a:br>
            <a:br>
              <a:rPr lang="en-US" sz="5000" dirty="0"/>
            </a:br>
            <a:br>
              <a:rPr lang="en-US" sz="5000" dirty="0"/>
            </a:br>
            <a:r>
              <a:rPr lang="en-US" sz="3200" b="1" dirty="0"/>
              <a:t>ADMISSIONS </a:t>
            </a:r>
            <a:br>
              <a:rPr lang="en-US" sz="3200" b="1" dirty="0"/>
            </a:br>
            <a:r>
              <a:rPr lang="en-US" sz="3200" b="1" dirty="0"/>
              <a:t>AND RECORDS</a:t>
            </a:r>
            <a:endParaRPr lang="en-US" sz="3200" dirty="0"/>
          </a:p>
        </p:txBody>
      </p:sp>
      <p:sp>
        <p:nvSpPr>
          <p:cNvPr id="5" name="Subtitle 4"/>
          <p:cNvSpPr>
            <a:spLocks noGrp="1"/>
          </p:cNvSpPr>
          <p:nvPr>
            <p:ph type="subTitle" idx="1"/>
          </p:nvPr>
        </p:nvSpPr>
        <p:spPr>
          <a:xfrm>
            <a:off x="1524000" y="4663440"/>
            <a:ext cx="9144000" cy="1787236"/>
          </a:xfrm>
        </p:spPr>
        <p:txBody>
          <a:bodyPr>
            <a:normAutofit/>
          </a:bodyPr>
          <a:lstStyle/>
          <a:p>
            <a:r>
              <a:rPr lang="en-US" dirty="0"/>
              <a:t>   </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620" y="591668"/>
            <a:ext cx="3606864" cy="3205784"/>
          </a:xfrm>
          <a:prstGeom prst="rect">
            <a:avLst/>
          </a:prstGeom>
        </p:spPr>
      </p:pic>
      <p:sp>
        <p:nvSpPr>
          <p:cNvPr id="7" name="TextBox 6">
            <a:extLst>
              <a:ext uri="{FF2B5EF4-FFF2-40B4-BE49-F238E27FC236}">
                <a16:creationId xmlns:a16="http://schemas.microsoft.com/office/drawing/2014/main" id="{E06D17FF-05A1-4E85-BD9F-FA5286EC43FC}"/>
              </a:ext>
            </a:extLst>
          </p:cNvPr>
          <p:cNvSpPr txBox="1"/>
          <p:nvPr/>
        </p:nvSpPr>
        <p:spPr>
          <a:xfrm>
            <a:off x="3673701" y="4247941"/>
            <a:ext cx="7105475" cy="830997"/>
          </a:xfrm>
          <a:prstGeom prst="rect">
            <a:avLst/>
          </a:prstGeom>
          <a:noFill/>
        </p:spPr>
        <p:txBody>
          <a:bodyPr wrap="square" rtlCol="0">
            <a:spAutoFit/>
          </a:bodyPr>
          <a:lstStyle/>
          <a:p>
            <a:pPr algn="ctr"/>
            <a:r>
              <a:rPr lang="en-US" sz="2400" dirty="0">
                <a:solidFill>
                  <a:schemeClr val="tx1"/>
                </a:solidFill>
              </a:rPr>
              <a:t>Rebecca Murillo </a:t>
            </a:r>
          </a:p>
          <a:p>
            <a:pPr algn="ctr"/>
            <a:r>
              <a:rPr lang="en-US" sz="2400" dirty="0"/>
              <a:t>D</a:t>
            </a:r>
            <a:r>
              <a:rPr lang="en-US" sz="2400" dirty="0">
                <a:solidFill>
                  <a:schemeClr val="tx1"/>
                </a:solidFill>
              </a:rPr>
              <a:t>irector of Admissions and Records</a:t>
            </a:r>
          </a:p>
        </p:txBody>
      </p:sp>
    </p:spTree>
    <p:extLst>
      <p:ext uri="{BB962C8B-B14F-4D97-AF65-F5344CB8AC3E}">
        <p14:creationId xmlns:p14="http://schemas.microsoft.com/office/powerpoint/2010/main" val="70026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3312" y="471191"/>
            <a:ext cx="9404723" cy="1025100"/>
          </a:xfrm>
        </p:spPr>
        <p:txBody>
          <a:bodyPr>
            <a:normAutofit fontScale="90000"/>
          </a:bodyPr>
          <a:lstStyle/>
          <a:p>
            <a:pPr algn="ctr"/>
            <a:r>
              <a:rPr lang="en-US" sz="4000" b="1" dirty="0"/>
              <a:t>A &amp; R and Counseling Support Staff</a:t>
            </a:r>
          </a:p>
        </p:txBody>
      </p:sp>
      <p:sp>
        <p:nvSpPr>
          <p:cNvPr id="3" name="Content Placeholder 2">
            <a:extLst>
              <a:ext uri="{FF2B5EF4-FFF2-40B4-BE49-F238E27FC236}">
                <a16:creationId xmlns:a16="http://schemas.microsoft.com/office/drawing/2014/main" id="{0AF05ED2-7358-4FE3-8722-3CB0D0A67BC7}"/>
              </a:ext>
            </a:extLst>
          </p:cNvPr>
          <p:cNvSpPr>
            <a:spLocks noGrp="1"/>
          </p:cNvSpPr>
          <p:nvPr>
            <p:ph sz="half" idx="1"/>
          </p:nvPr>
        </p:nvSpPr>
        <p:spPr>
          <a:xfrm>
            <a:off x="1385455" y="2475344"/>
            <a:ext cx="3648363" cy="3776511"/>
          </a:xfrm>
        </p:spPr>
        <p:txBody>
          <a:bodyPr>
            <a:normAutofit fontScale="40000" lnSpcReduction="20000"/>
          </a:bodyPr>
          <a:lstStyle/>
          <a:p>
            <a:pPr marL="285750" lvl="0" indent="-285750">
              <a:spcBef>
                <a:spcPct val="20000"/>
              </a:spcBef>
              <a:spcAft>
                <a:spcPts val="600"/>
              </a:spcAft>
              <a:buClr>
                <a:prstClr val="white"/>
              </a:buClr>
              <a:buBlip>
                <a:blip r:embed="rId2"/>
              </a:buBlip>
            </a:pPr>
            <a:r>
              <a:rPr lang="en-US" sz="5800" dirty="0">
                <a:ea typeface="+mn-ea"/>
                <a:cs typeface="+mn-cs"/>
              </a:rPr>
              <a:t>Counseling Staff</a:t>
            </a:r>
          </a:p>
          <a:p>
            <a:pPr marL="860425" lvl="1" indent="-465138">
              <a:spcBef>
                <a:spcPct val="20000"/>
              </a:spcBef>
              <a:spcAft>
                <a:spcPts val="600"/>
              </a:spcAft>
              <a:buClr>
                <a:prstClr val="white"/>
              </a:buClr>
              <a:buFont typeface="Wingdings" panose="05000000000000000000" pitchFamily="2" charset="2"/>
              <a:buChar char="Ø"/>
            </a:pPr>
            <a:r>
              <a:rPr lang="en-US" sz="5600" dirty="0">
                <a:ea typeface="+mn-ea"/>
                <a:cs typeface="+mn-cs"/>
              </a:rPr>
              <a:t>Apolonia Cotto</a:t>
            </a:r>
          </a:p>
          <a:p>
            <a:pPr marL="285750" lvl="0" indent="-285750">
              <a:spcBef>
                <a:spcPct val="20000"/>
              </a:spcBef>
              <a:spcAft>
                <a:spcPts val="600"/>
              </a:spcAft>
              <a:buClr>
                <a:prstClr val="white"/>
              </a:buClr>
              <a:buBlip>
                <a:blip r:embed="rId2"/>
              </a:buBlip>
            </a:pPr>
            <a:endParaRPr lang="en-US" sz="5800" dirty="0">
              <a:ea typeface="+mn-ea"/>
              <a:cs typeface="+mn-cs"/>
            </a:endParaRPr>
          </a:p>
          <a:p>
            <a:pPr marL="285750" lvl="0" indent="-285750">
              <a:spcBef>
                <a:spcPct val="20000"/>
              </a:spcBef>
              <a:spcAft>
                <a:spcPts val="600"/>
              </a:spcAft>
              <a:buClr>
                <a:prstClr val="white"/>
              </a:buClr>
              <a:buBlip>
                <a:blip r:embed="rId2"/>
              </a:buBlip>
            </a:pPr>
            <a:r>
              <a:rPr lang="en-US" sz="5800" dirty="0">
                <a:ea typeface="+mn-ea"/>
                <a:cs typeface="+mn-cs"/>
              </a:rPr>
              <a:t>Admissions Staff </a:t>
            </a:r>
          </a:p>
          <a:p>
            <a:pPr marL="860425" lvl="1" indent="-465138">
              <a:spcBef>
                <a:spcPct val="20000"/>
              </a:spcBef>
              <a:spcAft>
                <a:spcPts val="600"/>
              </a:spcAft>
              <a:buClr>
                <a:prstClr val="white"/>
              </a:buClr>
              <a:buFont typeface="Wingdings" panose="05000000000000000000" pitchFamily="2" charset="2"/>
              <a:buChar char="Ø"/>
            </a:pPr>
            <a:r>
              <a:rPr lang="en-US" sz="5800" dirty="0">
                <a:ea typeface="+mn-ea"/>
                <a:cs typeface="+mn-cs"/>
              </a:rPr>
              <a:t>	Isaura “Izzy”</a:t>
            </a:r>
            <a:r>
              <a:rPr lang="en-US" sz="5800" dirty="0"/>
              <a:t> </a:t>
            </a:r>
            <a:r>
              <a:rPr lang="en-US" sz="5800" dirty="0">
                <a:ea typeface="+mn-ea"/>
                <a:cs typeface="+mn-cs"/>
              </a:rPr>
              <a:t>Santiesteban 	</a:t>
            </a:r>
          </a:p>
          <a:p>
            <a:pPr marL="860425" lvl="1" indent="-465138">
              <a:spcBef>
                <a:spcPct val="20000"/>
              </a:spcBef>
              <a:spcAft>
                <a:spcPts val="600"/>
              </a:spcAft>
              <a:buClr>
                <a:prstClr val="white"/>
              </a:buClr>
              <a:buFont typeface="Wingdings" panose="05000000000000000000" pitchFamily="2" charset="2"/>
              <a:buChar char="Ø"/>
            </a:pPr>
            <a:r>
              <a:rPr lang="en-US" sz="5800" dirty="0">
                <a:ea typeface="+mn-ea"/>
                <a:cs typeface="+mn-cs"/>
              </a:rPr>
              <a:t>	Mireya Zerme</a:t>
            </a:r>
            <a:r>
              <a:rPr lang="en-US" sz="6000" dirty="0"/>
              <a:t>ño</a:t>
            </a:r>
            <a:endParaRPr lang="en-US" sz="5800" dirty="0">
              <a:ea typeface="+mn-ea"/>
              <a:cs typeface="+mn-cs"/>
            </a:endParaRPr>
          </a:p>
          <a:p>
            <a:pPr marL="400050" lvl="1" indent="0">
              <a:lnSpc>
                <a:spcPct val="120000"/>
              </a:lnSpc>
              <a:spcBef>
                <a:spcPct val="20000"/>
              </a:spcBef>
              <a:spcAft>
                <a:spcPts val="600"/>
              </a:spcAft>
              <a:buClr>
                <a:prstClr val="white"/>
              </a:buClr>
              <a:buNone/>
            </a:pPr>
            <a:r>
              <a:rPr lang="en-US" sz="3400" dirty="0">
                <a:ea typeface="+mn-ea"/>
                <a:cs typeface="+mn-cs"/>
              </a:rPr>
              <a:t>		</a:t>
            </a:r>
          </a:p>
          <a:p>
            <a:pPr marL="400050" lvl="1" indent="0">
              <a:lnSpc>
                <a:spcPct val="120000"/>
              </a:lnSpc>
              <a:spcBef>
                <a:spcPct val="20000"/>
              </a:spcBef>
              <a:spcAft>
                <a:spcPts val="600"/>
              </a:spcAft>
              <a:buClr>
                <a:prstClr val="white"/>
              </a:buClr>
              <a:buNone/>
            </a:pPr>
            <a:r>
              <a:rPr lang="en-US" sz="3400" dirty="0">
                <a:ea typeface="+mn-ea"/>
                <a:cs typeface="+mn-cs"/>
              </a:rPr>
              <a:t>		</a:t>
            </a:r>
          </a:p>
          <a:p>
            <a:pPr marL="0" indent="0">
              <a:buNone/>
            </a:pPr>
            <a:endParaRPr lang="en-US" dirty="0"/>
          </a:p>
        </p:txBody>
      </p:sp>
      <p:sp>
        <p:nvSpPr>
          <p:cNvPr id="2" name="Content Placeholder 1">
            <a:extLst>
              <a:ext uri="{FF2B5EF4-FFF2-40B4-BE49-F238E27FC236}">
                <a16:creationId xmlns:a16="http://schemas.microsoft.com/office/drawing/2014/main" id="{BA941DEC-3FAB-4DB1-9675-792A12D113C8}"/>
              </a:ext>
            </a:extLst>
          </p:cNvPr>
          <p:cNvSpPr>
            <a:spLocks noGrp="1"/>
          </p:cNvSpPr>
          <p:nvPr>
            <p:ph sz="half" idx="2"/>
          </p:nvPr>
        </p:nvSpPr>
        <p:spPr>
          <a:xfrm>
            <a:off x="6889043" y="2475344"/>
            <a:ext cx="4536339" cy="3776512"/>
          </a:xfrm>
        </p:spPr>
        <p:txBody>
          <a:bodyPr>
            <a:normAutofit fontScale="40000" lnSpcReduction="20000"/>
          </a:bodyPr>
          <a:lstStyle/>
          <a:p>
            <a:pPr marL="285750" lvl="0" indent="-285750">
              <a:spcBef>
                <a:spcPct val="20000"/>
              </a:spcBef>
              <a:spcAft>
                <a:spcPts val="600"/>
              </a:spcAft>
              <a:buClr>
                <a:prstClr val="white"/>
              </a:buClr>
              <a:buBlip>
                <a:blip r:embed="rId2"/>
              </a:buBlip>
            </a:pPr>
            <a:r>
              <a:rPr lang="en-US" sz="5800" dirty="0">
                <a:ea typeface="+mn-ea"/>
                <a:cs typeface="+mn-cs"/>
              </a:rPr>
              <a:t>Records Staff</a:t>
            </a:r>
          </a:p>
          <a:p>
            <a:pPr marL="857250" lvl="1" indent="-457200">
              <a:spcBef>
                <a:spcPct val="20000"/>
              </a:spcBef>
              <a:spcAft>
                <a:spcPts val="600"/>
              </a:spcAft>
              <a:buClr>
                <a:prstClr val="white"/>
              </a:buClr>
              <a:buFont typeface="Wingdings" panose="05000000000000000000" pitchFamily="2" charset="2"/>
              <a:buChar char="Ø"/>
            </a:pPr>
            <a:r>
              <a:rPr lang="en-US" sz="5800" dirty="0">
                <a:ea typeface="+mn-ea"/>
                <a:cs typeface="+mn-cs"/>
              </a:rPr>
              <a:t>Technicians: </a:t>
            </a:r>
          </a:p>
          <a:p>
            <a:pPr marL="1314450" lvl="2" indent="-457200">
              <a:buClr>
                <a:prstClr val="white"/>
              </a:buClr>
              <a:buFont typeface="Wingdings" panose="05000000000000000000" pitchFamily="2" charset="2"/>
              <a:buChar char="Ø"/>
            </a:pPr>
            <a:r>
              <a:rPr lang="en-US" sz="5600" dirty="0">
                <a:ea typeface="+mn-ea"/>
                <a:cs typeface="+mn-cs"/>
              </a:rPr>
              <a:t>Lisa Brettschneider</a:t>
            </a:r>
          </a:p>
          <a:p>
            <a:pPr marL="1314450" lvl="2" indent="-457200">
              <a:buClr>
                <a:prstClr val="white"/>
              </a:buClr>
              <a:buFont typeface="Wingdings" panose="05000000000000000000" pitchFamily="2" charset="2"/>
              <a:buChar char="Ø"/>
            </a:pPr>
            <a:r>
              <a:rPr lang="en-US" sz="5600" dirty="0">
                <a:ea typeface="+mn-ea"/>
                <a:cs typeface="+mn-cs"/>
              </a:rPr>
              <a:t>Tosha Romandia</a:t>
            </a:r>
          </a:p>
          <a:p>
            <a:pPr marL="857250" lvl="1" indent="-457200">
              <a:spcBef>
                <a:spcPct val="20000"/>
              </a:spcBef>
              <a:spcAft>
                <a:spcPts val="600"/>
              </a:spcAft>
              <a:buClr>
                <a:prstClr val="white"/>
              </a:buClr>
              <a:buFont typeface="Wingdings" panose="05000000000000000000" pitchFamily="2" charset="2"/>
              <a:buChar char="Ø"/>
            </a:pPr>
            <a:r>
              <a:rPr lang="en-US" sz="5800" dirty="0">
                <a:ea typeface="+mn-ea"/>
                <a:cs typeface="+mn-cs"/>
              </a:rPr>
              <a:t>Evaluator: </a:t>
            </a:r>
          </a:p>
          <a:p>
            <a:pPr marL="1314450" lvl="2" indent="-457200">
              <a:buClr>
                <a:prstClr val="white"/>
              </a:buClr>
              <a:buFont typeface="Wingdings" panose="05000000000000000000" pitchFamily="2" charset="2"/>
              <a:buChar char="Ø"/>
            </a:pPr>
            <a:r>
              <a:rPr lang="en-US" sz="5600" dirty="0">
                <a:ea typeface="+mn-ea"/>
                <a:cs typeface="+mn-cs"/>
              </a:rPr>
              <a:t>Tiffany Payne</a:t>
            </a:r>
          </a:p>
          <a:p>
            <a:pPr marL="685800" lvl="1">
              <a:spcBef>
                <a:spcPct val="20000"/>
              </a:spcBef>
              <a:spcAft>
                <a:spcPts val="600"/>
              </a:spcAft>
              <a:buClr>
                <a:prstClr val="white"/>
              </a:buClr>
              <a:buBlip>
                <a:blip r:embed="rId2"/>
              </a:buBlip>
            </a:pPr>
            <a:endParaRPr lang="en-US" sz="3400" b="1" dirty="0">
              <a:ea typeface="+mn-ea"/>
              <a:cs typeface="+mn-cs"/>
            </a:endParaRP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120" y="3040721"/>
            <a:ext cx="2065105" cy="3446060"/>
          </a:xfrm>
          <a:prstGeom prst="rect">
            <a:avLst/>
          </a:prstGeom>
        </p:spPr>
      </p:pic>
    </p:spTree>
    <p:extLst>
      <p:ext uri="{BB962C8B-B14F-4D97-AF65-F5344CB8AC3E}">
        <p14:creationId xmlns:p14="http://schemas.microsoft.com/office/powerpoint/2010/main" val="104777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7289" y="471191"/>
            <a:ext cx="9404723" cy="1025100"/>
          </a:xfrm>
        </p:spPr>
        <p:txBody>
          <a:bodyPr/>
          <a:lstStyle/>
          <a:p>
            <a:pPr algn="ctr"/>
            <a:r>
              <a:rPr lang="en-US" sz="4400" b="1" dirty="0"/>
              <a:t>ADMISSIONS &amp; RECORDS</a:t>
            </a:r>
          </a:p>
        </p:txBody>
      </p:sp>
      <p:sp>
        <p:nvSpPr>
          <p:cNvPr id="3" name="Content Placeholder 2">
            <a:extLst>
              <a:ext uri="{FF2B5EF4-FFF2-40B4-BE49-F238E27FC236}">
                <a16:creationId xmlns:a16="http://schemas.microsoft.com/office/drawing/2014/main" id="{0AF05ED2-7358-4FE3-8722-3CB0D0A67BC7}"/>
              </a:ext>
            </a:extLst>
          </p:cNvPr>
          <p:cNvSpPr>
            <a:spLocks noGrp="1"/>
          </p:cNvSpPr>
          <p:nvPr>
            <p:ph sz="half" idx="1"/>
          </p:nvPr>
        </p:nvSpPr>
        <p:spPr>
          <a:xfrm>
            <a:off x="1431636" y="2493818"/>
            <a:ext cx="4585116" cy="3376630"/>
          </a:xfrm>
        </p:spPr>
        <p:txBody>
          <a:bodyPr>
            <a:normAutofit/>
          </a:bodyPr>
          <a:lstStyle/>
          <a:p>
            <a:pPr marL="285750" lvl="0" indent="-285750">
              <a:spcBef>
                <a:spcPct val="20000"/>
              </a:spcBef>
              <a:spcAft>
                <a:spcPts val="600"/>
              </a:spcAft>
              <a:buClr>
                <a:prstClr val="white"/>
              </a:buClr>
              <a:buBlip>
                <a:blip r:embed="rId2"/>
              </a:buBlip>
            </a:pPr>
            <a:r>
              <a:rPr lang="en-US" sz="3200" dirty="0">
                <a:ea typeface="+mn-ea"/>
                <a:cs typeface="+mn-cs"/>
              </a:rPr>
              <a:t>Waitlists</a:t>
            </a:r>
          </a:p>
          <a:p>
            <a:pPr marL="285750" lvl="0" indent="-285750">
              <a:spcBef>
                <a:spcPct val="20000"/>
              </a:spcBef>
              <a:spcAft>
                <a:spcPts val="600"/>
              </a:spcAft>
              <a:buClr>
                <a:prstClr val="white"/>
              </a:buClr>
              <a:buBlip>
                <a:blip r:embed="rId2"/>
              </a:buBlip>
            </a:pPr>
            <a:r>
              <a:rPr lang="en-US" sz="3200" dirty="0">
                <a:ea typeface="+mn-ea"/>
                <a:cs typeface="+mn-cs"/>
              </a:rPr>
              <a:t>Add Codes</a:t>
            </a:r>
          </a:p>
          <a:p>
            <a:pPr marL="285750" indent="-285750">
              <a:spcBef>
                <a:spcPct val="20000"/>
              </a:spcBef>
              <a:spcAft>
                <a:spcPts val="600"/>
              </a:spcAft>
              <a:buClr>
                <a:prstClr val="white"/>
              </a:buClr>
              <a:buBlip>
                <a:blip r:embed="rId2"/>
              </a:buBlip>
            </a:pPr>
            <a:r>
              <a:rPr lang="en-US" sz="3200" dirty="0">
                <a:ea typeface="+mn-ea"/>
                <a:cs typeface="+mn-cs"/>
              </a:rPr>
              <a:t>Census Rosters </a:t>
            </a:r>
            <a:r>
              <a:rPr lang="en-US" sz="1900" dirty="0">
                <a:ea typeface="+mn-ea"/>
                <a:cs typeface="+mn-cs"/>
              </a:rPr>
              <a:t>(records@taftcollege.edu)</a:t>
            </a:r>
            <a:endParaRPr lang="en-US" sz="3200" dirty="0">
              <a:ea typeface="+mn-ea"/>
              <a:cs typeface="+mn-cs"/>
            </a:endParaRPr>
          </a:p>
          <a:p>
            <a:pPr marL="285750" lvl="0" indent="-285750">
              <a:spcBef>
                <a:spcPct val="20000"/>
              </a:spcBef>
              <a:spcAft>
                <a:spcPts val="600"/>
              </a:spcAft>
              <a:buClr>
                <a:prstClr val="white"/>
              </a:buClr>
              <a:buBlip>
                <a:blip r:embed="rId2"/>
              </a:buBlip>
            </a:pPr>
            <a:r>
              <a:rPr lang="en-US" sz="3200" dirty="0">
                <a:ea typeface="+mn-ea"/>
                <a:cs typeface="+mn-cs"/>
              </a:rPr>
              <a:t>Adding/Dropping</a:t>
            </a:r>
          </a:p>
          <a:p>
            <a:pPr marL="285750" lvl="0" indent="-285750">
              <a:spcBef>
                <a:spcPct val="20000"/>
              </a:spcBef>
              <a:spcAft>
                <a:spcPts val="600"/>
              </a:spcAft>
              <a:buClr>
                <a:prstClr val="white"/>
              </a:buClr>
              <a:buBlip>
                <a:blip r:embed="rId2"/>
              </a:buBlip>
            </a:pPr>
            <a:r>
              <a:rPr lang="en-US" sz="3200" dirty="0">
                <a:ea typeface="+mn-ea"/>
                <a:cs typeface="+mn-cs"/>
              </a:rPr>
              <a:t>EW </a:t>
            </a:r>
            <a:r>
              <a:rPr lang="en-US" sz="2800" dirty="0">
                <a:ea typeface="+mn-ea"/>
                <a:cs typeface="+mn-cs"/>
                <a:hlinkClick r:id="rId3">
                  <a:extLst>
                    <a:ext uri="{A12FA001-AC4F-418D-AE19-62706E023703}">
                      <ahyp:hlinkClr xmlns:ahyp="http://schemas.microsoft.com/office/drawing/2018/hyperlinkcolor" val="tx"/>
                    </a:ext>
                  </a:extLst>
                </a:hlinkClick>
              </a:rPr>
              <a:t>(Online Petition)</a:t>
            </a:r>
            <a:endParaRPr lang="en-US" sz="2800" dirty="0">
              <a:ea typeface="+mn-ea"/>
              <a:cs typeface="+mn-cs"/>
            </a:endParaRPr>
          </a:p>
          <a:p>
            <a:pPr marL="0" indent="0">
              <a:buNone/>
            </a:pPr>
            <a:endParaRPr lang="en-US" dirty="0"/>
          </a:p>
        </p:txBody>
      </p:sp>
      <p:sp>
        <p:nvSpPr>
          <p:cNvPr id="2" name="Content Placeholder 1">
            <a:extLst>
              <a:ext uri="{FF2B5EF4-FFF2-40B4-BE49-F238E27FC236}">
                <a16:creationId xmlns:a16="http://schemas.microsoft.com/office/drawing/2014/main" id="{BA941DEC-3FAB-4DB1-9675-792A12D113C8}"/>
              </a:ext>
            </a:extLst>
          </p:cNvPr>
          <p:cNvSpPr>
            <a:spLocks noGrp="1"/>
          </p:cNvSpPr>
          <p:nvPr>
            <p:ph sz="half" idx="2"/>
          </p:nvPr>
        </p:nvSpPr>
        <p:spPr>
          <a:xfrm>
            <a:off x="6096000" y="2493818"/>
            <a:ext cx="5742562" cy="4266747"/>
          </a:xfrm>
        </p:spPr>
        <p:txBody>
          <a:bodyPr>
            <a:normAutofit/>
          </a:bodyPr>
          <a:lstStyle/>
          <a:p>
            <a:pPr marL="285750" lvl="0" indent="-285750">
              <a:spcBef>
                <a:spcPct val="20000"/>
              </a:spcBef>
              <a:spcAft>
                <a:spcPts val="600"/>
              </a:spcAft>
              <a:buClr>
                <a:prstClr val="white"/>
              </a:buClr>
              <a:buBlip>
                <a:blip r:embed="rId2"/>
              </a:buBlip>
            </a:pPr>
            <a:r>
              <a:rPr lang="en-US" sz="3200" dirty="0">
                <a:ea typeface="+mn-ea"/>
                <a:cs typeface="+mn-cs"/>
                <a:hlinkClick r:id="rId4">
                  <a:extLst>
                    <a:ext uri="{A12FA001-AC4F-418D-AE19-62706E023703}">
                      <ahyp:hlinkClr xmlns:ahyp="http://schemas.microsoft.com/office/drawing/2018/hyperlinkcolor" val="tx"/>
                    </a:ext>
                  </a:extLst>
                </a:hlinkClick>
              </a:rPr>
              <a:t>Grade Changes</a:t>
            </a:r>
            <a:r>
              <a:rPr lang="en-US" sz="3200" dirty="0">
                <a:ea typeface="+mn-ea"/>
                <a:cs typeface="+mn-cs"/>
              </a:rPr>
              <a:t> </a:t>
            </a:r>
            <a:r>
              <a:rPr lang="en-US" dirty="0">
                <a:ea typeface="+mn-ea"/>
                <a:cs typeface="+mn-cs"/>
              </a:rPr>
              <a:t>(records@taftcollege.edu)</a:t>
            </a:r>
          </a:p>
          <a:p>
            <a:pPr marL="285750" indent="-285750">
              <a:spcBef>
                <a:spcPct val="20000"/>
              </a:spcBef>
              <a:spcAft>
                <a:spcPts val="600"/>
              </a:spcAft>
              <a:buClr>
                <a:prstClr val="white"/>
              </a:buClr>
              <a:buBlip>
                <a:blip r:embed="rId2"/>
              </a:buBlip>
            </a:pPr>
            <a:r>
              <a:rPr lang="en-US" sz="3200" dirty="0">
                <a:ea typeface="+mn-ea"/>
                <a:cs typeface="+mn-cs"/>
              </a:rPr>
              <a:t>Incompletes / IPs </a:t>
            </a:r>
            <a:r>
              <a:rPr lang="en-US" sz="1900" dirty="0">
                <a:ea typeface="+mn-ea"/>
                <a:cs typeface="+mn-cs"/>
              </a:rPr>
              <a:t>(records@taftcollege.edu)</a:t>
            </a:r>
          </a:p>
          <a:p>
            <a:pPr marL="285750" lvl="0" indent="-285750">
              <a:spcBef>
                <a:spcPct val="20000"/>
              </a:spcBef>
              <a:spcAft>
                <a:spcPts val="600"/>
              </a:spcAft>
              <a:buClr>
                <a:prstClr val="white"/>
              </a:buClr>
              <a:buBlip>
                <a:blip r:embed="rId2"/>
              </a:buBlip>
            </a:pPr>
            <a:r>
              <a:rPr lang="en-US" sz="3200" dirty="0"/>
              <a:t>Final Grades</a:t>
            </a:r>
            <a:endParaRPr lang="en-US" sz="3200" dirty="0">
              <a:ea typeface="+mn-ea"/>
              <a:cs typeface="+mn-cs"/>
            </a:endParaRPr>
          </a:p>
          <a:p>
            <a:pPr marL="285750" lvl="0" indent="-285750">
              <a:spcBef>
                <a:spcPct val="20000"/>
              </a:spcBef>
              <a:spcAft>
                <a:spcPts val="600"/>
              </a:spcAft>
              <a:buClr>
                <a:prstClr val="white"/>
              </a:buClr>
              <a:buBlip>
                <a:blip r:embed="rId2"/>
              </a:buBlip>
            </a:pPr>
            <a:r>
              <a:rPr lang="en-US" sz="3200" dirty="0">
                <a:ea typeface="+mn-ea"/>
                <a:cs typeface="+mn-cs"/>
              </a:rPr>
              <a:t>Arranged Hours</a:t>
            </a:r>
          </a:p>
          <a:p>
            <a:pPr marL="285750" lvl="0" indent="-285750">
              <a:spcBef>
                <a:spcPct val="20000"/>
              </a:spcBef>
              <a:spcAft>
                <a:spcPts val="600"/>
              </a:spcAft>
              <a:buClr>
                <a:prstClr val="white"/>
              </a:buClr>
              <a:buBlip>
                <a:blip r:embed="rId2"/>
              </a:buBlip>
            </a:pPr>
            <a:r>
              <a:rPr lang="en-US" sz="3200" dirty="0">
                <a:ea typeface="+mn-ea"/>
                <a:cs typeface="+mn-cs"/>
              </a:rPr>
              <a:t>Catalog </a:t>
            </a:r>
            <a:r>
              <a:rPr lang="en-US" sz="2800" dirty="0">
                <a:ea typeface="+mn-ea"/>
                <a:cs typeface="+mn-cs"/>
              </a:rPr>
              <a:t>Changes/Corrections</a:t>
            </a:r>
          </a:p>
          <a:p>
            <a:pPr marL="0" lvl="0" indent="0">
              <a:spcBef>
                <a:spcPct val="20000"/>
              </a:spcBef>
              <a:spcAft>
                <a:spcPts val="600"/>
              </a:spcAft>
              <a:buClr>
                <a:prstClr val="white"/>
              </a:buClr>
              <a:buNone/>
            </a:pPr>
            <a:endParaRPr lang="en-US" sz="3200" dirty="0">
              <a:ea typeface="+mn-ea"/>
              <a:cs typeface="+mn-cs"/>
            </a:endParaRPr>
          </a:p>
          <a:p>
            <a:pPr marL="0" indent="0">
              <a:buNone/>
            </a:pPr>
            <a:endParaRPr lang="en-US" dirty="0"/>
          </a:p>
        </p:txBody>
      </p:sp>
    </p:spTree>
    <p:extLst>
      <p:ext uri="{BB962C8B-B14F-4D97-AF65-F5344CB8AC3E}">
        <p14:creationId xmlns:p14="http://schemas.microsoft.com/office/powerpoint/2010/main" val="50378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9410" y="1545847"/>
            <a:ext cx="7130642" cy="1426129"/>
          </a:xfrm>
        </p:spPr>
        <p:txBody>
          <a:bodyPr>
            <a:noAutofit/>
          </a:bodyPr>
          <a:lstStyle/>
          <a:p>
            <a:br>
              <a:rPr lang="en-US" sz="5000" dirty="0"/>
            </a:br>
            <a:br>
              <a:rPr lang="en-US" sz="5000" dirty="0"/>
            </a:br>
            <a:br>
              <a:rPr lang="en-US" sz="5000" dirty="0"/>
            </a:br>
            <a:r>
              <a:rPr lang="en-US" sz="3600" b="1" dirty="0"/>
              <a:t>FINANCIAL AID &amp; SCHOLARSHIPS</a:t>
            </a:r>
            <a:endParaRPr lang="en-US" sz="3600" dirty="0"/>
          </a:p>
        </p:txBody>
      </p:sp>
      <p:sp>
        <p:nvSpPr>
          <p:cNvPr id="5" name="Subtitle 4"/>
          <p:cNvSpPr>
            <a:spLocks noGrp="1"/>
          </p:cNvSpPr>
          <p:nvPr>
            <p:ph type="subTitle" idx="1"/>
          </p:nvPr>
        </p:nvSpPr>
        <p:spPr>
          <a:xfrm>
            <a:off x="1524000" y="4663440"/>
            <a:ext cx="9144000" cy="1787236"/>
          </a:xfrm>
        </p:spPr>
        <p:txBody>
          <a:bodyPr>
            <a:normAutofit/>
          </a:bodyPr>
          <a:lstStyle/>
          <a:p>
            <a:r>
              <a:rPr lang="en-US" dirty="0"/>
              <a:t>   </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620" y="591668"/>
            <a:ext cx="3606864" cy="3205784"/>
          </a:xfrm>
          <a:prstGeom prst="rect">
            <a:avLst/>
          </a:prstGeom>
        </p:spPr>
      </p:pic>
      <p:sp>
        <p:nvSpPr>
          <p:cNvPr id="7" name="TextBox 6">
            <a:extLst>
              <a:ext uri="{FF2B5EF4-FFF2-40B4-BE49-F238E27FC236}">
                <a16:creationId xmlns:a16="http://schemas.microsoft.com/office/drawing/2014/main" id="{E06D17FF-05A1-4E85-BD9F-FA5286EC43FC}"/>
              </a:ext>
            </a:extLst>
          </p:cNvPr>
          <p:cNvSpPr txBox="1"/>
          <p:nvPr/>
        </p:nvSpPr>
        <p:spPr>
          <a:xfrm>
            <a:off x="3648534" y="3886024"/>
            <a:ext cx="7105475" cy="830997"/>
          </a:xfrm>
          <a:prstGeom prst="rect">
            <a:avLst/>
          </a:prstGeom>
          <a:noFill/>
        </p:spPr>
        <p:txBody>
          <a:bodyPr wrap="square" rtlCol="0">
            <a:spAutoFit/>
          </a:bodyPr>
          <a:lstStyle/>
          <a:p>
            <a:pPr algn="ctr"/>
            <a:r>
              <a:rPr lang="en-US" sz="2400" dirty="0">
                <a:solidFill>
                  <a:schemeClr val="tx1"/>
                </a:solidFill>
              </a:rPr>
              <a:t>Barbara Amerio</a:t>
            </a:r>
          </a:p>
          <a:p>
            <a:pPr algn="ctr"/>
            <a:r>
              <a:rPr lang="en-US" sz="2400" dirty="0">
                <a:solidFill>
                  <a:schemeClr val="tx1"/>
                </a:solidFill>
              </a:rPr>
              <a:t>Director of Financial </a:t>
            </a:r>
            <a:r>
              <a:rPr lang="en-US" sz="2400" dirty="0"/>
              <a:t>A</a:t>
            </a:r>
            <a:r>
              <a:rPr lang="en-US" sz="2400" dirty="0">
                <a:solidFill>
                  <a:schemeClr val="tx1"/>
                </a:solidFill>
              </a:rPr>
              <a:t>id &amp; Scholarships</a:t>
            </a:r>
          </a:p>
        </p:txBody>
      </p:sp>
    </p:spTree>
    <p:extLst>
      <p:ext uri="{BB962C8B-B14F-4D97-AF65-F5344CB8AC3E}">
        <p14:creationId xmlns:p14="http://schemas.microsoft.com/office/powerpoint/2010/main" val="139330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B4CA-BD3E-4EDE-B1BE-C036DEED5F78}"/>
              </a:ext>
            </a:extLst>
          </p:cNvPr>
          <p:cNvSpPr>
            <a:spLocks noGrp="1"/>
          </p:cNvSpPr>
          <p:nvPr>
            <p:ph type="title"/>
          </p:nvPr>
        </p:nvSpPr>
        <p:spPr/>
        <p:txBody>
          <a:bodyPr/>
          <a:lstStyle/>
          <a:p>
            <a:r>
              <a:rPr lang="en-US" dirty="0"/>
              <a:t>Financial Aid Team</a:t>
            </a:r>
          </a:p>
        </p:txBody>
      </p:sp>
      <p:sp>
        <p:nvSpPr>
          <p:cNvPr id="4" name="Content Placeholder 3">
            <a:extLst>
              <a:ext uri="{FF2B5EF4-FFF2-40B4-BE49-F238E27FC236}">
                <a16:creationId xmlns:a16="http://schemas.microsoft.com/office/drawing/2014/main" id="{9D0896CD-2CA4-4D75-AA59-8478F8BD51FD}"/>
              </a:ext>
            </a:extLst>
          </p:cNvPr>
          <p:cNvSpPr txBox="1">
            <a:spLocks noGrp="1"/>
          </p:cNvSpPr>
          <p:nvPr>
            <p:ph idx="1"/>
          </p:nvPr>
        </p:nvSpPr>
        <p:spPr>
          <a:xfrm>
            <a:off x="1202919" y="2011680"/>
            <a:ext cx="9784080" cy="2596608"/>
          </a:xfrm>
          <a:prstGeom prst="rect">
            <a:avLst/>
          </a:prstGeom>
          <a:noFill/>
        </p:spPr>
        <p:txBody>
          <a:bodyPr wrap="square" rtlCol="0">
            <a:spAutoFit/>
          </a:bodyPr>
          <a:lstStyle/>
          <a:p>
            <a:r>
              <a:rPr lang="en-US" dirty="0"/>
              <a:t>Amber Garcia, Office Coordinator</a:t>
            </a:r>
          </a:p>
          <a:p>
            <a:r>
              <a:rPr lang="en-US" dirty="0"/>
              <a:t>Lori Murphy</a:t>
            </a:r>
            <a:r>
              <a:rPr lang="en-US" dirty="0">
                <a:solidFill>
                  <a:schemeClr val="tx1"/>
                </a:solidFill>
              </a:rPr>
              <a:t>, Technician II / Work Study Coordinator</a:t>
            </a:r>
          </a:p>
          <a:p>
            <a:r>
              <a:rPr lang="en-US" dirty="0" err="1"/>
              <a:t>Alexcia</a:t>
            </a:r>
            <a:r>
              <a:rPr lang="en-US" dirty="0"/>
              <a:t> “Lexi” White</a:t>
            </a:r>
            <a:r>
              <a:rPr lang="en-US" dirty="0">
                <a:solidFill>
                  <a:schemeClr val="tx1"/>
                </a:solidFill>
              </a:rPr>
              <a:t>, Technician I</a:t>
            </a:r>
          </a:p>
          <a:p>
            <a:r>
              <a:rPr lang="en-US" dirty="0"/>
              <a:t>Baghdad </a:t>
            </a:r>
            <a:r>
              <a:rPr lang="en-US" dirty="0" err="1"/>
              <a:t>Alkorin</a:t>
            </a:r>
            <a:r>
              <a:rPr lang="en-US" dirty="0"/>
              <a:t>, Financial Aid Special Programs Coordinator</a:t>
            </a:r>
          </a:p>
          <a:p>
            <a:endParaRPr lang="en-US" sz="1400" dirty="0">
              <a:solidFill>
                <a:schemeClr val="tx1"/>
              </a:solidFill>
            </a:endParaRPr>
          </a:p>
          <a:p>
            <a:pPr marL="0" indent="0">
              <a:buNone/>
            </a:pPr>
            <a:endParaRPr lang="en-US" sz="1400" dirty="0">
              <a:solidFill>
                <a:schemeClr val="tx1"/>
              </a:solidFill>
            </a:endParaRPr>
          </a:p>
        </p:txBody>
      </p:sp>
    </p:spTree>
    <p:extLst>
      <p:ext uri="{BB962C8B-B14F-4D97-AF65-F5344CB8AC3E}">
        <p14:creationId xmlns:p14="http://schemas.microsoft.com/office/powerpoint/2010/main" val="3704912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
  <TotalTime>1795</TotalTime>
  <Words>1435</Words>
  <Application>Microsoft Office PowerPoint</Application>
  <PresentationFormat>Widescreen</PresentationFormat>
  <Paragraphs>247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Corbel</vt:lpstr>
      <vt:lpstr>Wingdings</vt:lpstr>
      <vt:lpstr>Banded</vt:lpstr>
      <vt:lpstr>   STUDENT SERVICES UPDATES Spring 2022</vt:lpstr>
      <vt:lpstr>STUDENT SERVICES updates</vt:lpstr>
      <vt:lpstr>PowerPoint Presentation</vt:lpstr>
      <vt:lpstr>Student Services Organizational Changes</vt:lpstr>
      <vt:lpstr>   ADMISSIONS  AND RECORDS</vt:lpstr>
      <vt:lpstr>A &amp; R and Counseling Support Staff</vt:lpstr>
      <vt:lpstr>ADMISSIONS &amp; RECORDS</vt:lpstr>
      <vt:lpstr>   FINANCIAL AID &amp; SCHOLARSHIPS</vt:lpstr>
      <vt:lpstr>Financial Aid Team</vt:lpstr>
      <vt:lpstr>PowerPoint Presentation</vt:lpstr>
      <vt:lpstr>Immediate  return to title iv and FW’s  Emergency Aid $431,396</vt:lpstr>
      <vt:lpstr>Immediate  Scholarships  Emergency Aid $431,396</vt:lpstr>
      <vt:lpstr>   STUDENT LIFE AND  BASIC NEEDS</vt:lpstr>
      <vt:lpstr>Student Life and Basic Needs Team</vt:lpstr>
      <vt:lpstr>Student Life</vt:lpstr>
      <vt:lpstr>Student Life</vt:lpstr>
      <vt:lpstr>PowerPoint Presentation</vt:lpstr>
      <vt:lpstr>ASO Updates</vt:lpstr>
      <vt:lpstr>Student Basic Needs &amp; Resource Center</vt:lpstr>
      <vt:lpstr>Fall 2021 On-campus Resources Used or Requested </vt:lpstr>
      <vt:lpstr>Off-Campus Resource inquiries </vt:lpstr>
      <vt:lpstr>Student Basic Needs and Resource center Updates</vt:lpstr>
      <vt:lpstr>   Housing and  Residence Life</vt:lpstr>
      <vt:lpstr>Dorm occupancy</vt:lpstr>
      <vt:lpstr>Dorm occupancy continued</vt:lpstr>
      <vt:lpstr>Dorm renovations 2020-21</vt:lpstr>
      <vt:lpstr>Covid Mandates &amp; reported cases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SERVICES  SPRING 2020 UPDATES</dc:title>
  <dc:creator>Windy Martinez</dc:creator>
  <cp:lastModifiedBy>Damon Bell</cp:lastModifiedBy>
  <cp:revision>69</cp:revision>
  <dcterms:created xsi:type="dcterms:W3CDTF">2020-01-13T19:07:45Z</dcterms:created>
  <dcterms:modified xsi:type="dcterms:W3CDTF">2022-01-10T22:58:18Z</dcterms:modified>
</cp:coreProperties>
</file>