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
  </p:notesMasterIdLst>
  <p:sldIdLst>
    <p:sldId id="256" r:id="rId2"/>
    <p:sldId id="259" r:id="rId3"/>
    <p:sldId id="257" r:id="rId4"/>
    <p:sldId id="258" r:id="rId5"/>
  </p:sldIdLst>
  <p:sldSz cx="6858000" cy="9144000" type="letter"/>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7" autoAdjust="0"/>
    <p:restoredTop sz="94660" autoAdjust="0"/>
  </p:normalViewPr>
  <p:slideViewPr>
    <p:cSldViewPr snapToGrid="0">
      <p:cViewPr varScale="1">
        <p:scale>
          <a:sx n="81" d="100"/>
          <a:sy n="81" d="100"/>
        </p:scale>
        <p:origin x="222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31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830724A-8718-4928-A8A3-596EC2DF8A52}" type="datetimeFigureOut">
              <a:rPr lang="en-US" smtClean="0"/>
              <a:t>11/20/2018</a:t>
            </a:fld>
            <a:endParaRPr lang="en-US"/>
          </a:p>
        </p:txBody>
      </p:sp>
      <p:sp>
        <p:nvSpPr>
          <p:cNvPr id="4" name="Slide Image Placeholder 3"/>
          <p:cNvSpPr>
            <a:spLocks noGrp="1" noRot="1" noChangeAspect="1"/>
          </p:cNvSpPr>
          <p:nvPr>
            <p:ph type="sldImg" idx="2"/>
          </p:nvPr>
        </p:nvSpPr>
        <p:spPr>
          <a:xfrm>
            <a:off x="22526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74A5F02-83D6-43BF-9852-5BF3923455EC}" type="slidenum">
              <a:rPr lang="en-US" smtClean="0"/>
              <a:t>‹#›</a:t>
            </a:fld>
            <a:endParaRPr lang="en-US"/>
          </a:p>
        </p:txBody>
      </p:sp>
    </p:spTree>
    <p:extLst>
      <p:ext uri="{BB962C8B-B14F-4D97-AF65-F5344CB8AC3E}">
        <p14:creationId xmlns:p14="http://schemas.microsoft.com/office/powerpoint/2010/main" val="155666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A5F02-83D6-43BF-9852-5BF3923455EC}" type="slidenum">
              <a:rPr lang="en-US" smtClean="0"/>
              <a:t>1</a:t>
            </a:fld>
            <a:endParaRPr lang="en-US"/>
          </a:p>
        </p:txBody>
      </p:sp>
    </p:spTree>
    <p:extLst>
      <p:ext uri="{BB962C8B-B14F-4D97-AF65-F5344CB8AC3E}">
        <p14:creationId xmlns:p14="http://schemas.microsoft.com/office/powerpoint/2010/main" val="279453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7159" y="243839"/>
            <a:ext cx="6583680" cy="865632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24364" y="1176501"/>
            <a:ext cx="5606415" cy="3901440"/>
          </a:xfrm>
        </p:spPr>
        <p:txBody>
          <a:bodyPr anchor="b">
            <a:normAutofit/>
          </a:bodyPr>
          <a:lstStyle>
            <a:lvl1pPr algn="ctr">
              <a:lnSpc>
                <a:spcPct val="85000"/>
              </a:lnSpc>
              <a:defRPr sz="45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1612" y="5159514"/>
            <a:ext cx="4931921" cy="1850887"/>
          </a:xfrm>
        </p:spPr>
        <p:txBody>
          <a:bodyPr>
            <a:normAutofit/>
          </a:bodyPr>
          <a:lstStyle>
            <a:lvl1pPr marL="0" indent="0" algn="ctr">
              <a:spcBef>
                <a:spcPts val="750"/>
              </a:spcBef>
              <a:buNone/>
              <a:defRPr sz="1350">
                <a:solidFill>
                  <a:srgbClr val="FFFFFF"/>
                </a:solidFill>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76550ED-5563-4626-B82D-9B3D3E91E62D}" type="datetimeFigureOut">
              <a:rPr lang="en-US" smtClean="0"/>
              <a:t>11/20/2018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29BFBD3-353E-43A7-A53C-DB852954E190}" type="slidenum">
              <a:rPr lang="en-US" smtClean="0"/>
              <a:t>‹#›</a:t>
            </a:fld>
            <a:endParaRPr lang="en-US"/>
          </a:p>
        </p:txBody>
      </p:sp>
      <p:cxnSp>
        <p:nvCxnSpPr>
          <p:cNvPr id="8" name="Straight Connector 7"/>
          <p:cNvCxnSpPr/>
          <p:nvPr/>
        </p:nvCxnSpPr>
        <p:spPr>
          <a:xfrm>
            <a:off x="1112997" y="4978400"/>
            <a:ext cx="46291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8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550ED-5563-4626-B82D-9B3D3E91E62D}"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18174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1016000"/>
            <a:ext cx="1307306" cy="7213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2938" y="1016000"/>
            <a:ext cx="4179094" cy="721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550ED-5563-4626-B82D-9B3D3E91E62D}"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5830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75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550ED-5563-4626-B82D-9B3D3E91E62D}"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4063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2364" y="1564767"/>
            <a:ext cx="5606415" cy="3901440"/>
          </a:xfrm>
        </p:spPr>
        <p:txBody>
          <a:bodyPr anchor="b">
            <a:noAutofit/>
          </a:bodyPr>
          <a:lstStyle>
            <a:lvl1pPr algn="ctr">
              <a:lnSpc>
                <a:spcPct val="85000"/>
              </a:lnSpc>
              <a:defRPr sz="45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1834" y="5539360"/>
            <a:ext cx="4932617" cy="1818408"/>
          </a:xfrm>
        </p:spPr>
        <p:txBody>
          <a:bodyPr anchor="t">
            <a:normAutofit/>
          </a:bodyPr>
          <a:lstStyle>
            <a:lvl1pPr marL="0" indent="0" algn="ctr">
              <a:buNone/>
              <a:defRPr sz="1350">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550ED-5563-4626-B82D-9B3D3E91E62D}"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BFBD3-353E-43A7-A53C-DB852954E190}" type="slidenum">
              <a:rPr lang="en-US" smtClean="0"/>
              <a:t>‹#›</a:t>
            </a:fld>
            <a:endParaRPr lang="en-US"/>
          </a:p>
        </p:txBody>
      </p:sp>
      <p:cxnSp>
        <p:nvCxnSpPr>
          <p:cNvPr id="7" name="Straight Connector 6"/>
          <p:cNvCxnSpPr/>
          <p:nvPr/>
        </p:nvCxnSpPr>
        <p:spPr>
          <a:xfrm>
            <a:off x="1114425" y="5360544"/>
            <a:ext cx="46291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4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2938" y="2743199"/>
            <a:ext cx="2674620" cy="53644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25532" y="2743200"/>
            <a:ext cx="2674620" cy="536448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550ED-5563-4626-B82D-9B3D3E91E62D}"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110767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42938" y="2668681"/>
            <a:ext cx="2674620" cy="103632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642938" y="3628644"/>
            <a:ext cx="2674620" cy="45110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26410" y="2665376"/>
            <a:ext cx="2674620" cy="1036320"/>
          </a:xfrm>
        </p:spPr>
        <p:txBody>
          <a:bodyPr anchor="ct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3526410" y="3625763"/>
            <a:ext cx="2674620" cy="4511040"/>
          </a:xfrm>
        </p:spPr>
        <p:txBody>
          <a:bodyPr/>
          <a:lstStyle>
            <a:lvl1pPr>
              <a:defRPr sz="1238"/>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550ED-5563-4626-B82D-9B3D3E91E62D}"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59064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550ED-5563-4626-B82D-9B3D3E91E62D}"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285626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550ED-5563-4626-B82D-9B3D3E91E62D}"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332220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463040"/>
            <a:ext cx="2125980" cy="2316480"/>
          </a:xfrm>
        </p:spPr>
        <p:txBody>
          <a:bodyPr anchor="b">
            <a:noAutofit/>
          </a:bodyPr>
          <a:lstStyle>
            <a:lvl1pPr>
              <a:lnSpc>
                <a:spcPct val="90000"/>
              </a:lnSpc>
              <a:defRPr sz="2250" b="0"/>
            </a:lvl1pPr>
          </a:lstStyle>
          <a:p>
            <a:r>
              <a:rPr lang="en-US" smtClean="0"/>
              <a:t>Click to edit Master title style</a:t>
            </a:r>
            <a:endParaRPr lang="en-US" dirty="0"/>
          </a:p>
        </p:txBody>
      </p:sp>
      <p:sp>
        <p:nvSpPr>
          <p:cNvPr id="3" name="Content Placeholder 2"/>
          <p:cNvSpPr>
            <a:spLocks noGrp="1"/>
          </p:cNvSpPr>
          <p:nvPr>
            <p:ph idx="1"/>
          </p:nvPr>
        </p:nvSpPr>
        <p:spPr>
          <a:xfrm>
            <a:off x="3096985" y="1463040"/>
            <a:ext cx="3112229" cy="621792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2938" y="3779520"/>
            <a:ext cx="2125980" cy="390144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5" name="Date Placeholder 4"/>
          <p:cNvSpPr>
            <a:spLocks noGrp="1"/>
          </p:cNvSpPr>
          <p:nvPr>
            <p:ph type="dt" sz="half" idx="10"/>
          </p:nvPr>
        </p:nvSpPr>
        <p:spPr/>
        <p:txBody>
          <a:bodyPr/>
          <a:lstStyle/>
          <a:p>
            <a:fld id="{C76550ED-5563-4626-B82D-9B3D3E91E62D}"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200846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8" y="1463040"/>
            <a:ext cx="2125980" cy="2316480"/>
          </a:xfrm>
        </p:spPr>
        <p:txBody>
          <a:bodyPr anchor="b">
            <a:noAutofit/>
          </a:bodyPr>
          <a:lstStyle>
            <a:lvl1pPr>
              <a:lnSpc>
                <a:spcPct val="90000"/>
              </a:lnSpc>
              <a:defRPr sz="22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014331" y="1426464"/>
            <a:ext cx="3193277" cy="6193537"/>
          </a:xfrm>
        </p:spPr>
        <p:txBody>
          <a:bodyPr lIns="274320" tIns="182880" anchor="t">
            <a:normAutofit/>
          </a:bodyPr>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642938" y="3779520"/>
            <a:ext cx="2125980" cy="3840480"/>
          </a:xfrm>
        </p:spPr>
        <p:txBody>
          <a:bodyPr>
            <a:normAutofit/>
          </a:bodyPr>
          <a:lstStyle>
            <a:lvl1pPr marL="0" indent="0">
              <a:lnSpc>
                <a:spcPct val="100000"/>
              </a:lnSpc>
              <a:spcBef>
                <a:spcPts val="600"/>
              </a:spcBef>
              <a:buNone/>
              <a:defRPr sz="956"/>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5" name="Date Placeholder 4"/>
          <p:cNvSpPr>
            <a:spLocks noGrp="1"/>
          </p:cNvSpPr>
          <p:nvPr>
            <p:ph type="dt" sz="half" idx="10"/>
          </p:nvPr>
        </p:nvSpPr>
        <p:spPr/>
        <p:txBody>
          <a:bodyPr/>
          <a:lstStyle/>
          <a:p>
            <a:fld id="{C76550ED-5563-4626-B82D-9B3D3E91E62D}"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BFBD3-353E-43A7-A53C-DB852954E190}" type="slidenum">
              <a:rPr lang="en-US" smtClean="0"/>
              <a:t>‹#›</a:t>
            </a:fld>
            <a:endParaRPr lang="en-US"/>
          </a:p>
        </p:txBody>
      </p:sp>
    </p:spTree>
    <p:extLst>
      <p:ext uri="{BB962C8B-B14F-4D97-AF65-F5344CB8AC3E}">
        <p14:creationId xmlns:p14="http://schemas.microsoft.com/office/powerpoint/2010/main" val="104732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37160" y="243840"/>
            <a:ext cx="6583680" cy="86563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2938" y="812800"/>
            <a:ext cx="5554980" cy="1808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2939" y="2743200"/>
            <a:ext cx="5553490" cy="538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2935" y="8298440"/>
            <a:ext cx="1310105" cy="486833"/>
          </a:xfrm>
          <a:prstGeom prst="rect">
            <a:avLst/>
          </a:prstGeom>
        </p:spPr>
        <p:txBody>
          <a:bodyPr vert="horz" lIns="91440" tIns="45720" rIns="91440" bIns="45720" rtlCol="0" anchor="ctr"/>
          <a:lstStyle>
            <a:lvl1pPr algn="l">
              <a:defRPr sz="750">
                <a:solidFill>
                  <a:schemeClr val="accent1"/>
                </a:solidFill>
              </a:defRPr>
            </a:lvl1pPr>
          </a:lstStyle>
          <a:p>
            <a:fld id="{C76550ED-5563-4626-B82D-9B3D3E91E62D}" type="datetimeFigureOut">
              <a:rPr lang="en-US" smtClean="0"/>
              <a:t>11/20/2018</a:t>
            </a:fld>
            <a:endParaRPr lang="en-US"/>
          </a:p>
        </p:txBody>
      </p:sp>
      <p:sp>
        <p:nvSpPr>
          <p:cNvPr id="5" name="Footer Placeholder 4"/>
          <p:cNvSpPr>
            <a:spLocks noGrp="1"/>
          </p:cNvSpPr>
          <p:nvPr>
            <p:ph type="ftr" sz="quarter" idx="3"/>
          </p:nvPr>
        </p:nvSpPr>
        <p:spPr>
          <a:xfrm>
            <a:off x="2221396" y="8298440"/>
            <a:ext cx="2653748" cy="486833"/>
          </a:xfrm>
          <a:prstGeom prst="rect">
            <a:avLst/>
          </a:prstGeom>
        </p:spPr>
        <p:txBody>
          <a:bodyPr vert="horz" lIns="91440" tIns="45720" rIns="91440" bIns="45720" rtlCol="0" anchor="ctr"/>
          <a:lstStyle>
            <a:lvl1pPr algn="ctr">
              <a:defRPr sz="750">
                <a:solidFill>
                  <a:schemeClr val="accent1"/>
                </a:solidFill>
              </a:defRPr>
            </a:lvl1pPr>
          </a:lstStyle>
          <a:p>
            <a:endParaRPr lang="en-US"/>
          </a:p>
        </p:txBody>
      </p:sp>
      <p:sp>
        <p:nvSpPr>
          <p:cNvPr id="6" name="Slide Number Placeholder 5"/>
          <p:cNvSpPr>
            <a:spLocks noGrp="1"/>
          </p:cNvSpPr>
          <p:nvPr>
            <p:ph type="sldNum" sz="quarter" idx="4"/>
          </p:nvPr>
        </p:nvSpPr>
        <p:spPr>
          <a:xfrm>
            <a:off x="5247862" y="8298440"/>
            <a:ext cx="959747" cy="486833"/>
          </a:xfrm>
          <a:prstGeom prst="rect">
            <a:avLst/>
          </a:prstGeom>
        </p:spPr>
        <p:txBody>
          <a:bodyPr vert="horz" lIns="91440" tIns="45720" rIns="91440" bIns="45720" rtlCol="0" anchor="ctr"/>
          <a:lstStyle>
            <a:lvl1pPr algn="r">
              <a:defRPr sz="750">
                <a:solidFill>
                  <a:schemeClr val="accent1"/>
                </a:solidFill>
              </a:defRPr>
            </a:lvl1pPr>
          </a:lstStyle>
          <a:p>
            <a:fld id="{129BFBD3-353E-43A7-A53C-DB852954E190}" type="slidenum">
              <a:rPr lang="en-US" smtClean="0"/>
              <a:t>‹#›</a:t>
            </a:fld>
            <a:endParaRPr lang="en-US"/>
          </a:p>
        </p:txBody>
      </p:sp>
    </p:spTree>
    <p:extLst>
      <p:ext uri="{BB962C8B-B14F-4D97-AF65-F5344CB8AC3E}">
        <p14:creationId xmlns:p14="http://schemas.microsoft.com/office/powerpoint/2010/main" val="11018927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51435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28588" indent="-102870" algn="l" defTabSz="514350" rtl="0" eaLnBrk="1" latinLnBrk="0" hangingPunct="1">
        <a:lnSpc>
          <a:spcPct val="90000"/>
        </a:lnSpc>
        <a:spcBef>
          <a:spcPts val="750"/>
        </a:spcBef>
        <a:buClr>
          <a:schemeClr val="accent1"/>
        </a:buClr>
        <a:buSzPct val="80000"/>
        <a:buFont typeface="Corbel" pitchFamily="34" charset="0"/>
        <a:buChar char="•"/>
        <a:defRPr sz="1500" kern="1200">
          <a:solidFill>
            <a:schemeClr val="accent1"/>
          </a:solidFill>
          <a:latin typeface="+mn-lt"/>
          <a:ea typeface="+mn-ea"/>
          <a:cs typeface="+mn-cs"/>
        </a:defRPr>
      </a:lvl1pPr>
      <a:lvl2pPr marL="25717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350" kern="1200">
          <a:solidFill>
            <a:schemeClr val="accent1"/>
          </a:solidFill>
          <a:latin typeface="+mn-lt"/>
          <a:ea typeface="+mn-ea"/>
          <a:cs typeface="+mn-cs"/>
        </a:defRPr>
      </a:lvl2pPr>
      <a:lvl3pPr marL="41148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200" kern="1200">
          <a:solidFill>
            <a:schemeClr val="accent1"/>
          </a:solidFill>
          <a:latin typeface="+mn-lt"/>
          <a:ea typeface="+mn-ea"/>
          <a:cs typeface="+mn-cs"/>
        </a:defRPr>
      </a:lvl3pPr>
      <a:lvl4pPr marL="565785"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4pPr>
      <a:lvl5pPr marL="690090" indent="-102870"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5pPr>
      <a:lvl6pPr marL="8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6pPr>
      <a:lvl7pPr marL="9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7pPr>
      <a:lvl8pPr marL="112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8pPr>
      <a:lvl9pPr marL="1275000" indent="-128588" algn="l" defTabSz="514350" rtl="0" eaLnBrk="1" latinLnBrk="0" hangingPunct="1">
        <a:lnSpc>
          <a:spcPct val="90000"/>
        </a:lnSpc>
        <a:spcBef>
          <a:spcPts val="113"/>
        </a:spcBef>
        <a:spcAft>
          <a:spcPts val="225"/>
        </a:spcAft>
        <a:buClr>
          <a:schemeClr val="accent1"/>
        </a:buClr>
        <a:buSzPct val="80000"/>
        <a:buFont typeface="Corbel" pitchFamily="34" charset="0"/>
        <a:buChar char="•"/>
        <a:defRPr sz="1050" kern="1200">
          <a:solidFill>
            <a:schemeClr val="accent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www.taftcollege.edu/human-resources/wp-content/uploads/sites/54/2016/12/EquivalencyDeterminatio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tcjobs@taftcollege.edu"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taftcollege.edu/human-resources/job_opportunities/" TargetMode="External"/><Relationship Id="rId4" Type="http://schemas.openxmlformats.org/officeDocument/2006/relationships/hyperlink" Target="http://www.edjoin.org/Home/Jobs?countyID=0&amp;districtID=58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50" y="2302445"/>
            <a:ext cx="5403384" cy="4942945"/>
          </a:xfrm>
          <a:prstGeom prst="rect">
            <a:avLst/>
          </a:prstGeom>
          <a:effectLst>
            <a:glow rad="127000">
              <a:schemeClr val="accent1">
                <a:alpha val="25000"/>
              </a:schemeClr>
            </a:glo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50" y="241188"/>
            <a:ext cx="1052286" cy="1018939"/>
          </a:xfrm>
          <a:prstGeom prst="rect">
            <a:avLst/>
          </a:prstGeom>
        </p:spPr>
      </p:pic>
      <p:sp>
        <p:nvSpPr>
          <p:cNvPr id="5" name="TextBox 4"/>
          <p:cNvSpPr txBox="1"/>
          <p:nvPr/>
        </p:nvSpPr>
        <p:spPr>
          <a:xfrm>
            <a:off x="1174836" y="256418"/>
            <a:ext cx="5339239" cy="769441"/>
          </a:xfrm>
          <a:prstGeom prst="rect">
            <a:avLst/>
          </a:prstGeom>
          <a:noFill/>
        </p:spPr>
        <p:txBody>
          <a:bodyPr wrap="square" rtlCol="0">
            <a:spAutoFit/>
          </a:bodyPr>
          <a:lstStyle/>
          <a:p>
            <a:r>
              <a:rPr lang="en-US" sz="1600" i="1" dirty="0" smtClean="0">
                <a:latin typeface="Calibri" panose="020F0502020204030204" pitchFamily="34" charset="0"/>
                <a:cs typeface="Calibri" panose="020F0502020204030204" pitchFamily="34" charset="0"/>
              </a:rPr>
              <a:t>Now Accepting Applications for the Adjunct position of</a:t>
            </a:r>
            <a:r>
              <a:rPr lang="en-US" sz="1600" dirty="0" smtClean="0">
                <a:latin typeface="Calibri" panose="020F0502020204030204" pitchFamily="34" charset="0"/>
                <a:cs typeface="Calibri" panose="020F0502020204030204" pitchFamily="34" charset="0"/>
              </a:rPr>
              <a:t>:</a:t>
            </a:r>
          </a:p>
          <a:p>
            <a:r>
              <a:rPr lang="en-US" sz="2800" dirty="0" smtClean="0">
                <a:latin typeface="Calibri" panose="020F0502020204030204" pitchFamily="34" charset="0"/>
                <a:cs typeface="Calibri" panose="020F0502020204030204" pitchFamily="34" charset="0"/>
              </a:rPr>
              <a:t>Business Lecturer (Online) </a:t>
            </a:r>
            <a:endParaRPr lang="en-US" sz="2800" dirty="0">
              <a:latin typeface="Calibri" panose="020F0502020204030204" pitchFamily="34" charset="0"/>
              <a:cs typeface="Calibri" panose="020F0502020204030204" pitchFamily="34" charset="0"/>
            </a:endParaRPr>
          </a:p>
        </p:txBody>
      </p:sp>
      <p:sp>
        <p:nvSpPr>
          <p:cNvPr id="8" name="TextBox 7"/>
          <p:cNvSpPr txBox="1"/>
          <p:nvPr/>
        </p:nvSpPr>
        <p:spPr>
          <a:xfrm>
            <a:off x="3911469" y="2302445"/>
            <a:ext cx="2602606" cy="5469218"/>
          </a:xfrm>
          <a:prstGeom prst="rect">
            <a:avLst/>
          </a:prstGeom>
          <a:noFill/>
        </p:spPr>
        <p:txBody>
          <a:bodyPr wrap="square" rtlCol="0">
            <a:noAutofit/>
          </a:bodyPr>
          <a:lstStyle/>
          <a:p>
            <a:pPr algn="ctr"/>
            <a:r>
              <a:rPr lang="en-US" sz="2200" b="1" dirty="0" smtClean="0">
                <a:latin typeface="Calibri" panose="020F0502020204030204" pitchFamily="34" charset="0"/>
                <a:cs typeface="Calibri" panose="020F0502020204030204" pitchFamily="34" charset="0"/>
              </a:rPr>
              <a:t>ABOUT TAFT</a:t>
            </a:r>
          </a:p>
          <a:p>
            <a:pPr algn="just">
              <a:spcBef>
                <a:spcPts val="600"/>
              </a:spcBef>
            </a:pPr>
            <a:r>
              <a:rPr lang="en-US" sz="1200" dirty="0" smtClean="0">
                <a:latin typeface="Calibri" panose="020F0502020204030204" pitchFamily="34" charset="0"/>
                <a:cs typeface="Calibri" panose="020F0502020204030204" pitchFamily="34" charset="0"/>
              </a:rPr>
              <a:t>Located in the Central Valley of California, in the heart of the Monterey Shale oil fields, 30 miles west of Bakersfield, Taft is a growing community. </a:t>
            </a:r>
          </a:p>
          <a:p>
            <a:pPr algn="just">
              <a:spcBef>
                <a:spcPts val="600"/>
              </a:spcBef>
            </a:pPr>
            <a:r>
              <a:rPr lang="en-US" sz="1200" b="1" dirty="0" smtClean="0">
                <a:latin typeface="Calibri" panose="020F0502020204030204" pitchFamily="34" charset="0"/>
                <a:cs typeface="Calibri" panose="020F0502020204030204" pitchFamily="34" charset="0"/>
              </a:rPr>
              <a:t>Taft</a:t>
            </a:r>
            <a:r>
              <a:rPr lang="en-US" sz="1200" dirty="0" smtClean="0">
                <a:latin typeface="Calibri" panose="020F0502020204030204" pitchFamily="34" charset="0"/>
                <a:cs typeface="Calibri" panose="020F0502020204030204" pitchFamily="34" charset="0"/>
              </a:rPr>
              <a:t> is centrally located and provides direct access to the world’s fifth largest economy. With direct access to Interstate 5, Highway 99 and Highway 166 , Taft is less than a two hour trip to Los Angeles and the Central Coast. Additionally, you can travel to San Diego, Sacramento and Bay Area in less than four hours. </a:t>
            </a:r>
          </a:p>
          <a:p>
            <a:pPr algn="just">
              <a:spcBef>
                <a:spcPts val="600"/>
              </a:spcBef>
            </a:pPr>
            <a:r>
              <a:rPr lang="en-US" sz="1200" b="1" dirty="0" smtClean="0">
                <a:latin typeface="Calibri" panose="020F0502020204030204" pitchFamily="34" charset="0"/>
                <a:cs typeface="Calibri" panose="020F0502020204030204" pitchFamily="34" charset="0"/>
              </a:rPr>
              <a:t>Taft College </a:t>
            </a:r>
            <a:r>
              <a:rPr lang="en-US" sz="1200" dirty="0" smtClean="0">
                <a:latin typeface="Calibri" panose="020F0502020204030204" pitchFamily="34" charset="0"/>
                <a:cs typeface="Calibri" panose="020F0502020204030204" pitchFamily="34" charset="0"/>
              </a:rPr>
              <a:t>offers 46 Associate Degrees, 12 that are Associate Degrees for Transfer that allow students to complete a bachelor degree in the California State University system. The College also offers 23 Certificates of Achievement and 21 locally-approved certificates. In addition, specialized education is available in career technical education programs in a variety of disciplines including Energy Technology, Early Childhood Education and Family Studies, and Dental Hygiene.</a:t>
            </a:r>
          </a:p>
          <a:p>
            <a:pPr algn="just"/>
            <a:endParaRPr lang="en-US" sz="1100" dirty="0">
              <a:latin typeface="Calibri" panose="020F0502020204030204" pitchFamily="34" charset="0"/>
              <a:cs typeface="Calibri" panose="020F0502020204030204" pitchFamily="34" charset="0"/>
            </a:endParaRPr>
          </a:p>
        </p:txBody>
      </p:sp>
      <p:sp>
        <p:nvSpPr>
          <p:cNvPr id="9" name="TextBox 8"/>
          <p:cNvSpPr txBox="1"/>
          <p:nvPr/>
        </p:nvSpPr>
        <p:spPr>
          <a:xfrm>
            <a:off x="327523" y="4596098"/>
            <a:ext cx="3583946" cy="3447098"/>
          </a:xfrm>
          <a:prstGeom prst="rect">
            <a:avLst/>
          </a:prstGeom>
          <a:noFill/>
        </p:spPr>
        <p:txBody>
          <a:bodyPr wrap="square" rtlCol="0">
            <a:spAutoFit/>
          </a:bodyPr>
          <a:lstStyle/>
          <a:p>
            <a:pPr algn="ctr"/>
            <a:r>
              <a:rPr lang="en-US" sz="2200" b="1" dirty="0" smtClean="0">
                <a:latin typeface="Calibri" panose="020F0502020204030204" pitchFamily="34" charset="0"/>
                <a:cs typeface="Calibri" panose="020F0502020204030204" pitchFamily="34" charset="0"/>
              </a:rPr>
              <a:t>OUR VALUES</a:t>
            </a:r>
          </a:p>
          <a:p>
            <a:pPr marL="228600" indent="-228600">
              <a:buAutoNum type="arabicPeriod"/>
              <a:tabLst>
                <a:tab pos="109538" algn="l"/>
              </a:tabLst>
            </a:pPr>
            <a:r>
              <a:rPr lang="en-US" sz="1200" b="1" dirty="0" smtClean="0">
                <a:latin typeface="Calibri" panose="020F0502020204030204" pitchFamily="34" charset="0"/>
                <a:cs typeface="Calibri" panose="020F0502020204030204" pitchFamily="34" charset="0"/>
              </a:rPr>
              <a:t>Students</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and their </a:t>
            </a:r>
            <a:r>
              <a:rPr lang="en-US" sz="1200" dirty="0" smtClean="0">
                <a:latin typeface="Calibri" panose="020F0502020204030204" pitchFamily="34" charset="0"/>
                <a:cs typeface="Calibri" panose="020F0502020204030204" pitchFamily="34" charset="0"/>
              </a:rPr>
              <a:t>success.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A </a:t>
            </a:r>
            <a:r>
              <a:rPr lang="en-US" sz="1200" b="1" dirty="0">
                <a:latin typeface="Calibri" panose="020F0502020204030204" pitchFamily="34" charset="0"/>
                <a:cs typeface="Calibri" panose="020F0502020204030204" pitchFamily="34" charset="0"/>
              </a:rPr>
              <a:t>learning</a:t>
            </a:r>
            <a:r>
              <a:rPr lang="en-US" sz="1200" dirty="0">
                <a:latin typeface="Calibri" panose="020F0502020204030204" pitchFamily="34" charset="0"/>
                <a:cs typeface="Calibri" panose="020F0502020204030204" pitchFamily="34" charset="0"/>
              </a:rPr>
              <a:t> community with teaching </a:t>
            </a:r>
            <a:r>
              <a:rPr lang="en-US" sz="1200" dirty="0" smtClean="0">
                <a:latin typeface="Calibri" panose="020F0502020204030204" pitchFamily="34" charset="0"/>
                <a:cs typeface="Calibri" panose="020F0502020204030204" pitchFamily="34" charset="0"/>
              </a:rPr>
              <a:t>excellence.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An </a:t>
            </a:r>
            <a:r>
              <a:rPr lang="en-US" sz="1200" dirty="0">
                <a:latin typeface="Calibri" panose="020F0502020204030204" pitchFamily="34" charset="0"/>
                <a:cs typeface="Calibri" panose="020F0502020204030204" pitchFamily="34" charset="0"/>
              </a:rPr>
              <a:t>environment conducive to </a:t>
            </a:r>
            <a:r>
              <a:rPr lang="en-US" sz="1200" b="1" dirty="0">
                <a:latin typeface="Calibri" panose="020F0502020204030204" pitchFamily="34" charset="0"/>
                <a:cs typeface="Calibri" panose="020F0502020204030204" pitchFamily="34" charset="0"/>
              </a:rPr>
              <a:t>learning</a:t>
            </a:r>
            <a:r>
              <a:rPr lang="en-US" sz="1200" dirty="0">
                <a:latin typeface="Calibri" panose="020F0502020204030204" pitchFamily="34" charset="0"/>
                <a:cs typeface="Calibri" panose="020F0502020204030204" pitchFamily="34" charset="0"/>
              </a:rPr>
              <a:t>, fairness, dialogue, </a:t>
            </a:r>
            <a:r>
              <a:rPr lang="en-US" sz="1200" dirty="0" smtClean="0">
                <a:latin typeface="Calibri" panose="020F0502020204030204" pitchFamily="34" charset="0"/>
                <a:cs typeface="Calibri" panose="020F0502020204030204" pitchFamily="34" charset="0"/>
              </a:rPr>
              <a:t>and continuous improvement.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A </a:t>
            </a:r>
            <a:r>
              <a:rPr lang="en-US" sz="1200" dirty="0">
                <a:latin typeface="Calibri" panose="020F0502020204030204" pitchFamily="34" charset="0"/>
                <a:cs typeface="Calibri" panose="020F0502020204030204" pitchFamily="34" charset="0"/>
              </a:rPr>
              <a:t>communicative, collaborative, collegial, and </a:t>
            </a:r>
            <a:r>
              <a:rPr lang="en-US" sz="1200" b="1" dirty="0">
                <a:latin typeface="Calibri" panose="020F0502020204030204" pitchFamily="34" charset="0"/>
                <a:cs typeface="Calibri" panose="020F0502020204030204" pitchFamily="34" charset="0"/>
              </a:rPr>
              <a:t>respectful </a:t>
            </a:r>
            <a:r>
              <a:rPr lang="en-US" sz="1200" b="1" dirty="0" smtClean="0">
                <a:latin typeface="Calibri" panose="020F0502020204030204" pitchFamily="34" charset="0"/>
                <a:cs typeface="Calibri" panose="020F0502020204030204" pitchFamily="34" charset="0"/>
              </a:rPr>
              <a:t>culture.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A </a:t>
            </a:r>
            <a:r>
              <a:rPr lang="en-US" sz="1200" b="1" dirty="0">
                <a:latin typeface="Calibri" panose="020F0502020204030204" pitchFamily="34" charset="0"/>
                <a:cs typeface="Calibri" panose="020F0502020204030204" pitchFamily="34" charset="0"/>
              </a:rPr>
              <a:t>partnership</a:t>
            </a:r>
            <a:r>
              <a:rPr lang="en-US" sz="1200" dirty="0">
                <a:latin typeface="Calibri" panose="020F0502020204030204" pitchFamily="34" charset="0"/>
                <a:cs typeface="Calibri" panose="020F0502020204030204" pitchFamily="34" charset="0"/>
              </a:rPr>
              <a:t> of students, faculty, support services, and </a:t>
            </a:r>
            <a:r>
              <a:rPr lang="en-US" sz="1200" dirty="0" smtClean="0">
                <a:latin typeface="Calibri" panose="020F0502020204030204" pitchFamily="34" charset="0"/>
                <a:cs typeface="Calibri" panose="020F0502020204030204" pitchFamily="34" charset="0"/>
              </a:rPr>
              <a:t>community.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Innovation</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diversity</a:t>
            </a:r>
            <a:r>
              <a:rPr lang="en-US" sz="1200" dirty="0">
                <a:latin typeface="Calibri" panose="020F0502020204030204" pitchFamily="34" charset="0"/>
                <a:cs typeface="Calibri" panose="020F0502020204030204" pitchFamily="34" charset="0"/>
              </a:rPr>
              <a:t>, creativity, and critical </a:t>
            </a:r>
            <a:r>
              <a:rPr lang="en-US" sz="1200" dirty="0" smtClean="0">
                <a:latin typeface="Calibri" panose="020F0502020204030204" pitchFamily="34" charset="0"/>
                <a:cs typeface="Calibri" panose="020F0502020204030204" pitchFamily="34" charset="0"/>
              </a:rPr>
              <a:t>thinking.</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Academic</a:t>
            </a:r>
            <a:r>
              <a:rPr lang="en-US" sz="1200" dirty="0">
                <a:latin typeface="Calibri" panose="020F0502020204030204" pitchFamily="34" charset="0"/>
                <a:cs typeface="Calibri" panose="020F0502020204030204" pitchFamily="34" charset="0"/>
              </a:rPr>
              <a:t>, financial, personal, and professional </a:t>
            </a:r>
            <a:r>
              <a:rPr lang="en-US" sz="1200" b="1" dirty="0" smtClean="0">
                <a:latin typeface="Calibri" panose="020F0502020204030204" pitchFamily="34" charset="0"/>
                <a:cs typeface="Calibri" panose="020F0502020204030204" pitchFamily="34" charset="0"/>
              </a:rPr>
              <a:t>integrity.</a:t>
            </a:r>
            <a:r>
              <a:rPr lang="en-US" sz="1200" dirty="0" smtClean="0">
                <a:latin typeface="Calibri" panose="020F0502020204030204" pitchFamily="34" charset="0"/>
                <a:cs typeface="Calibri" panose="020F0502020204030204" pitchFamily="34" charset="0"/>
              </a:rPr>
              <a:t> </a:t>
            </a:r>
          </a:p>
          <a:p>
            <a:pPr marL="228600" indent="-228600">
              <a:buAutoNum type="arabicPeriod"/>
              <a:tabLst>
                <a:tab pos="109538" algn="l"/>
              </a:tabLst>
            </a:pPr>
            <a:r>
              <a:rPr lang="en-US" sz="1200" dirty="0" smtClean="0">
                <a:latin typeface="Calibri" panose="020F0502020204030204" pitchFamily="34" charset="0"/>
                <a:cs typeface="Calibri" panose="020F0502020204030204" pitchFamily="34" charset="0"/>
              </a:rPr>
              <a:t>Employees </a:t>
            </a:r>
            <a:r>
              <a:rPr lang="en-US" sz="1200" dirty="0">
                <a:latin typeface="Calibri" panose="020F0502020204030204" pitchFamily="34" charset="0"/>
                <a:cs typeface="Calibri" panose="020F0502020204030204" pitchFamily="34" charset="0"/>
              </a:rPr>
              <a:t>and their </a:t>
            </a:r>
            <a:r>
              <a:rPr lang="en-US" sz="1200" b="1" dirty="0">
                <a:latin typeface="Calibri" panose="020F0502020204030204" pitchFamily="34" charset="0"/>
                <a:cs typeface="Calibri" panose="020F0502020204030204" pitchFamily="34" charset="0"/>
              </a:rPr>
              <a:t>professional </a:t>
            </a:r>
            <a:r>
              <a:rPr lang="en-US" sz="1200" b="1" dirty="0" smtClean="0">
                <a:latin typeface="Calibri" panose="020F0502020204030204" pitchFamily="34" charset="0"/>
                <a:cs typeface="Calibri" panose="020F0502020204030204" pitchFamily="34" charset="0"/>
              </a:rPr>
              <a:t>development. </a:t>
            </a:r>
          </a:p>
          <a:p>
            <a:pPr marL="228600" indent="-228600">
              <a:buAutoNum type="arabicPeriod"/>
              <a:tabLst>
                <a:tab pos="109538" algn="l"/>
              </a:tabLst>
            </a:pPr>
            <a:r>
              <a:rPr lang="fr-FR" sz="1200" dirty="0" smtClean="0">
                <a:latin typeface="Calibri" panose="020F0502020204030204" pitchFamily="34" charset="0"/>
                <a:cs typeface="Calibri" panose="020F0502020204030204" pitchFamily="34" charset="0"/>
              </a:rPr>
              <a:t>A </a:t>
            </a:r>
            <a:r>
              <a:rPr lang="fr-FR" sz="1200" b="1" dirty="0">
                <a:latin typeface="Calibri" panose="020F0502020204030204" pitchFamily="34" charset="0"/>
                <a:cs typeface="Calibri" panose="020F0502020204030204" pitchFamily="34" charset="0"/>
              </a:rPr>
              <a:t>transparent</a:t>
            </a:r>
            <a:r>
              <a:rPr lang="fr-FR" sz="1200" dirty="0">
                <a:latin typeface="Calibri" panose="020F0502020204030204" pitchFamily="34" charset="0"/>
                <a:cs typeface="Calibri" panose="020F0502020204030204" pitchFamily="34" charset="0"/>
              </a:rPr>
              <a:t>, accessible, participative </a:t>
            </a:r>
            <a:r>
              <a:rPr lang="fr-FR" sz="1200" dirty="0" err="1">
                <a:latin typeface="Calibri" panose="020F0502020204030204" pitchFamily="34" charset="0"/>
                <a:cs typeface="Calibri" panose="020F0502020204030204" pitchFamily="34" charset="0"/>
              </a:rPr>
              <a:t>governance</a:t>
            </a:r>
            <a:r>
              <a:rPr lang="fr-FR" sz="1200" dirty="0">
                <a:latin typeface="Calibri" panose="020F0502020204030204" pitchFamily="34" charset="0"/>
                <a:cs typeface="Calibri" panose="020F0502020204030204" pitchFamily="34" charset="0"/>
              </a:rPr>
              <a:t> structure. </a:t>
            </a:r>
          </a:p>
          <a:p>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rotWithShape="1">
          <a:blip r:embed="rId5"/>
          <a:srcRect l="1508" t="63315" r="16000" b="11592"/>
          <a:stretch/>
        </p:blipFill>
        <p:spPr>
          <a:xfrm>
            <a:off x="319314" y="1282689"/>
            <a:ext cx="6299850" cy="875716"/>
          </a:xfrm>
          <a:prstGeom prst="rect">
            <a:avLst/>
          </a:prstGeom>
        </p:spPr>
      </p:pic>
      <p:sp>
        <p:nvSpPr>
          <p:cNvPr id="16" name="TextBox 15"/>
          <p:cNvSpPr txBox="1"/>
          <p:nvPr/>
        </p:nvSpPr>
        <p:spPr>
          <a:xfrm>
            <a:off x="410635" y="2237808"/>
            <a:ext cx="3212749" cy="2266467"/>
          </a:xfrm>
          <a:prstGeom prst="rect">
            <a:avLst/>
          </a:prstGeom>
          <a:noFill/>
        </p:spPr>
        <p:txBody>
          <a:bodyPr wrap="square" rtlCol="0">
            <a:normAutofit/>
          </a:bodyPr>
          <a:lstStyle/>
          <a:p>
            <a:pPr algn="ctr">
              <a:spcBef>
                <a:spcPts val="400"/>
              </a:spcBef>
            </a:pPr>
            <a:r>
              <a:rPr lang="en-US" sz="2200" b="1" dirty="0" smtClean="0">
                <a:latin typeface="Calibri" panose="020F0502020204030204" pitchFamily="34" charset="0"/>
                <a:cs typeface="Calibri" panose="020F0502020204030204" pitchFamily="34" charset="0"/>
              </a:rPr>
              <a:t>OUR MISSION</a:t>
            </a:r>
          </a:p>
          <a:p>
            <a:pPr algn="just">
              <a:spcBef>
                <a:spcPts val="400"/>
              </a:spcBef>
              <a:tabLst>
                <a:tab pos="109538" algn="l"/>
              </a:tabLst>
            </a:pPr>
            <a:r>
              <a:rPr lang="en-US" sz="1300" dirty="0">
                <a:latin typeface="Calibri" panose="020F0502020204030204" pitchFamily="34" charset="0"/>
                <a:cs typeface="Calibri" panose="020F0502020204030204" pitchFamily="34" charset="0"/>
              </a:rPr>
              <a:t>Taft College is committed to creating a community of learners by enriching the lives of all students we serve through career technical education, transfer programs, foundational programs, and student support services. Taft College provides an equitable learning environment defined by applied knowledge leading to students’ achievement of their educational </a:t>
            </a:r>
            <a:r>
              <a:rPr lang="en-US" sz="1300" dirty="0" smtClean="0">
                <a:latin typeface="Calibri" panose="020F0502020204030204" pitchFamily="34" charset="0"/>
                <a:cs typeface="Calibri" panose="020F0502020204030204" pitchFamily="34" charset="0"/>
              </a:rPr>
              <a:t>goals.</a:t>
            </a:r>
            <a:endParaRPr lang="en-US" sz="1300" dirty="0">
              <a:latin typeface="Calibri" panose="020F0502020204030204" pitchFamily="34" charset="0"/>
              <a:cs typeface="Calibri" panose="020F0502020204030204" pitchFamily="34" charset="0"/>
            </a:endParaRPr>
          </a:p>
        </p:txBody>
      </p:sp>
      <p:sp>
        <p:nvSpPr>
          <p:cNvPr id="21" name="Rectangle 20"/>
          <p:cNvSpPr/>
          <p:nvPr/>
        </p:nvSpPr>
        <p:spPr>
          <a:xfrm>
            <a:off x="1966871" y="8106865"/>
            <a:ext cx="4730847" cy="584775"/>
          </a:xfrm>
          <a:prstGeom prst="rect">
            <a:avLst/>
          </a:prstGeom>
        </p:spPr>
        <p:txBody>
          <a:bodyPr wrap="none">
            <a:spAutoFit/>
          </a:bodyPr>
          <a:lstStyle/>
          <a:p>
            <a:pPr algn="ctr" fontAlgn="base"/>
            <a:r>
              <a:rPr lang="en-US" sz="3200" dirty="0">
                <a:latin typeface="Calibri" panose="020F0502020204030204" pitchFamily="34" charset="0"/>
              </a:rPr>
              <a:t>Create Your Future With Us</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17759" b="17105"/>
          <a:stretch/>
        </p:blipFill>
        <p:spPr>
          <a:xfrm>
            <a:off x="319314" y="8043196"/>
            <a:ext cx="1647557" cy="716096"/>
          </a:xfrm>
          <a:prstGeom prst="rect">
            <a:avLst/>
          </a:prstGeom>
        </p:spPr>
      </p:pic>
    </p:spTree>
    <p:extLst>
      <p:ext uri="{BB962C8B-B14F-4D97-AF65-F5344CB8AC3E}">
        <p14:creationId xmlns:p14="http://schemas.microsoft.com/office/powerpoint/2010/main" val="48535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34777"/>
            <a:ext cx="5657578" cy="5200339"/>
          </a:xfrm>
          <a:prstGeom prst="rect">
            <a:avLst/>
          </a:prstGeom>
        </p:spPr>
      </p:pic>
      <p:sp>
        <p:nvSpPr>
          <p:cNvPr id="6" name="Rectangle 5"/>
          <p:cNvSpPr/>
          <p:nvPr/>
        </p:nvSpPr>
        <p:spPr>
          <a:xfrm>
            <a:off x="1884496" y="7974848"/>
            <a:ext cx="4730847" cy="584775"/>
          </a:xfrm>
          <a:prstGeom prst="rect">
            <a:avLst/>
          </a:prstGeom>
        </p:spPr>
        <p:txBody>
          <a:bodyPr wrap="none">
            <a:spAutoFit/>
          </a:bodyPr>
          <a:lstStyle/>
          <a:p>
            <a:pPr algn="ctr" fontAlgn="base"/>
            <a:r>
              <a:rPr lang="en-US" sz="3200" dirty="0">
                <a:latin typeface="Calibri" panose="020F0502020204030204" pitchFamily="34" charset="0"/>
              </a:rPr>
              <a:t>Create Your Future With Us</a:t>
            </a:r>
          </a:p>
        </p:txBody>
      </p:sp>
      <p:sp>
        <p:nvSpPr>
          <p:cNvPr id="7" name="TextBox 6"/>
          <p:cNvSpPr txBox="1"/>
          <p:nvPr/>
        </p:nvSpPr>
        <p:spPr>
          <a:xfrm flipH="1">
            <a:off x="296429" y="3764034"/>
            <a:ext cx="6207826" cy="2672895"/>
          </a:xfrm>
          <a:prstGeom prst="rect">
            <a:avLst/>
          </a:prstGeom>
          <a:noFill/>
        </p:spPr>
        <p:txBody>
          <a:bodyPr wrap="square" rtlCol="0">
            <a:normAutofit lnSpcReduction="10000"/>
          </a:bodyPr>
          <a:lstStyle/>
          <a:p>
            <a:r>
              <a:rPr lang="en-US" b="1" dirty="0" smtClean="0">
                <a:latin typeface="Calibri" panose="020F0502020204030204" pitchFamily="34" charset="0"/>
                <a:cs typeface="Calibri" panose="020F0502020204030204" pitchFamily="34" charset="0"/>
              </a:rPr>
              <a:t>POSITION DESCRIPTION</a:t>
            </a:r>
          </a:p>
          <a:p>
            <a:r>
              <a:rPr lang="en-US" sz="1400" dirty="0">
                <a:latin typeface="Calibri" panose="020F0502020204030204" pitchFamily="34" charset="0"/>
              </a:rPr>
              <a:t>Taft College is seeking a pool of qualified candidates with demonstrated instructional skills to join an outstanding team of faculty and staff to provide high quality programs and services for our students.  Teaching assignments may be temporary, part-time and/or on-call and may be immediate or as needed (as specified in Education Code 8748.25).  We are seeking lecturers who have the ability to teach in the above area for inclusion in a pool for the 2019 spring semester. The 2019 spring semester begins on Tuesday, January 22, 2019 and concludes on Thursday, May 23, 2019.  </a:t>
            </a:r>
          </a:p>
          <a:p>
            <a:endParaRPr lang="en-US" sz="1400" dirty="0" smtClean="0">
              <a:latin typeface="Calibri" panose="020F0502020204030204" pitchFamily="34" charset="0"/>
            </a:endParaRPr>
          </a:p>
          <a:p>
            <a:endParaRPr lang="en-US" sz="1400" dirty="0">
              <a:latin typeface="Calibri" panose="020F0502020204030204" pitchFamily="34" charset="0"/>
            </a:endParaRPr>
          </a:p>
          <a:p>
            <a:r>
              <a:rPr lang="en-US" sz="1400" dirty="0" smtClean="0">
                <a:latin typeface="Calibri" panose="020F0502020204030204" pitchFamily="34" charset="0"/>
              </a:rPr>
              <a:t>  </a:t>
            </a:r>
            <a:endParaRPr lang="en-US" sz="1400" i="1" dirty="0">
              <a:latin typeface="Calibri" panose="020F050202020403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632" t="42758" r="25943" b="36175"/>
          <a:stretch/>
        </p:blipFill>
        <p:spPr>
          <a:xfrm>
            <a:off x="236939" y="318325"/>
            <a:ext cx="3183875" cy="705080"/>
          </a:xfrm>
          <a:prstGeom prst="rect">
            <a:avLst/>
          </a:prstGeom>
        </p:spPr>
      </p:pic>
      <p:sp>
        <p:nvSpPr>
          <p:cNvPr id="10" name="TextBox 9"/>
          <p:cNvSpPr txBox="1"/>
          <p:nvPr/>
        </p:nvSpPr>
        <p:spPr>
          <a:xfrm>
            <a:off x="296429" y="1347279"/>
            <a:ext cx="6207826" cy="2092881"/>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ABOUT US</a:t>
            </a:r>
          </a:p>
          <a:p>
            <a:r>
              <a:rPr lang="en-US" sz="1400" dirty="0" smtClean="0">
                <a:latin typeface="Calibri" panose="020F0502020204030204" pitchFamily="34" charset="0"/>
                <a:cs typeface="Calibri" panose="020F0502020204030204" pitchFamily="34" charset="0"/>
              </a:rPr>
              <a:t>Taft </a:t>
            </a:r>
            <a:r>
              <a:rPr lang="en-US" sz="1400" dirty="0">
                <a:latin typeface="Calibri" panose="020F0502020204030204" pitchFamily="34" charset="0"/>
                <a:cs typeface="Calibri" panose="020F0502020204030204" pitchFamily="34" charset="0"/>
              </a:rPr>
              <a:t>Junior College was established on August 30, 1922 as part of the Taft Union High School </a:t>
            </a:r>
            <a:r>
              <a:rPr lang="en-US" sz="1400" dirty="0" smtClean="0">
                <a:latin typeface="Calibri" panose="020F0502020204030204" pitchFamily="34" charset="0"/>
                <a:cs typeface="Calibri" panose="020F0502020204030204" pitchFamily="34" charset="0"/>
              </a:rPr>
              <a:t>District, sharing a campus with the high school.  </a:t>
            </a:r>
            <a:r>
              <a:rPr lang="en-US" sz="1400" dirty="0">
                <a:latin typeface="Calibri" panose="020F0502020204030204" pitchFamily="34" charset="0"/>
                <a:cs typeface="Calibri" panose="020F0502020204030204" pitchFamily="34" charset="0"/>
              </a:rPr>
              <a:t>The school title officially became Taft College on July 1, 1954, and in September of 1956 a separate campus opened in the current location at 29 Cougar Court adjacent to the high school. The West Kern Community College District was later formed, and is a single-college-district under the guidance of a five-member Board of Trustees. With strong leadership, Taft College offers a robust academic program for its students, and is one of the finest small colleges around</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138" t="46967" r="-2138" b="15729"/>
          <a:stretch/>
        </p:blipFill>
        <p:spPr>
          <a:xfrm>
            <a:off x="142504" y="6012499"/>
            <a:ext cx="6715496" cy="1765691"/>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17759" b="17105"/>
          <a:stretch/>
        </p:blipFill>
        <p:spPr>
          <a:xfrm>
            <a:off x="236939" y="7909188"/>
            <a:ext cx="1647557" cy="716096"/>
          </a:xfrm>
          <a:prstGeom prst="rect">
            <a:avLst/>
          </a:prstGeom>
        </p:spPr>
      </p:pic>
    </p:spTree>
    <p:extLst>
      <p:ext uri="{BB962C8B-B14F-4D97-AF65-F5344CB8AC3E}">
        <p14:creationId xmlns:p14="http://schemas.microsoft.com/office/powerpoint/2010/main" val="4106802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903218"/>
            <a:ext cx="5657578" cy="520033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759" b="17105"/>
          <a:stretch/>
        </p:blipFill>
        <p:spPr>
          <a:xfrm>
            <a:off x="296425" y="8043194"/>
            <a:ext cx="1647557" cy="716096"/>
          </a:xfrm>
          <a:prstGeom prst="rect">
            <a:avLst/>
          </a:prstGeom>
        </p:spPr>
      </p:pic>
      <p:sp>
        <p:nvSpPr>
          <p:cNvPr id="6" name="Rectangle 5"/>
          <p:cNvSpPr/>
          <p:nvPr/>
        </p:nvSpPr>
        <p:spPr>
          <a:xfrm>
            <a:off x="1943982" y="8108854"/>
            <a:ext cx="4730847" cy="584775"/>
          </a:xfrm>
          <a:prstGeom prst="rect">
            <a:avLst/>
          </a:prstGeom>
        </p:spPr>
        <p:txBody>
          <a:bodyPr wrap="none">
            <a:spAutoFit/>
          </a:bodyPr>
          <a:lstStyle/>
          <a:p>
            <a:pPr algn="ctr" fontAlgn="base"/>
            <a:r>
              <a:rPr lang="en-US" sz="3200" dirty="0">
                <a:latin typeface="Calibri" panose="020F0502020204030204" pitchFamily="34" charset="0"/>
              </a:rPr>
              <a:t>Create Your Future With Us</a:t>
            </a:r>
          </a:p>
        </p:txBody>
      </p:sp>
      <p:sp>
        <p:nvSpPr>
          <p:cNvPr id="7" name="TextBox 6"/>
          <p:cNvSpPr txBox="1"/>
          <p:nvPr/>
        </p:nvSpPr>
        <p:spPr>
          <a:xfrm flipH="1">
            <a:off x="296424" y="805615"/>
            <a:ext cx="6228299" cy="3457914"/>
          </a:xfrm>
          <a:prstGeom prst="rect">
            <a:avLst/>
          </a:prstGeom>
          <a:noFill/>
        </p:spPr>
        <p:txBody>
          <a:bodyPr wrap="square" numCol="1" rtlCol="0">
            <a:noAutofit/>
          </a:bodyPr>
          <a:lstStyle/>
          <a:p>
            <a:pPr algn="just"/>
            <a:endParaRPr lang="en-US" sz="500" dirty="0" smtClean="0">
              <a:latin typeface="Calibri" panose="020F0502020204030204" pitchFamily="34" charset="0"/>
              <a:cs typeface="Calibri" panose="020F0502020204030204" pitchFamily="34" charset="0"/>
            </a:endParaRPr>
          </a:p>
          <a:p>
            <a:r>
              <a:rPr lang="en-US" sz="1400" b="1" u="sng" dirty="0">
                <a:latin typeface="Calibri" panose="020F0502020204030204" pitchFamily="34" charset="0"/>
              </a:rPr>
              <a:t>MINIMUM QUALIFICATIONS </a:t>
            </a:r>
            <a:endParaRPr lang="en-US" sz="1400" dirty="0">
              <a:latin typeface="Calibri" panose="020F0502020204030204" pitchFamily="34" charset="0"/>
            </a:endParaRPr>
          </a:p>
          <a:p>
            <a:r>
              <a:rPr lang="en-US" sz="1400" i="1" dirty="0" smtClean="0">
                <a:latin typeface="Calibri" panose="020F0502020204030204" pitchFamily="34" charset="0"/>
              </a:rPr>
              <a:t>The </a:t>
            </a:r>
            <a:r>
              <a:rPr lang="en-US" sz="1400" i="1" dirty="0">
                <a:latin typeface="Calibri" panose="020F0502020204030204" pitchFamily="34" charset="0"/>
              </a:rPr>
              <a:t>minimum qualifications for this adjunct lecturer pool can be met in one of </a:t>
            </a:r>
            <a:r>
              <a:rPr lang="en-US" sz="1400" i="1" dirty="0" smtClean="0">
                <a:latin typeface="Calibri" panose="020F0502020204030204" pitchFamily="34" charset="0"/>
              </a:rPr>
              <a:t>four </a:t>
            </a:r>
            <a:r>
              <a:rPr lang="en-US" sz="1400" i="1" dirty="0">
                <a:latin typeface="Calibri" panose="020F0502020204030204" pitchFamily="34" charset="0"/>
              </a:rPr>
              <a:t>ways:</a:t>
            </a:r>
            <a:endParaRPr lang="en-US" sz="1400" dirty="0">
              <a:latin typeface="Calibri" panose="020F0502020204030204" pitchFamily="34" charset="0"/>
            </a:endParaRPr>
          </a:p>
          <a:p>
            <a:pPr marL="342900" lvl="0" indent="-342900">
              <a:buFont typeface="+mj-lt"/>
              <a:buAutoNum type="arabicPeriod"/>
            </a:pPr>
            <a:r>
              <a:rPr lang="en-US" sz="1400" dirty="0">
                <a:latin typeface="Calibri" panose="020F0502020204030204" pitchFamily="34" charset="0"/>
              </a:rPr>
              <a:t>Master’s in business, business management, business administration, accountancy, finance, marketing or business education;</a:t>
            </a:r>
          </a:p>
          <a:p>
            <a:pPr marL="342900" lvl="0" indent="-342900">
              <a:buFont typeface="+mj-lt"/>
              <a:buAutoNum type="arabicPeriod"/>
            </a:pPr>
            <a:r>
              <a:rPr lang="en-US" sz="1400" dirty="0">
                <a:latin typeface="Calibri" panose="020F0502020204030204" pitchFamily="34" charset="0"/>
              </a:rPr>
              <a:t>Bachelor’s in any of the above and master’s in economics, personnel management, public administration, or JD or LL.B degree;</a:t>
            </a:r>
          </a:p>
          <a:p>
            <a:pPr marL="342900" lvl="0" indent="-342900">
              <a:buFont typeface="+mj-lt"/>
              <a:buAutoNum type="arabicPeriod"/>
            </a:pPr>
            <a:r>
              <a:rPr lang="en-US" sz="1400" dirty="0">
                <a:latin typeface="Calibri" panose="020F0502020204030204" pitchFamily="34" charset="0"/>
              </a:rPr>
              <a:t>Bachelor’s in economics with a business emphasis and Master’s in personnel management, public administration, or JD or LL.B degree.</a:t>
            </a:r>
          </a:p>
          <a:p>
            <a:pPr marL="342900" lvl="0" indent="-342900">
              <a:buFont typeface="+mj-lt"/>
              <a:buAutoNum type="arabicPeriod"/>
            </a:pPr>
            <a:r>
              <a:rPr lang="en-US" sz="1400" dirty="0" smtClean="0">
                <a:latin typeface="Calibri" panose="020F0502020204030204" pitchFamily="34" charset="0"/>
              </a:rPr>
              <a:t>An </a:t>
            </a:r>
            <a:r>
              <a:rPr lang="en-US" sz="1400" dirty="0">
                <a:latin typeface="Calibri" panose="020F0502020204030204" pitchFamily="34" charset="0"/>
              </a:rPr>
              <a:t>Equivalency Determination may be submitted along with all application materials to be considered for this position if you do not meet the stated minimum qualifications. The Equivalency Determination document may be found </a:t>
            </a:r>
            <a:r>
              <a:rPr lang="en-US" sz="1400" u="sng" dirty="0">
                <a:latin typeface="Calibri" panose="020F0502020204030204" pitchFamily="34" charset="0"/>
                <a:hlinkClick r:id="rId4"/>
              </a:rPr>
              <a:t>here</a:t>
            </a:r>
            <a:r>
              <a:rPr lang="en-US" sz="1400" dirty="0">
                <a:latin typeface="Calibri" panose="020F0502020204030204" pitchFamily="34" charset="0"/>
              </a:rPr>
              <a:t> or on the Taft College Human Resources website</a:t>
            </a:r>
          </a:p>
          <a:p>
            <a:endParaRPr lang="en-US" sz="1400" dirty="0" smtClean="0">
              <a:latin typeface="Calibri" panose="020F0502020204030204" pitchFamily="34" charset="0"/>
            </a:endParaRPr>
          </a:p>
          <a:p>
            <a:r>
              <a:rPr lang="en-US" sz="1400" dirty="0" smtClean="0">
                <a:latin typeface="Calibri" panose="020F0502020204030204" pitchFamily="34" charset="0"/>
              </a:rPr>
              <a:t>Demonstrated </a:t>
            </a:r>
            <a:r>
              <a:rPr lang="en-US" sz="1400" dirty="0">
                <a:latin typeface="Calibri" panose="020F0502020204030204" pitchFamily="34" charset="0"/>
              </a:rPr>
              <a:t>sensitivity to and understanding of the diverse academic, socioeconomic, cultural, disability and ethnic backgrounds of community college students.</a:t>
            </a:r>
          </a:p>
        </p:txBody>
      </p:sp>
      <p:sp>
        <p:nvSpPr>
          <p:cNvPr id="8" name="TextBox 7"/>
          <p:cNvSpPr txBox="1"/>
          <p:nvPr/>
        </p:nvSpPr>
        <p:spPr>
          <a:xfrm>
            <a:off x="296424" y="4814726"/>
            <a:ext cx="6228297" cy="2354491"/>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COMPENSATION</a:t>
            </a:r>
          </a:p>
          <a:p>
            <a:endParaRPr lang="en-US" sz="500" dirty="0" smtClean="0">
              <a:latin typeface="Calibri" panose="020F0502020204030204" pitchFamily="34" charset="0"/>
              <a:cs typeface="Calibri" panose="020F0502020204030204" pitchFamily="34" charset="0"/>
            </a:endParaRPr>
          </a:p>
          <a:p>
            <a:pPr>
              <a:spcBef>
                <a:spcPts val="600"/>
              </a:spcBef>
            </a:pPr>
            <a:r>
              <a:rPr lang="en-US" sz="1400" dirty="0" smtClean="0">
                <a:latin typeface="Calibri" panose="020F0502020204030204" pitchFamily="34" charset="0"/>
                <a:cs typeface="Calibri" panose="020F0502020204030204" pitchFamily="34" charset="0"/>
              </a:rPr>
              <a:t>$60.11-$70.63 per hour.</a:t>
            </a:r>
          </a:p>
          <a:p>
            <a:endParaRPr lang="en-US" sz="1400" dirty="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EQUAL EMPLOYMENT OPPORTUNITY </a:t>
            </a:r>
          </a:p>
          <a:p>
            <a:pPr>
              <a:spcBef>
                <a:spcPts val="600"/>
              </a:spcBef>
            </a:pPr>
            <a:r>
              <a:rPr lang="en-US" sz="1400" dirty="0">
                <a:latin typeface="Calibri" panose="020F0502020204030204" pitchFamily="34" charset="0"/>
                <a:cs typeface="Calibri" panose="020F0502020204030204" pitchFamily="34" charset="0"/>
              </a:rPr>
              <a:t>The West Kern Community College District is committed to the principles of equal employment opportunity . The District is dedicated to a policy of nondiscrimination and, as such, is an equal opportunity employer. Veterans, women, minorities  and people with disabilities are encouraged to apply.</a:t>
            </a:r>
          </a:p>
        </p:txBody>
      </p:sp>
      <p:sp>
        <p:nvSpPr>
          <p:cNvPr id="9" name="TextBox 8"/>
          <p:cNvSpPr txBox="1"/>
          <p:nvPr/>
        </p:nvSpPr>
        <p:spPr>
          <a:xfrm>
            <a:off x="296424" y="400607"/>
            <a:ext cx="5608612" cy="461665"/>
          </a:xfrm>
          <a:prstGeom prst="rect">
            <a:avLst/>
          </a:prstGeom>
          <a:noFill/>
        </p:spPr>
        <p:txBody>
          <a:bodyPr wrap="square" rtlCol="0">
            <a:spAutoFit/>
          </a:bodyPr>
          <a:lstStyle/>
          <a:p>
            <a:r>
              <a:rPr lang="en-US" sz="2400" b="1" dirty="0" smtClean="0">
                <a:latin typeface="Calibri" panose="020F0502020204030204" pitchFamily="34" charset="0"/>
              </a:rPr>
              <a:t>QUALIFICATIONS</a:t>
            </a:r>
            <a:endParaRPr lang="en-US" sz="2400" b="1" dirty="0">
              <a:latin typeface="Calibri" panose="020F0502020204030204" pitchFamily="34" charset="0"/>
            </a:endParaRPr>
          </a:p>
        </p:txBody>
      </p:sp>
    </p:spTree>
    <p:extLst>
      <p:ext uri="{BB962C8B-B14F-4D97-AF65-F5344CB8AC3E}">
        <p14:creationId xmlns:p14="http://schemas.microsoft.com/office/powerpoint/2010/main" val="55532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3218"/>
            <a:ext cx="5657578" cy="5200339"/>
          </a:xfrm>
          <a:prstGeom prst="rect">
            <a:avLst/>
          </a:prstGeom>
        </p:spPr>
      </p:pic>
      <p:sp>
        <p:nvSpPr>
          <p:cNvPr id="6" name="Rectangle 5"/>
          <p:cNvSpPr/>
          <p:nvPr/>
        </p:nvSpPr>
        <p:spPr>
          <a:xfrm>
            <a:off x="1892617" y="7974986"/>
            <a:ext cx="4730847" cy="584775"/>
          </a:xfrm>
          <a:prstGeom prst="rect">
            <a:avLst/>
          </a:prstGeom>
        </p:spPr>
        <p:txBody>
          <a:bodyPr wrap="none">
            <a:spAutoFit/>
          </a:bodyPr>
          <a:lstStyle/>
          <a:p>
            <a:pPr algn="ctr" fontAlgn="base"/>
            <a:r>
              <a:rPr lang="en-US" sz="3200" dirty="0">
                <a:latin typeface="Calibri" panose="020F0502020204030204" pitchFamily="34" charset="0"/>
              </a:rPr>
              <a:t>Create Your Future With Us</a:t>
            </a:r>
          </a:p>
        </p:txBody>
      </p:sp>
      <p:sp>
        <p:nvSpPr>
          <p:cNvPr id="7" name="TextBox 6"/>
          <p:cNvSpPr txBox="1"/>
          <p:nvPr/>
        </p:nvSpPr>
        <p:spPr>
          <a:xfrm flipH="1">
            <a:off x="296429" y="1530442"/>
            <a:ext cx="6418270" cy="6250913"/>
          </a:xfrm>
          <a:prstGeom prst="rect">
            <a:avLst/>
          </a:prstGeom>
          <a:noFill/>
        </p:spPr>
        <p:txBody>
          <a:bodyPr wrap="square" rtlCol="0">
            <a:noAutofit/>
          </a:bodyPr>
          <a:lstStyle/>
          <a:p>
            <a:endParaRPr lang="en-US" sz="500" dirty="0" smtClean="0">
              <a:latin typeface="Calibri" panose="020F0502020204030204" pitchFamily="34" charset="0"/>
              <a:cs typeface="Calibri" panose="020F0502020204030204" pitchFamily="34" charset="0"/>
            </a:endParaRPr>
          </a:p>
          <a:p>
            <a:r>
              <a:rPr lang="en-US" sz="1400" b="1" cap="all" dirty="0" smtClean="0">
                <a:latin typeface="Calibri" panose="020F0502020204030204" pitchFamily="34" charset="0"/>
                <a:cs typeface="Calibri" panose="020F0502020204030204" pitchFamily="34" charset="0"/>
              </a:rPr>
              <a:t>Required Materials for Application</a:t>
            </a:r>
            <a:r>
              <a:rPr lang="en-US" sz="1400" b="1" dirty="0" smtClean="0">
                <a:latin typeface="Calibri" panose="020F0502020204030204" pitchFamily="34" charset="0"/>
                <a:cs typeface="Calibri" panose="020F0502020204030204" pitchFamily="34" charset="0"/>
              </a:rPr>
              <a:t>:</a:t>
            </a:r>
          </a:p>
          <a:p>
            <a:pPr marL="342900" indent="-342900">
              <a:spcBef>
                <a:spcPts val="600"/>
              </a:spcBef>
              <a:buFont typeface="+mj-lt"/>
              <a:buAutoNum type="arabicPeriod"/>
            </a:pPr>
            <a:r>
              <a:rPr lang="en-US" sz="1400" dirty="0" smtClean="0">
                <a:latin typeface="Calibri" panose="020F0502020204030204" pitchFamily="34" charset="0"/>
                <a:cs typeface="Calibri" panose="020F0502020204030204" pitchFamily="34" charset="0"/>
              </a:rPr>
              <a:t>Completed Academic Application- Downloaded from TC website or completed online at EdJOIN.</a:t>
            </a:r>
          </a:p>
          <a:p>
            <a:pPr marL="342900" indent="-342900">
              <a:spcBef>
                <a:spcPts val="400"/>
              </a:spcBef>
              <a:buFont typeface="+mj-lt"/>
              <a:buAutoNum type="arabicPeriod"/>
            </a:pPr>
            <a:r>
              <a:rPr lang="en-US" sz="1400" dirty="0" smtClean="0">
                <a:latin typeface="Calibri" panose="020F0502020204030204" pitchFamily="34" charset="0"/>
                <a:cs typeface="Calibri" panose="020F0502020204030204" pitchFamily="34" charset="0"/>
              </a:rPr>
              <a:t>Letter of Introduction describing how you match the minimum and desired qualifications.</a:t>
            </a:r>
          </a:p>
          <a:p>
            <a:pPr marL="342900" indent="-342900">
              <a:spcBef>
                <a:spcPts val="400"/>
              </a:spcBef>
              <a:buFont typeface="+mj-lt"/>
              <a:buAutoNum type="arabicPeriod"/>
            </a:pPr>
            <a:r>
              <a:rPr lang="en-US" sz="1400" dirty="0" smtClean="0">
                <a:latin typeface="Calibri" panose="020F0502020204030204" pitchFamily="34" charset="0"/>
                <a:cs typeface="Calibri" panose="020F0502020204030204" pitchFamily="34" charset="0"/>
              </a:rPr>
              <a:t>A current Resume</a:t>
            </a:r>
          </a:p>
          <a:p>
            <a:pPr marL="342900" indent="-342900">
              <a:spcBef>
                <a:spcPts val="400"/>
              </a:spcBef>
              <a:buFont typeface="+mj-lt"/>
              <a:buAutoNum type="arabicPeriod"/>
            </a:pPr>
            <a:r>
              <a:rPr lang="en-US" sz="1400" dirty="0" smtClean="0">
                <a:latin typeface="Calibri" panose="020F0502020204030204" pitchFamily="34" charset="0"/>
                <a:cs typeface="Calibri" panose="020F0502020204030204" pitchFamily="34" charset="0"/>
              </a:rPr>
              <a:t>Complete transcripts of all college/university coursework (unofficial is acceptable).</a:t>
            </a:r>
          </a:p>
          <a:p>
            <a:pPr lvl="0"/>
            <a:endParaRPr lang="en-US" sz="1400" b="1" dirty="0" smtClean="0">
              <a:latin typeface="Calibri" panose="020F0502020204030204" pitchFamily="34" charset="0"/>
              <a:cs typeface="Calibri" panose="020F0502020204030204" pitchFamily="34" charset="0"/>
            </a:endParaRPr>
          </a:p>
          <a:p>
            <a:pPr lvl="0"/>
            <a:r>
              <a:rPr lang="en-US" sz="1400" b="1" cap="all" dirty="0" smtClean="0">
                <a:latin typeface="Calibri" panose="020F0502020204030204" pitchFamily="34" charset="0"/>
                <a:cs typeface="Calibri" panose="020F0502020204030204" pitchFamily="34" charset="0"/>
              </a:rPr>
              <a:t>Submit Application Materials to</a:t>
            </a:r>
            <a:r>
              <a:rPr lang="en-US" sz="1400" b="1" dirty="0" smtClean="0">
                <a:latin typeface="Calibri" panose="020F0502020204030204" pitchFamily="34" charset="0"/>
                <a:cs typeface="Calibri" panose="020F0502020204030204" pitchFamily="34" charset="0"/>
              </a:rPr>
              <a:t>:</a:t>
            </a:r>
          </a:p>
          <a:p>
            <a:pPr marL="285750" lvl="0" indent="-285750">
              <a:spcBef>
                <a:spcPts val="6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Email: </a:t>
            </a:r>
            <a:r>
              <a:rPr lang="en-US" sz="1400" dirty="0" smtClean="0">
                <a:latin typeface="Calibri" panose="020F0502020204030204" pitchFamily="34" charset="0"/>
                <a:cs typeface="Calibri" panose="020F0502020204030204" pitchFamily="34" charset="0"/>
                <a:hlinkClick r:id="rId3"/>
              </a:rPr>
              <a:t>tcjobs@taftcollege.edu</a:t>
            </a:r>
            <a:endParaRPr lang="en-US" sz="1400" dirty="0" smtClean="0">
              <a:latin typeface="Calibri" panose="020F0502020204030204" pitchFamily="34" charset="0"/>
              <a:cs typeface="Calibri" panose="020F0502020204030204" pitchFamily="34" charset="0"/>
            </a:endParaRPr>
          </a:p>
          <a:p>
            <a:pPr marL="285750" lvl="0" indent="-285750">
              <a:spcBef>
                <a:spcPts val="4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Complete online at </a:t>
            </a:r>
            <a:r>
              <a:rPr lang="en-US" sz="1400" dirty="0" smtClean="0">
                <a:latin typeface="Calibri" panose="020F0502020204030204" pitchFamily="34" charset="0"/>
                <a:cs typeface="Calibri" panose="020F0502020204030204" pitchFamily="34" charset="0"/>
                <a:hlinkClick r:id="rId4"/>
              </a:rPr>
              <a:t>EdJOIN</a:t>
            </a:r>
            <a:endParaRPr lang="en-US" sz="1400" dirty="0" smtClean="0">
              <a:latin typeface="Calibri" panose="020F0502020204030204" pitchFamily="34" charset="0"/>
              <a:cs typeface="Calibri" panose="020F0502020204030204" pitchFamily="34" charset="0"/>
            </a:endParaRPr>
          </a:p>
          <a:p>
            <a:pPr marL="285750" lvl="0" indent="-285750">
              <a:spcBef>
                <a:spcPts val="4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Mail or Walk-In: Taft College Human Resources, 29 Cougar Court, Taft, CA 93268</a:t>
            </a:r>
            <a:endParaRPr lang="en-US" sz="1400" dirty="0">
              <a:latin typeface="Calibri" panose="020F0502020204030204" pitchFamily="34" charset="0"/>
              <a:cs typeface="Calibri" panose="020F0502020204030204" pitchFamily="34" charset="0"/>
            </a:endParaRPr>
          </a:p>
          <a:p>
            <a:pPr lvl="0"/>
            <a:endParaRPr lang="en-US" sz="1400" b="1" dirty="0">
              <a:latin typeface="Calibri" panose="020F0502020204030204" pitchFamily="34" charset="0"/>
              <a:cs typeface="Calibri" panose="020F0502020204030204" pitchFamily="34" charset="0"/>
            </a:endParaRPr>
          </a:p>
          <a:p>
            <a:pPr lvl="0"/>
            <a:r>
              <a:rPr lang="en-US" sz="1400" b="1" cap="all" dirty="0" smtClean="0">
                <a:latin typeface="Calibri" panose="020F0502020204030204" pitchFamily="34" charset="0"/>
                <a:cs typeface="Calibri" panose="020F0502020204030204" pitchFamily="34" charset="0"/>
              </a:rPr>
              <a:t>For More Information</a:t>
            </a:r>
            <a:r>
              <a:rPr lang="en-US" sz="1400" b="1" dirty="0" smtClean="0">
                <a:latin typeface="Calibri" panose="020F0502020204030204" pitchFamily="34" charset="0"/>
                <a:cs typeface="Calibri" panose="020F0502020204030204" pitchFamily="34" charset="0"/>
              </a:rPr>
              <a:t>:</a:t>
            </a:r>
          </a:p>
          <a:p>
            <a:pPr marL="285750" lvl="0" indent="-285750">
              <a:spcBef>
                <a:spcPts val="6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Please visit: </a:t>
            </a:r>
            <a:r>
              <a:rPr lang="en-US" sz="1400" dirty="0" smtClean="0">
                <a:latin typeface="Calibri" panose="020F0502020204030204" pitchFamily="34" charset="0"/>
                <a:cs typeface="Calibri" panose="020F0502020204030204" pitchFamily="34" charset="0"/>
                <a:hlinkClick r:id="rId5"/>
              </a:rPr>
              <a:t>http://www.taftcollege.edu/human-resources/job_opportunities/</a:t>
            </a:r>
            <a:endParaRPr lang="en-US" sz="1400" dirty="0" smtClean="0">
              <a:latin typeface="Calibri" panose="020F0502020204030204" pitchFamily="34" charset="0"/>
              <a:cs typeface="Calibri" panose="020F0502020204030204" pitchFamily="34" charset="0"/>
            </a:endParaRPr>
          </a:p>
          <a:p>
            <a:pPr marL="285750" lvl="0" indent="-285750">
              <a:spcBef>
                <a:spcPts val="400"/>
              </a:spcBef>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Call: 661-763-7900</a:t>
            </a:r>
          </a:p>
          <a:p>
            <a:pPr marL="285750" lvl="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Email- tcjobs@taftcollege.edu</a:t>
            </a:r>
          </a:p>
          <a:p>
            <a:pPr marL="285750" lvl="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245060" y="411388"/>
            <a:ext cx="6409127" cy="918648"/>
          </a:xfrm>
          <a:prstGeom prst="rect">
            <a:avLst/>
          </a:prstGeom>
          <a:noFill/>
        </p:spPr>
        <p:txBody>
          <a:bodyPr wrap="square" rtlCol="0">
            <a:noAutofit/>
          </a:bodyPr>
          <a:lstStyle/>
          <a:p>
            <a:r>
              <a:rPr lang="en-US" sz="2800" b="1" dirty="0" smtClean="0">
                <a:latin typeface="Calibri" panose="020F0502020204030204" pitchFamily="34" charset="0"/>
                <a:cs typeface="Calibri" panose="020F0502020204030204" pitchFamily="34" charset="0"/>
              </a:rPr>
              <a:t>APPLICATION PROCESS</a:t>
            </a:r>
          </a:p>
          <a:p>
            <a:r>
              <a:rPr lang="en-US" sz="2000" b="1" i="1" dirty="0" smtClean="0">
                <a:latin typeface="Calibri" panose="020F0502020204030204" pitchFamily="34" charset="0"/>
                <a:cs typeface="Calibri" panose="020F0502020204030204" pitchFamily="34" charset="0"/>
              </a:rPr>
              <a:t>Applications will be accepted until November </a:t>
            </a:r>
            <a:r>
              <a:rPr lang="en-US" sz="2000" b="1" i="1" dirty="0" smtClean="0">
                <a:latin typeface="Calibri" panose="020F0502020204030204" pitchFamily="34" charset="0"/>
                <a:cs typeface="Calibri" panose="020F0502020204030204" pitchFamily="34" charset="0"/>
              </a:rPr>
              <a:t>30</a:t>
            </a:r>
            <a:r>
              <a:rPr lang="en-US" sz="2000" b="1" i="1" dirty="0" smtClean="0">
                <a:latin typeface="Calibri" panose="020F0502020204030204" pitchFamily="34" charset="0"/>
                <a:cs typeface="Calibri" panose="020F0502020204030204" pitchFamily="34" charset="0"/>
              </a:rPr>
              <a:t>, </a:t>
            </a:r>
            <a:r>
              <a:rPr lang="en-US" sz="2000" b="1" i="1" dirty="0" smtClean="0">
                <a:latin typeface="Calibri" panose="020F0502020204030204" pitchFamily="34" charset="0"/>
                <a:cs typeface="Calibri" panose="020F0502020204030204" pitchFamily="34" charset="0"/>
              </a:rPr>
              <a:t>2018.</a:t>
            </a:r>
          </a:p>
          <a:p>
            <a:endParaRPr lang="en-US" sz="2400" b="1"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7759" b="17105"/>
          <a:stretch/>
        </p:blipFill>
        <p:spPr>
          <a:xfrm>
            <a:off x="245060" y="7904171"/>
            <a:ext cx="1647557" cy="716096"/>
          </a:xfrm>
          <a:prstGeom prst="rect">
            <a:avLst/>
          </a:prstGeom>
        </p:spPr>
      </p:pic>
    </p:spTree>
    <p:extLst>
      <p:ext uri="{BB962C8B-B14F-4D97-AF65-F5344CB8AC3E}">
        <p14:creationId xmlns:p14="http://schemas.microsoft.com/office/powerpoint/2010/main" val="285383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429</TotalTime>
  <Words>835</Words>
  <Application>Microsoft Office PowerPoint</Application>
  <PresentationFormat>Letter Paper (8.5x11 in)</PresentationFormat>
  <Paragraphs>64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Basis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Haver</dc:creator>
  <cp:lastModifiedBy>Alex Haver</cp:lastModifiedBy>
  <cp:revision>41</cp:revision>
  <cp:lastPrinted>2018-10-19T18:38:52Z</cp:lastPrinted>
  <dcterms:created xsi:type="dcterms:W3CDTF">2018-10-19T15:29:09Z</dcterms:created>
  <dcterms:modified xsi:type="dcterms:W3CDTF">2018-11-20T22:10:24Z</dcterms:modified>
</cp:coreProperties>
</file>