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79" r:id="rId2"/>
    <p:sldId id="308" r:id="rId3"/>
    <p:sldId id="266" r:id="rId4"/>
    <p:sldId id="278" r:id="rId5"/>
    <p:sldId id="289" r:id="rId6"/>
    <p:sldId id="290" r:id="rId7"/>
    <p:sldId id="291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74" r:id="rId23"/>
    <p:sldId id="310" r:id="rId24"/>
    <p:sldId id="307" r:id="rId25"/>
    <p:sldId id="311" r:id="rId26"/>
    <p:sldId id="312" r:id="rId27"/>
    <p:sldId id="309" r:id="rId28"/>
    <p:sldId id="313" r:id="rId29"/>
    <p:sldId id="273" r:id="rId30"/>
    <p:sldId id="277" r:id="rId31"/>
  </p:sldIdLst>
  <p:sldSz cx="9144000" cy="5143500" type="screen16x9"/>
  <p:notesSz cx="6858000" cy="9144000"/>
  <p:defaultTextStyle>
    <a:defPPr>
      <a:defRPr lang="en-US"/>
    </a:defPPr>
    <a:lvl1pPr marL="0" algn="l" defTabSz="7131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589" algn="l" defTabSz="7131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178" algn="l" defTabSz="7131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767" algn="l" defTabSz="7131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356" algn="l" defTabSz="7131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2947" algn="l" defTabSz="7131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536" algn="l" defTabSz="7131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125" algn="l" defTabSz="7131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715" algn="l" defTabSz="7131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Maloney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236"/>
    <a:srgbClr val="E39453"/>
    <a:srgbClr val="EAAF7E"/>
    <a:srgbClr val="F5D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17"/>
    <p:restoredTop sz="94704"/>
  </p:normalViewPr>
  <p:slideViewPr>
    <p:cSldViewPr snapToGrid="0" snapToObjects="1">
      <p:cViewPr>
        <p:scale>
          <a:sx n="130" d="100"/>
          <a:sy n="130" d="100"/>
        </p:scale>
        <p:origin x="210" y="5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tx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3CA4-42CB-AA4A-9FAE-F706C47A89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49D6-A2AF-EB40-A7CE-F623886A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8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D1E54D-6737-4499-BE41-97B7596AED6B}"/>
              </a:ext>
            </a:extLst>
          </p:cNvPr>
          <p:cNvGrpSpPr/>
          <p:nvPr/>
        </p:nvGrpSpPr>
        <p:grpSpPr>
          <a:xfrm>
            <a:off x="483979" y="70575"/>
            <a:ext cx="5441946" cy="1981555"/>
            <a:chOff x="269830" y="265132"/>
            <a:chExt cx="5441946" cy="1981555"/>
          </a:xfrm>
        </p:grpSpPr>
        <p:sp>
          <p:nvSpPr>
            <p:cNvPr id="66" name="TextBox 65"/>
            <p:cNvSpPr txBox="1"/>
            <p:nvPr/>
          </p:nvSpPr>
          <p:spPr>
            <a:xfrm>
              <a:off x="269830" y="265132"/>
              <a:ext cx="5441946" cy="144655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8800" b="1" dirty="0">
                  <a:solidFill>
                    <a:schemeClr val="accent6"/>
                  </a:solidFill>
                </a:rPr>
                <a:t>Financial</a:t>
              </a:r>
              <a:endParaRPr lang="en-US" sz="4000" b="1" dirty="0">
                <a:solidFill>
                  <a:schemeClr val="accent6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113001" y="1415690"/>
              <a:ext cx="3409634" cy="8309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</a:rPr>
                <a:t>Budget Management</a:t>
              </a:r>
              <a:endParaRPr lang="en-US" sz="28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971876" y="288679"/>
            <a:ext cx="2475730" cy="6803394"/>
            <a:chOff x="1673334" y="2470876"/>
            <a:chExt cx="1781637" cy="4896002"/>
          </a:xfrm>
        </p:grpSpPr>
        <p:grpSp>
          <p:nvGrpSpPr>
            <p:cNvPr id="97" name="Group 96"/>
            <p:cNvGrpSpPr/>
            <p:nvPr/>
          </p:nvGrpSpPr>
          <p:grpSpPr>
            <a:xfrm>
              <a:off x="1673334" y="2934540"/>
              <a:ext cx="1781637" cy="4432338"/>
              <a:chOff x="1673334" y="2934540"/>
              <a:chExt cx="1781637" cy="4432338"/>
            </a:xfrm>
          </p:grpSpPr>
          <p:sp>
            <p:nvSpPr>
              <p:cNvPr id="150" name="Freeform 149"/>
              <p:cNvSpPr>
                <a:spLocks noChangeArrowheads="1"/>
              </p:cNvSpPr>
              <p:nvPr/>
            </p:nvSpPr>
            <p:spPr bwMode="auto">
              <a:xfrm rot="46129">
                <a:off x="2241368" y="2934540"/>
                <a:ext cx="594017" cy="1843845"/>
              </a:xfrm>
              <a:custGeom>
                <a:avLst/>
                <a:gdLst>
                  <a:gd name="T0" fmla="*/ 0 w 1319"/>
                  <a:gd name="T1" fmla="*/ 4084 h 4085"/>
                  <a:gd name="T2" fmla="*/ 0 w 1319"/>
                  <a:gd name="T3" fmla="*/ 4084 h 4085"/>
                  <a:gd name="T4" fmla="*/ 580 w 1319"/>
                  <a:gd name="T5" fmla="*/ 2055 h 4085"/>
                  <a:gd name="T6" fmla="*/ 580 w 1319"/>
                  <a:gd name="T7" fmla="*/ 0 h 4085"/>
                  <a:gd name="T8" fmla="*/ 738 w 1319"/>
                  <a:gd name="T9" fmla="*/ 0 h 4085"/>
                  <a:gd name="T10" fmla="*/ 738 w 1319"/>
                  <a:gd name="T11" fmla="*/ 2055 h 4085"/>
                  <a:gd name="T12" fmla="*/ 1318 w 1319"/>
                  <a:gd name="T13" fmla="*/ 4084 h 4085"/>
                  <a:gd name="T14" fmla="*/ 0 w 1319"/>
                  <a:gd name="T15" fmla="*/ 4084 h 4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9" h="4085">
                    <a:moveTo>
                      <a:pt x="0" y="4084"/>
                    </a:moveTo>
                    <a:lnTo>
                      <a:pt x="0" y="4084"/>
                    </a:lnTo>
                    <a:cubicBezTo>
                      <a:pt x="554" y="3873"/>
                      <a:pt x="580" y="2898"/>
                      <a:pt x="580" y="2055"/>
                    </a:cubicBezTo>
                    <a:cubicBezTo>
                      <a:pt x="580" y="1238"/>
                      <a:pt x="580" y="0"/>
                      <a:pt x="580" y="0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38" y="0"/>
                      <a:pt x="738" y="1238"/>
                      <a:pt x="738" y="2055"/>
                    </a:cubicBezTo>
                    <a:cubicBezTo>
                      <a:pt x="738" y="2898"/>
                      <a:pt x="738" y="3873"/>
                      <a:pt x="1318" y="4084"/>
                    </a:cubicBezTo>
                    <a:lnTo>
                      <a:pt x="0" y="408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673334" y="4782289"/>
                <a:ext cx="1781637" cy="2584589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A9DE86E-AD93-44A2-A072-A298FA566BCC}"/>
                </a:ext>
              </a:extLst>
            </p:cNvPr>
            <p:cNvGrpSpPr/>
            <p:nvPr/>
          </p:nvGrpSpPr>
          <p:grpSpPr>
            <a:xfrm rot="1682918">
              <a:off x="2434698" y="2893141"/>
              <a:ext cx="662301" cy="797360"/>
              <a:chOff x="2638828" y="3064635"/>
              <a:chExt cx="531523" cy="639913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C2375FCD-F108-422A-AA2A-D7D4E5CE02E0}"/>
                  </a:ext>
                </a:extLst>
              </p:cNvPr>
              <p:cNvGrpSpPr/>
              <p:nvPr/>
            </p:nvGrpSpPr>
            <p:grpSpPr>
              <a:xfrm>
                <a:off x="2638828" y="3126236"/>
                <a:ext cx="531523" cy="531523"/>
                <a:chOff x="2638828" y="3126236"/>
                <a:chExt cx="531523" cy="531523"/>
              </a:xfrm>
            </p:grpSpPr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CF60D645-F976-48B7-932A-C4599C77E20E}"/>
                    </a:ext>
                  </a:extLst>
                </p:cNvPr>
                <p:cNvSpPr/>
                <p:nvPr/>
              </p:nvSpPr>
              <p:spPr>
                <a:xfrm>
                  <a:off x="2638828" y="3126236"/>
                  <a:ext cx="531523" cy="5315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475417F7-142D-4449-AA7C-2F87B71750E5}"/>
                    </a:ext>
                  </a:extLst>
                </p:cNvPr>
                <p:cNvSpPr/>
                <p:nvPr/>
              </p:nvSpPr>
              <p:spPr>
                <a:xfrm>
                  <a:off x="2656194" y="3145123"/>
                  <a:ext cx="493423" cy="4934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3350" h="63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62334E2-5040-4063-B568-657617D3FBEE}"/>
                  </a:ext>
                </a:extLst>
              </p:cNvPr>
              <p:cNvSpPr txBox="1"/>
              <p:nvPr/>
            </p:nvSpPr>
            <p:spPr>
              <a:xfrm>
                <a:off x="2691303" y="3064635"/>
                <a:ext cx="434803" cy="63991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6600" b="1" dirty="0">
                    <a:gradFill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2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3500" dist="38100" dir="2700000" algn="tl" rotWithShape="0">
                        <a:schemeClr val="accent2">
                          <a:lumMod val="50000"/>
                          <a:alpha val="75000"/>
                        </a:schemeClr>
                      </a:outerShdw>
                    </a:effectLst>
                    <a:latin typeface="Source Sans Pro Black" panose="020B0803030403020204" pitchFamily="34" charset="0"/>
                    <a:ea typeface="Adobe Fan Heiti Std B" panose="020B0700000000000000" pitchFamily="34" charset="-128"/>
                    <a:cs typeface="Helvetica" charset="0"/>
                  </a:rPr>
                  <a:t>$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1A78CD7-86AE-45D0-826A-1DA79BF8E60F}"/>
                </a:ext>
              </a:extLst>
            </p:cNvPr>
            <p:cNvGrpSpPr/>
            <p:nvPr/>
          </p:nvGrpSpPr>
          <p:grpSpPr>
            <a:xfrm>
              <a:off x="2182102" y="2470876"/>
              <a:ext cx="662301" cy="797360"/>
              <a:chOff x="2638828" y="3075403"/>
              <a:chExt cx="531523" cy="639913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E53738B3-2B7D-41E7-95C9-78E9D8E413C7}"/>
                  </a:ext>
                </a:extLst>
              </p:cNvPr>
              <p:cNvGrpSpPr/>
              <p:nvPr/>
            </p:nvGrpSpPr>
            <p:grpSpPr>
              <a:xfrm>
                <a:off x="2638828" y="3126236"/>
                <a:ext cx="531523" cy="531523"/>
                <a:chOff x="2638828" y="3126236"/>
                <a:chExt cx="531523" cy="531523"/>
              </a:xfrm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E499DDB9-7E4A-4379-9FDF-56698E228BDC}"/>
                    </a:ext>
                  </a:extLst>
                </p:cNvPr>
                <p:cNvSpPr/>
                <p:nvPr/>
              </p:nvSpPr>
              <p:spPr>
                <a:xfrm>
                  <a:off x="2638828" y="3126236"/>
                  <a:ext cx="531523" cy="5315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4948F348-397A-46AC-8144-A27FCC0A8A2E}"/>
                    </a:ext>
                  </a:extLst>
                </p:cNvPr>
                <p:cNvSpPr/>
                <p:nvPr/>
              </p:nvSpPr>
              <p:spPr>
                <a:xfrm>
                  <a:off x="2656194" y="3145123"/>
                  <a:ext cx="493423" cy="4934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3350" h="63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81B70E1-A170-445F-9424-0824FB9BFBBD}"/>
                  </a:ext>
                </a:extLst>
              </p:cNvPr>
              <p:cNvSpPr txBox="1"/>
              <p:nvPr/>
            </p:nvSpPr>
            <p:spPr>
              <a:xfrm>
                <a:off x="2656194" y="3075403"/>
                <a:ext cx="493423" cy="63991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6600" b="1" dirty="0">
                    <a:gradFill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2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3500" dist="38100" dir="2700000" algn="tl" rotWithShape="0">
                        <a:schemeClr val="accent2">
                          <a:lumMod val="50000"/>
                          <a:alpha val="75000"/>
                        </a:schemeClr>
                      </a:outerShdw>
                    </a:effectLst>
                    <a:latin typeface="Source Sans Pro Black" panose="020B0803030403020204" pitchFamily="34" charset="0"/>
                    <a:ea typeface="Adobe Fan Heiti Std B" panose="020B0700000000000000" pitchFamily="34" charset="-128"/>
                    <a:cs typeface="Helvetica" charset="0"/>
                  </a:rPr>
                  <a:t>$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5B4334D-0C6A-476F-BC2D-8FE31DF0E7F3}"/>
                </a:ext>
              </a:extLst>
            </p:cNvPr>
            <p:cNvGrpSpPr/>
            <p:nvPr/>
          </p:nvGrpSpPr>
          <p:grpSpPr>
            <a:xfrm rot="20491497">
              <a:off x="1919967" y="2909773"/>
              <a:ext cx="662301" cy="730914"/>
              <a:chOff x="2638828" y="3092804"/>
              <a:chExt cx="531523" cy="586587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77C031D-B272-4DFE-8593-1AD6D896201E}"/>
                  </a:ext>
                </a:extLst>
              </p:cNvPr>
              <p:cNvGrpSpPr/>
              <p:nvPr/>
            </p:nvGrpSpPr>
            <p:grpSpPr>
              <a:xfrm>
                <a:off x="2638828" y="3126236"/>
                <a:ext cx="531523" cy="531523"/>
                <a:chOff x="2638828" y="3126236"/>
                <a:chExt cx="531523" cy="531523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140AD197-6DDD-44C8-AEAC-DEFDFE094F4D}"/>
                    </a:ext>
                  </a:extLst>
                </p:cNvPr>
                <p:cNvSpPr/>
                <p:nvPr/>
              </p:nvSpPr>
              <p:spPr>
                <a:xfrm>
                  <a:off x="2638828" y="3126236"/>
                  <a:ext cx="531523" cy="5315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D1662C9C-4334-4CAC-A90C-F0017A386C60}"/>
                    </a:ext>
                  </a:extLst>
                </p:cNvPr>
                <p:cNvSpPr/>
                <p:nvPr/>
              </p:nvSpPr>
              <p:spPr>
                <a:xfrm>
                  <a:off x="2656194" y="3145123"/>
                  <a:ext cx="493423" cy="4934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3350" h="63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4524FD1-3AE6-47F3-85CB-6C7D30E12B4A}"/>
                  </a:ext>
                </a:extLst>
              </p:cNvPr>
              <p:cNvSpPr txBox="1"/>
              <p:nvPr/>
            </p:nvSpPr>
            <p:spPr>
              <a:xfrm>
                <a:off x="2649058" y="3092804"/>
                <a:ext cx="492588" cy="5865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600" b="1" dirty="0">
                    <a:gradFill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2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3500" dist="38100" dir="2700000" algn="tl" rotWithShape="0">
                        <a:schemeClr val="accent2">
                          <a:lumMod val="50000"/>
                          <a:alpha val="75000"/>
                        </a:schemeClr>
                      </a:outerShdw>
                    </a:effectLst>
                    <a:latin typeface="Source Sans Pro Black" panose="020B0803030403020204" pitchFamily="34" charset="0"/>
                    <a:ea typeface="Adobe Fan Heiti Std B" panose="020B0700000000000000" pitchFamily="34" charset="-128"/>
                    <a:cs typeface="Helvetica" charset="0"/>
                  </a:rPr>
                  <a:t>$</a:t>
                </a: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5093248" y="2128920"/>
            <a:ext cx="1966170" cy="1551365"/>
            <a:chOff x="1760678" y="3848198"/>
            <a:chExt cx="1414937" cy="1116426"/>
          </a:xfrm>
        </p:grpSpPr>
        <p:grpSp>
          <p:nvGrpSpPr>
            <p:cNvPr id="153" name="Group 152"/>
            <p:cNvGrpSpPr/>
            <p:nvPr/>
          </p:nvGrpSpPr>
          <p:grpSpPr>
            <a:xfrm>
              <a:off x="1760678" y="3848198"/>
              <a:ext cx="797338" cy="807305"/>
              <a:chOff x="1760678" y="3848198"/>
              <a:chExt cx="797338" cy="807305"/>
            </a:xfrm>
          </p:grpSpPr>
          <p:sp>
            <p:nvSpPr>
              <p:cNvPr id="155" name="Freeform 154"/>
              <p:cNvSpPr>
                <a:spLocks noChangeArrowheads="1"/>
              </p:cNvSpPr>
              <p:nvPr/>
            </p:nvSpPr>
            <p:spPr bwMode="auto">
              <a:xfrm rot="46129">
                <a:off x="1760678" y="3848198"/>
                <a:ext cx="797338" cy="807305"/>
              </a:xfrm>
              <a:custGeom>
                <a:avLst/>
                <a:gdLst>
                  <a:gd name="T0" fmla="*/ 1766 w 1767"/>
                  <a:gd name="T1" fmla="*/ 1185 h 1792"/>
                  <a:gd name="T2" fmla="*/ 1766 w 1767"/>
                  <a:gd name="T3" fmla="*/ 1185 h 1792"/>
                  <a:gd name="T4" fmla="*/ 527 w 1767"/>
                  <a:gd name="T5" fmla="*/ 0 h 1792"/>
                  <a:gd name="T6" fmla="*/ 1766 w 1767"/>
                  <a:gd name="T7" fmla="*/ 118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7" h="1792">
                    <a:moveTo>
                      <a:pt x="1766" y="1185"/>
                    </a:moveTo>
                    <a:lnTo>
                      <a:pt x="1766" y="1185"/>
                    </a:lnTo>
                    <a:cubicBezTo>
                      <a:pt x="1739" y="0"/>
                      <a:pt x="527" y="0"/>
                      <a:pt x="527" y="0"/>
                    </a:cubicBezTo>
                    <a:cubicBezTo>
                      <a:pt x="527" y="0"/>
                      <a:pt x="0" y="1791"/>
                      <a:pt x="1766" y="118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56" name="Freeform 155"/>
              <p:cNvSpPr>
                <a:spLocks noChangeArrowheads="1"/>
              </p:cNvSpPr>
              <p:nvPr/>
            </p:nvSpPr>
            <p:spPr bwMode="auto">
              <a:xfrm rot="46129">
                <a:off x="1999708" y="3849788"/>
                <a:ext cx="558137" cy="534216"/>
              </a:xfrm>
              <a:custGeom>
                <a:avLst/>
                <a:gdLst>
                  <a:gd name="T0" fmla="*/ 1239 w 1240"/>
                  <a:gd name="T1" fmla="*/ 1185 h 1186"/>
                  <a:gd name="T2" fmla="*/ 1239 w 1240"/>
                  <a:gd name="T3" fmla="*/ 1185 h 1186"/>
                  <a:gd name="T4" fmla="*/ 0 w 1240"/>
                  <a:gd name="T5" fmla="*/ 0 h 1186"/>
                  <a:gd name="T6" fmla="*/ 1239 w 1240"/>
                  <a:gd name="T7" fmla="*/ 1185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0" h="1186">
                    <a:moveTo>
                      <a:pt x="1239" y="1185"/>
                    </a:moveTo>
                    <a:lnTo>
                      <a:pt x="1239" y="1185"/>
                    </a:lnTo>
                    <a:cubicBezTo>
                      <a:pt x="1212" y="0"/>
                      <a:pt x="0" y="0"/>
                      <a:pt x="0" y="0"/>
                    </a:cubicBezTo>
                    <a:lnTo>
                      <a:pt x="1239" y="118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sp>
          <p:nvSpPr>
            <p:cNvPr id="154" name="Rectangle 153"/>
            <p:cNvSpPr/>
            <p:nvPr/>
          </p:nvSpPr>
          <p:spPr>
            <a:xfrm>
              <a:off x="2504330" y="4313695"/>
              <a:ext cx="671285" cy="65092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 rot="4074584" flipH="1">
            <a:off x="5479644" y="2396992"/>
            <a:ext cx="1392628" cy="1034264"/>
            <a:chOff x="1760678" y="3848198"/>
            <a:chExt cx="1414937" cy="1116426"/>
          </a:xfrm>
        </p:grpSpPr>
        <p:grpSp>
          <p:nvGrpSpPr>
            <p:cNvPr id="158" name="Group 157"/>
            <p:cNvGrpSpPr/>
            <p:nvPr/>
          </p:nvGrpSpPr>
          <p:grpSpPr>
            <a:xfrm>
              <a:off x="1760678" y="3848198"/>
              <a:ext cx="797338" cy="807305"/>
              <a:chOff x="1760678" y="3848198"/>
              <a:chExt cx="797338" cy="807305"/>
            </a:xfrm>
          </p:grpSpPr>
          <p:sp>
            <p:nvSpPr>
              <p:cNvPr id="160" name="Freeform 159"/>
              <p:cNvSpPr>
                <a:spLocks noChangeArrowheads="1"/>
              </p:cNvSpPr>
              <p:nvPr/>
            </p:nvSpPr>
            <p:spPr bwMode="auto">
              <a:xfrm rot="46129">
                <a:off x="1760678" y="3848198"/>
                <a:ext cx="797338" cy="807305"/>
              </a:xfrm>
              <a:custGeom>
                <a:avLst/>
                <a:gdLst>
                  <a:gd name="T0" fmla="*/ 1766 w 1767"/>
                  <a:gd name="T1" fmla="*/ 1185 h 1792"/>
                  <a:gd name="T2" fmla="*/ 1766 w 1767"/>
                  <a:gd name="T3" fmla="*/ 1185 h 1792"/>
                  <a:gd name="T4" fmla="*/ 527 w 1767"/>
                  <a:gd name="T5" fmla="*/ 0 h 1792"/>
                  <a:gd name="T6" fmla="*/ 1766 w 1767"/>
                  <a:gd name="T7" fmla="*/ 118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7" h="1792">
                    <a:moveTo>
                      <a:pt x="1766" y="1185"/>
                    </a:moveTo>
                    <a:lnTo>
                      <a:pt x="1766" y="1185"/>
                    </a:lnTo>
                    <a:cubicBezTo>
                      <a:pt x="1739" y="0"/>
                      <a:pt x="527" y="0"/>
                      <a:pt x="527" y="0"/>
                    </a:cubicBezTo>
                    <a:cubicBezTo>
                      <a:pt x="527" y="0"/>
                      <a:pt x="0" y="1791"/>
                      <a:pt x="1766" y="118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61" name="Freeform 160"/>
              <p:cNvSpPr>
                <a:spLocks noChangeArrowheads="1"/>
              </p:cNvSpPr>
              <p:nvPr/>
            </p:nvSpPr>
            <p:spPr bwMode="auto">
              <a:xfrm rot="46129">
                <a:off x="1999708" y="3849788"/>
                <a:ext cx="558137" cy="534216"/>
              </a:xfrm>
              <a:custGeom>
                <a:avLst/>
                <a:gdLst>
                  <a:gd name="T0" fmla="*/ 1239 w 1240"/>
                  <a:gd name="T1" fmla="*/ 1185 h 1186"/>
                  <a:gd name="T2" fmla="*/ 1239 w 1240"/>
                  <a:gd name="T3" fmla="*/ 1185 h 1186"/>
                  <a:gd name="T4" fmla="*/ 0 w 1240"/>
                  <a:gd name="T5" fmla="*/ 0 h 1186"/>
                  <a:gd name="T6" fmla="*/ 1239 w 1240"/>
                  <a:gd name="T7" fmla="*/ 1185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0" h="1186">
                    <a:moveTo>
                      <a:pt x="1239" y="1185"/>
                    </a:moveTo>
                    <a:lnTo>
                      <a:pt x="1239" y="1185"/>
                    </a:lnTo>
                    <a:cubicBezTo>
                      <a:pt x="1212" y="0"/>
                      <a:pt x="0" y="0"/>
                      <a:pt x="0" y="0"/>
                    </a:cubicBezTo>
                    <a:lnTo>
                      <a:pt x="1239" y="118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sp>
          <p:nvSpPr>
            <p:cNvPr id="159" name="Rectangle 158"/>
            <p:cNvSpPr/>
            <p:nvPr/>
          </p:nvSpPr>
          <p:spPr>
            <a:xfrm>
              <a:off x="2504330" y="4313695"/>
              <a:ext cx="671285" cy="65092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 flipH="1">
            <a:off x="5242771" y="1886376"/>
            <a:ext cx="2031691" cy="1551365"/>
            <a:chOff x="1760678" y="3848198"/>
            <a:chExt cx="1414937" cy="1116426"/>
          </a:xfrm>
        </p:grpSpPr>
        <p:grpSp>
          <p:nvGrpSpPr>
            <p:cNvPr id="163" name="Group 162"/>
            <p:cNvGrpSpPr/>
            <p:nvPr/>
          </p:nvGrpSpPr>
          <p:grpSpPr>
            <a:xfrm>
              <a:off x="1760678" y="3848198"/>
              <a:ext cx="797338" cy="807305"/>
              <a:chOff x="1760678" y="3848198"/>
              <a:chExt cx="797338" cy="807305"/>
            </a:xfrm>
          </p:grpSpPr>
          <p:sp>
            <p:nvSpPr>
              <p:cNvPr id="171" name="Freeform 170"/>
              <p:cNvSpPr>
                <a:spLocks noChangeArrowheads="1"/>
              </p:cNvSpPr>
              <p:nvPr/>
            </p:nvSpPr>
            <p:spPr bwMode="auto">
              <a:xfrm rot="46129">
                <a:off x="1760678" y="3848198"/>
                <a:ext cx="797338" cy="807305"/>
              </a:xfrm>
              <a:custGeom>
                <a:avLst/>
                <a:gdLst>
                  <a:gd name="T0" fmla="*/ 1766 w 1767"/>
                  <a:gd name="T1" fmla="*/ 1185 h 1792"/>
                  <a:gd name="T2" fmla="*/ 1766 w 1767"/>
                  <a:gd name="T3" fmla="*/ 1185 h 1792"/>
                  <a:gd name="T4" fmla="*/ 527 w 1767"/>
                  <a:gd name="T5" fmla="*/ 0 h 1792"/>
                  <a:gd name="T6" fmla="*/ 1766 w 1767"/>
                  <a:gd name="T7" fmla="*/ 118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7" h="1792">
                    <a:moveTo>
                      <a:pt x="1766" y="1185"/>
                    </a:moveTo>
                    <a:lnTo>
                      <a:pt x="1766" y="1185"/>
                    </a:lnTo>
                    <a:cubicBezTo>
                      <a:pt x="1739" y="0"/>
                      <a:pt x="527" y="0"/>
                      <a:pt x="527" y="0"/>
                    </a:cubicBezTo>
                    <a:cubicBezTo>
                      <a:pt x="527" y="0"/>
                      <a:pt x="0" y="1791"/>
                      <a:pt x="1766" y="118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72" name="Freeform 171"/>
              <p:cNvSpPr>
                <a:spLocks noChangeArrowheads="1"/>
              </p:cNvSpPr>
              <p:nvPr/>
            </p:nvSpPr>
            <p:spPr bwMode="auto">
              <a:xfrm rot="46129">
                <a:off x="1999708" y="3849788"/>
                <a:ext cx="558137" cy="534216"/>
              </a:xfrm>
              <a:custGeom>
                <a:avLst/>
                <a:gdLst>
                  <a:gd name="T0" fmla="*/ 1239 w 1240"/>
                  <a:gd name="T1" fmla="*/ 1185 h 1186"/>
                  <a:gd name="T2" fmla="*/ 1239 w 1240"/>
                  <a:gd name="T3" fmla="*/ 1185 h 1186"/>
                  <a:gd name="T4" fmla="*/ 0 w 1240"/>
                  <a:gd name="T5" fmla="*/ 0 h 1186"/>
                  <a:gd name="T6" fmla="*/ 1239 w 1240"/>
                  <a:gd name="T7" fmla="*/ 1185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0" h="1186">
                    <a:moveTo>
                      <a:pt x="1239" y="1185"/>
                    </a:moveTo>
                    <a:lnTo>
                      <a:pt x="1239" y="1185"/>
                    </a:lnTo>
                    <a:cubicBezTo>
                      <a:pt x="1212" y="0"/>
                      <a:pt x="0" y="0"/>
                      <a:pt x="0" y="0"/>
                    </a:cubicBezTo>
                    <a:lnTo>
                      <a:pt x="1239" y="118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sp>
          <p:nvSpPr>
            <p:cNvPr id="170" name="Rectangle 169"/>
            <p:cNvSpPr/>
            <p:nvPr/>
          </p:nvSpPr>
          <p:spPr>
            <a:xfrm>
              <a:off x="2504330" y="4313695"/>
              <a:ext cx="671285" cy="65092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321875" y="2407892"/>
            <a:ext cx="1781637" cy="4907307"/>
            <a:chOff x="1673334" y="2407892"/>
            <a:chExt cx="1781637" cy="4907307"/>
          </a:xfrm>
        </p:grpSpPr>
        <p:grpSp>
          <p:nvGrpSpPr>
            <p:cNvPr id="175" name="Group 174"/>
            <p:cNvGrpSpPr/>
            <p:nvPr/>
          </p:nvGrpSpPr>
          <p:grpSpPr>
            <a:xfrm>
              <a:off x="1673334" y="2934540"/>
              <a:ext cx="1781637" cy="4380659"/>
              <a:chOff x="1673334" y="2934540"/>
              <a:chExt cx="1781637" cy="4380659"/>
            </a:xfrm>
          </p:grpSpPr>
          <p:sp>
            <p:nvSpPr>
              <p:cNvPr id="195" name="Freeform 194"/>
              <p:cNvSpPr>
                <a:spLocks noChangeArrowheads="1"/>
              </p:cNvSpPr>
              <p:nvPr/>
            </p:nvSpPr>
            <p:spPr bwMode="auto">
              <a:xfrm rot="46129">
                <a:off x="2241368" y="2934540"/>
                <a:ext cx="594017" cy="1843845"/>
              </a:xfrm>
              <a:custGeom>
                <a:avLst/>
                <a:gdLst>
                  <a:gd name="T0" fmla="*/ 0 w 1319"/>
                  <a:gd name="T1" fmla="*/ 4084 h 4085"/>
                  <a:gd name="T2" fmla="*/ 0 w 1319"/>
                  <a:gd name="T3" fmla="*/ 4084 h 4085"/>
                  <a:gd name="T4" fmla="*/ 580 w 1319"/>
                  <a:gd name="T5" fmla="*/ 2055 h 4085"/>
                  <a:gd name="T6" fmla="*/ 580 w 1319"/>
                  <a:gd name="T7" fmla="*/ 0 h 4085"/>
                  <a:gd name="T8" fmla="*/ 738 w 1319"/>
                  <a:gd name="T9" fmla="*/ 0 h 4085"/>
                  <a:gd name="T10" fmla="*/ 738 w 1319"/>
                  <a:gd name="T11" fmla="*/ 2055 h 4085"/>
                  <a:gd name="T12" fmla="*/ 1318 w 1319"/>
                  <a:gd name="T13" fmla="*/ 4084 h 4085"/>
                  <a:gd name="T14" fmla="*/ 0 w 1319"/>
                  <a:gd name="T15" fmla="*/ 4084 h 4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9" h="4085">
                    <a:moveTo>
                      <a:pt x="0" y="4084"/>
                    </a:moveTo>
                    <a:lnTo>
                      <a:pt x="0" y="4084"/>
                    </a:lnTo>
                    <a:cubicBezTo>
                      <a:pt x="554" y="3873"/>
                      <a:pt x="580" y="2898"/>
                      <a:pt x="580" y="2055"/>
                    </a:cubicBezTo>
                    <a:cubicBezTo>
                      <a:pt x="580" y="1238"/>
                      <a:pt x="580" y="0"/>
                      <a:pt x="580" y="0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38" y="0"/>
                      <a:pt x="738" y="1238"/>
                      <a:pt x="738" y="2055"/>
                    </a:cubicBezTo>
                    <a:cubicBezTo>
                      <a:pt x="738" y="2898"/>
                      <a:pt x="738" y="3873"/>
                      <a:pt x="1318" y="4084"/>
                    </a:cubicBezTo>
                    <a:lnTo>
                      <a:pt x="0" y="408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673334" y="4782288"/>
                <a:ext cx="1781637" cy="2532911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9A9DE86E-AD93-44A2-A072-A298FA566BCC}"/>
                </a:ext>
              </a:extLst>
            </p:cNvPr>
            <p:cNvGrpSpPr/>
            <p:nvPr/>
          </p:nvGrpSpPr>
          <p:grpSpPr>
            <a:xfrm rot="1682918">
              <a:off x="2433242" y="2835991"/>
              <a:ext cx="687115" cy="923330"/>
              <a:chOff x="2638828" y="3014088"/>
              <a:chExt cx="551437" cy="741009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C2375FCD-F108-422A-AA2A-D7D4E5CE02E0}"/>
                  </a:ext>
                </a:extLst>
              </p:cNvPr>
              <p:cNvGrpSpPr/>
              <p:nvPr/>
            </p:nvGrpSpPr>
            <p:grpSpPr>
              <a:xfrm>
                <a:off x="2638828" y="3126236"/>
                <a:ext cx="531523" cy="531523"/>
                <a:chOff x="2638828" y="3126236"/>
                <a:chExt cx="531523" cy="531523"/>
              </a:xfrm>
            </p:grpSpPr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CF60D645-F976-48B7-932A-C4599C77E20E}"/>
                    </a:ext>
                  </a:extLst>
                </p:cNvPr>
                <p:cNvSpPr/>
                <p:nvPr/>
              </p:nvSpPr>
              <p:spPr>
                <a:xfrm>
                  <a:off x="2638828" y="3126236"/>
                  <a:ext cx="531523" cy="5315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475417F7-142D-4449-AA7C-2F87B71750E5}"/>
                    </a:ext>
                  </a:extLst>
                </p:cNvPr>
                <p:cNvSpPr/>
                <p:nvPr/>
              </p:nvSpPr>
              <p:spPr>
                <a:xfrm>
                  <a:off x="2656194" y="3145123"/>
                  <a:ext cx="493423" cy="4934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3350" h="63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62334E2-5040-4063-B568-657617D3FBEE}"/>
                  </a:ext>
                </a:extLst>
              </p:cNvPr>
              <p:cNvSpPr txBox="1"/>
              <p:nvPr/>
            </p:nvSpPr>
            <p:spPr>
              <a:xfrm>
                <a:off x="2711379" y="3014088"/>
                <a:ext cx="478886" cy="741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gradFill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2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3500" dist="38100" dir="2700000" algn="tl" rotWithShape="0">
                        <a:schemeClr val="accent2">
                          <a:lumMod val="50000"/>
                          <a:alpha val="75000"/>
                        </a:schemeClr>
                      </a:outerShdw>
                    </a:effectLst>
                    <a:latin typeface="Source Sans Pro Black" panose="020B0803030403020204" pitchFamily="34" charset="0"/>
                    <a:ea typeface="Adobe Fan Heiti Std B" panose="020B0700000000000000" pitchFamily="34" charset="-128"/>
                    <a:cs typeface="Helvetica" charset="0"/>
                  </a:rPr>
                  <a:t>$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81A78CD7-86AE-45D0-826A-1DA79BF8E60F}"/>
                </a:ext>
              </a:extLst>
            </p:cNvPr>
            <p:cNvGrpSpPr/>
            <p:nvPr/>
          </p:nvGrpSpPr>
          <p:grpSpPr>
            <a:xfrm>
              <a:off x="2182102" y="2407892"/>
              <a:ext cx="668819" cy="923330"/>
              <a:chOff x="2638828" y="3024856"/>
              <a:chExt cx="536754" cy="741009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E53738B3-2B7D-41E7-95C9-78E9D8E413C7}"/>
                  </a:ext>
                </a:extLst>
              </p:cNvPr>
              <p:cNvGrpSpPr/>
              <p:nvPr/>
            </p:nvGrpSpPr>
            <p:grpSpPr>
              <a:xfrm>
                <a:off x="2638828" y="3126236"/>
                <a:ext cx="531523" cy="531523"/>
                <a:chOff x="2638828" y="3126236"/>
                <a:chExt cx="531523" cy="531523"/>
              </a:xfrm>
            </p:grpSpPr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E499DDB9-7E4A-4379-9FDF-56698E228BDC}"/>
                    </a:ext>
                  </a:extLst>
                </p:cNvPr>
                <p:cNvSpPr/>
                <p:nvPr/>
              </p:nvSpPr>
              <p:spPr>
                <a:xfrm>
                  <a:off x="2638828" y="3126236"/>
                  <a:ext cx="531523" cy="5315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4948F348-397A-46AC-8144-A27FCC0A8A2E}"/>
                    </a:ext>
                  </a:extLst>
                </p:cNvPr>
                <p:cNvSpPr/>
                <p:nvPr/>
              </p:nvSpPr>
              <p:spPr>
                <a:xfrm>
                  <a:off x="2656194" y="3145123"/>
                  <a:ext cx="493423" cy="4934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3350" h="63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F81B70E1-A170-445F-9424-0824FB9BFBBD}"/>
                  </a:ext>
                </a:extLst>
              </p:cNvPr>
              <p:cNvSpPr txBox="1"/>
              <p:nvPr/>
            </p:nvSpPr>
            <p:spPr>
              <a:xfrm>
                <a:off x="2696696" y="3024856"/>
                <a:ext cx="478886" cy="741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gradFill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2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3500" dist="38100" dir="2700000" algn="tl" rotWithShape="0">
                        <a:schemeClr val="accent2">
                          <a:lumMod val="50000"/>
                          <a:alpha val="75000"/>
                        </a:schemeClr>
                      </a:outerShdw>
                    </a:effectLst>
                    <a:latin typeface="Source Sans Pro Black" panose="020B0803030403020204" pitchFamily="34" charset="0"/>
                    <a:ea typeface="Adobe Fan Heiti Std B" panose="020B0700000000000000" pitchFamily="34" charset="-128"/>
                    <a:cs typeface="Helvetica" charset="0"/>
                  </a:rPr>
                  <a:t>$</a:t>
                </a: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65B4334D-0C6A-476F-BC2D-8FE31DF0E7F3}"/>
                </a:ext>
              </a:extLst>
            </p:cNvPr>
            <p:cNvGrpSpPr/>
            <p:nvPr/>
          </p:nvGrpSpPr>
          <p:grpSpPr>
            <a:xfrm rot="20491497">
              <a:off x="1919798" y="2812528"/>
              <a:ext cx="668819" cy="923330"/>
              <a:chOff x="2638828" y="3015593"/>
              <a:chExt cx="536754" cy="741009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977C031D-B272-4DFE-8593-1AD6D896201E}"/>
                  </a:ext>
                </a:extLst>
              </p:cNvPr>
              <p:cNvGrpSpPr/>
              <p:nvPr/>
            </p:nvGrpSpPr>
            <p:grpSpPr>
              <a:xfrm>
                <a:off x="2638828" y="3126236"/>
                <a:ext cx="531523" cy="531523"/>
                <a:chOff x="2638828" y="3126236"/>
                <a:chExt cx="531523" cy="531523"/>
              </a:xfrm>
            </p:grpSpPr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140AD197-6DDD-44C8-AEAC-DEFDFE094F4D}"/>
                    </a:ext>
                  </a:extLst>
                </p:cNvPr>
                <p:cNvSpPr/>
                <p:nvPr/>
              </p:nvSpPr>
              <p:spPr>
                <a:xfrm>
                  <a:off x="2638828" y="3126236"/>
                  <a:ext cx="531523" cy="5315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D1662C9C-4334-4CAC-A90C-F0017A386C60}"/>
                    </a:ext>
                  </a:extLst>
                </p:cNvPr>
                <p:cNvSpPr/>
                <p:nvPr/>
              </p:nvSpPr>
              <p:spPr>
                <a:xfrm>
                  <a:off x="2656194" y="3145123"/>
                  <a:ext cx="493423" cy="4934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3350" h="63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4524FD1-3AE6-47F3-85CB-6C7D30E12B4A}"/>
                  </a:ext>
                </a:extLst>
              </p:cNvPr>
              <p:cNvSpPr txBox="1"/>
              <p:nvPr/>
            </p:nvSpPr>
            <p:spPr>
              <a:xfrm>
                <a:off x="2696696" y="3015593"/>
                <a:ext cx="478886" cy="741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gradFill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2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3500" dist="38100" dir="2700000" algn="tl" rotWithShape="0">
                        <a:schemeClr val="accent2">
                          <a:lumMod val="50000"/>
                          <a:alpha val="75000"/>
                        </a:schemeClr>
                      </a:outerShdw>
                    </a:effectLst>
                    <a:latin typeface="Source Sans Pro Black" panose="020B0803030403020204" pitchFamily="34" charset="0"/>
                    <a:ea typeface="Adobe Fan Heiti Std B" panose="020B0700000000000000" pitchFamily="34" charset="-128"/>
                    <a:cs typeface="Helvetica" charset="0"/>
                  </a:rPr>
                  <a:t>$</a:t>
                </a:r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 rot="5185">
            <a:off x="5194747" y="3444838"/>
            <a:ext cx="1916046" cy="1325924"/>
            <a:chOff x="1603669" y="1494032"/>
            <a:chExt cx="1231900" cy="852488"/>
          </a:xfrm>
        </p:grpSpPr>
        <p:sp>
          <p:nvSpPr>
            <p:cNvPr id="198" name="Freeform 197"/>
            <p:cNvSpPr>
              <a:spLocks noChangeArrowheads="1"/>
            </p:cNvSpPr>
            <p:nvPr/>
          </p:nvSpPr>
          <p:spPr bwMode="auto">
            <a:xfrm>
              <a:off x="1708444" y="1532132"/>
              <a:ext cx="1033463" cy="814388"/>
            </a:xfrm>
            <a:custGeom>
              <a:avLst/>
              <a:gdLst>
                <a:gd name="T0" fmla="*/ 2874 w 2875"/>
                <a:gd name="T1" fmla="*/ 0 h 2268"/>
                <a:gd name="T2" fmla="*/ 0 w 2875"/>
                <a:gd name="T3" fmla="*/ 0 h 2268"/>
                <a:gd name="T4" fmla="*/ 581 w 2875"/>
                <a:gd name="T5" fmla="*/ 2267 h 2268"/>
                <a:gd name="T6" fmla="*/ 2268 w 2875"/>
                <a:gd name="T7" fmla="*/ 2267 h 2268"/>
                <a:gd name="T8" fmla="*/ 2874 w 2875"/>
                <a:gd name="T9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5" h="2268">
                  <a:moveTo>
                    <a:pt x="2874" y="0"/>
                  </a:moveTo>
                  <a:lnTo>
                    <a:pt x="0" y="0"/>
                  </a:lnTo>
                  <a:lnTo>
                    <a:pt x="581" y="2267"/>
                  </a:lnTo>
                  <a:lnTo>
                    <a:pt x="2268" y="2267"/>
                  </a:lnTo>
                  <a:lnTo>
                    <a:pt x="2874" y="0"/>
                  </a:lnTo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99" name="Freeform 198"/>
            <p:cNvSpPr>
              <a:spLocks noChangeArrowheads="1"/>
            </p:cNvSpPr>
            <p:nvPr/>
          </p:nvSpPr>
          <p:spPr bwMode="auto">
            <a:xfrm>
              <a:off x="1603669" y="1494032"/>
              <a:ext cx="1231900" cy="198438"/>
            </a:xfrm>
            <a:custGeom>
              <a:avLst/>
              <a:gdLst>
                <a:gd name="T0" fmla="*/ 3426 w 3427"/>
                <a:gd name="T1" fmla="*/ 0 h 555"/>
                <a:gd name="T2" fmla="*/ 0 w 3427"/>
                <a:gd name="T3" fmla="*/ 0 h 555"/>
                <a:gd name="T4" fmla="*/ 131 w 3427"/>
                <a:gd name="T5" fmla="*/ 554 h 555"/>
                <a:gd name="T6" fmla="*/ 3295 w 3427"/>
                <a:gd name="T7" fmla="*/ 554 h 555"/>
                <a:gd name="T8" fmla="*/ 3426 w 3427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7" h="555">
                  <a:moveTo>
                    <a:pt x="3426" y="0"/>
                  </a:moveTo>
                  <a:lnTo>
                    <a:pt x="0" y="0"/>
                  </a:lnTo>
                  <a:lnTo>
                    <a:pt x="131" y="554"/>
                  </a:lnTo>
                  <a:lnTo>
                    <a:pt x="3295" y="554"/>
                  </a:lnTo>
                  <a:lnTo>
                    <a:pt x="3426" y="0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42000">
                  <a:schemeClr val="accent3">
                    <a:lumMod val="89000"/>
                  </a:schemeClr>
                </a:gs>
                <a:gs pos="84000">
                  <a:schemeClr val="accent3">
                    <a:lumMod val="49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110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409221" y="3795187"/>
            <a:ext cx="1414937" cy="1116426"/>
            <a:chOff x="1760678" y="3848198"/>
            <a:chExt cx="1414937" cy="1116426"/>
          </a:xfrm>
        </p:grpSpPr>
        <p:grpSp>
          <p:nvGrpSpPr>
            <p:cNvPr id="201" name="Group 200"/>
            <p:cNvGrpSpPr/>
            <p:nvPr/>
          </p:nvGrpSpPr>
          <p:grpSpPr>
            <a:xfrm>
              <a:off x="1760678" y="3848198"/>
              <a:ext cx="797338" cy="807305"/>
              <a:chOff x="1760678" y="3848198"/>
              <a:chExt cx="797338" cy="807305"/>
            </a:xfrm>
          </p:grpSpPr>
          <p:sp>
            <p:nvSpPr>
              <p:cNvPr id="203" name="Freeform 202"/>
              <p:cNvSpPr>
                <a:spLocks noChangeArrowheads="1"/>
              </p:cNvSpPr>
              <p:nvPr/>
            </p:nvSpPr>
            <p:spPr bwMode="auto">
              <a:xfrm rot="46129">
                <a:off x="1760678" y="3848198"/>
                <a:ext cx="797338" cy="807305"/>
              </a:xfrm>
              <a:custGeom>
                <a:avLst/>
                <a:gdLst>
                  <a:gd name="T0" fmla="*/ 1766 w 1767"/>
                  <a:gd name="T1" fmla="*/ 1185 h 1792"/>
                  <a:gd name="T2" fmla="*/ 1766 w 1767"/>
                  <a:gd name="T3" fmla="*/ 1185 h 1792"/>
                  <a:gd name="T4" fmla="*/ 527 w 1767"/>
                  <a:gd name="T5" fmla="*/ 0 h 1792"/>
                  <a:gd name="T6" fmla="*/ 1766 w 1767"/>
                  <a:gd name="T7" fmla="*/ 118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7" h="1792">
                    <a:moveTo>
                      <a:pt x="1766" y="1185"/>
                    </a:moveTo>
                    <a:lnTo>
                      <a:pt x="1766" y="1185"/>
                    </a:lnTo>
                    <a:cubicBezTo>
                      <a:pt x="1739" y="0"/>
                      <a:pt x="527" y="0"/>
                      <a:pt x="527" y="0"/>
                    </a:cubicBezTo>
                    <a:cubicBezTo>
                      <a:pt x="527" y="0"/>
                      <a:pt x="0" y="1791"/>
                      <a:pt x="1766" y="118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04" name="Freeform 203"/>
              <p:cNvSpPr>
                <a:spLocks noChangeArrowheads="1"/>
              </p:cNvSpPr>
              <p:nvPr/>
            </p:nvSpPr>
            <p:spPr bwMode="auto">
              <a:xfrm rot="46129">
                <a:off x="1999708" y="3849788"/>
                <a:ext cx="558137" cy="534216"/>
              </a:xfrm>
              <a:custGeom>
                <a:avLst/>
                <a:gdLst>
                  <a:gd name="T0" fmla="*/ 1239 w 1240"/>
                  <a:gd name="T1" fmla="*/ 1185 h 1186"/>
                  <a:gd name="T2" fmla="*/ 1239 w 1240"/>
                  <a:gd name="T3" fmla="*/ 1185 h 1186"/>
                  <a:gd name="T4" fmla="*/ 0 w 1240"/>
                  <a:gd name="T5" fmla="*/ 0 h 1186"/>
                  <a:gd name="T6" fmla="*/ 1239 w 1240"/>
                  <a:gd name="T7" fmla="*/ 1185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0" h="1186">
                    <a:moveTo>
                      <a:pt x="1239" y="1185"/>
                    </a:moveTo>
                    <a:lnTo>
                      <a:pt x="1239" y="1185"/>
                    </a:lnTo>
                    <a:cubicBezTo>
                      <a:pt x="1212" y="0"/>
                      <a:pt x="0" y="0"/>
                      <a:pt x="0" y="0"/>
                    </a:cubicBezTo>
                    <a:lnTo>
                      <a:pt x="1239" y="118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sp>
          <p:nvSpPr>
            <p:cNvPr id="202" name="Rectangle 201"/>
            <p:cNvSpPr/>
            <p:nvPr/>
          </p:nvSpPr>
          <p:spPr>
            <a:xfrm>
              <a:off x="2504330" y="4313695"/>
              <a:ext cx="671285" cy="65092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/>
          <p:cNvGrpSpPr/>
          <p:nvPr/>
        </p:nvGrpSpPr>
        <p:grpSpPr>
          <a:xfrm rot="4074584" flipH="1">
            <a:off x="3687284" y="3988107"/>
            <a:ext cx="1002192" cy="744299"/>
            <a:chOff x="1760678" y="3848198"/>
            <a:chExt cx="1414937" cy="1116426"/>
          </a:xfrm>
        </p:grpSpPr>
        <p:grpSp>
          <p:nvGrpSpPr>
            <p:cNvPr id="206" name="Group 205"/>
            <p:cNvGrpSpPr/>
            <p:nvPr/>
          </p:nvGrpSpPr>
          <p:grpSpPr>
            <a:xfrm>
              <a:off x="1760678" y="3848198"/>
              <a:ext cx="797338" cy="807305"/>
              <a:chOff x="1760678" y="3848198"/>
              <a:chExt cx="797338" cy="807305"/>
            </a:xfrm>
          </p:grpSpPr>
          <p:sp>
            <p:nvSpPr>
              <p:cNvPr id="208" name="Freeform 207"/>
              <p:cNvSpPr>
                <a:spLocks noChangeArrowheads="1"/>
              </p:cNvSpPr>
              <p:nvPr/>
            </p:nvSpPr>
            <p:spPr bwMode="auto">
              <a:xfrm rot="46129">
                <a:off x="1760678" y="3848198"/>
                <a:ext cx="797338" cy="807305"/>
              </a:xfrm>
              <a:custGeom>
                <a:avLst/>
                <a:gdLst>
                  <a:gd name="T0" fmla="*/ 1766 w 1767"/>
                  <a:gd name="T1" fmla="*/ 1185 h 1792"/>
                  <a:gd name="T2" fmla="*/ 1766 w 1767"/>
                  <a:gd name="T3" fmla="*/ 1185 h 1792"/>
                  <a:gd name="T4" fmla="*/ 527 w 1767"/>
                  <a:gd name="T5" fmla="*/ 0 h 1792"/>
                  <a:gd name="T6" fmla="*/ 1766 w 1767"/>
                  <a:gd name="T7" fmla="*/ 118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7" h="1792">
                    <a:moveTo>
                      <a:pt x="1766" y="1185"/>
                    </a:moveTo>
                    <a:lnTo>
                      <a:pt x="1766" y="1185"/>
                    </a:lnTo>
                    <a:cubicBezTo>
                      <a:pt x="1739" y="0"/>
                      <a:pt x="527" y="0"/>
                      <a:pt x="527" y="0"/>
                    </a:cubicBezTo>
                    <a:cubicBezTo>
                      <a:pt x="527" y="0"/>
                      <a:pt x="0" y="1791"/>
                      <a:pt x="1766" y="118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09" name="Freeform 208"/>
              <p:cNvSpPr>
                <a:spLocks noChangeArrowheads="1"/>
              </p:cNvSpPr>
              <p:nvPr/>
            </p:nvSpPr>
            <p:spPr bwMode="auto">
              <a:xfrm rot="46129">
                <a:off x="1999708" y="3849788"/>
                <a:ext cx="558137" cy="534216"/>
              </a:xfrm>
              <a:custGeom>
                <a:avLst/>
                <a:gdLst>
                  <a:gd name="T0" fmla="*/ 1239 w 1240"/>
                  <a:gd name="T1" fmla="*/ 1185 h 1186"/>
                  <a:gd name="T2" fmla="*/ 1239 w 1240"/>
                  <a:gd name="T3" fmla="*/ 1185 h 1186"/>
                  <a:gd name="T4" fmla="*/ 0 w 1240"/>
                  <a:gd name="T5" fmla="*/ 0 h 1186"/>
                  <a:gd name="T6" fmla="*/ 1239 w 1240"/>
                  <a:gd name="T7" fmla="*/ 1185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0" h="1186">
                    <a:moveTo>
                      <a:pt x="1239" y="1185"/>
                    </a:moveTo>
                    <a:lnTo>
                      <a:pt x="1239" y="1185"/>
                    </a:lnTo>
                    <a:cubicBezTo>
                      <a:pt x="1212" y="0"/>
                      <a:pt x="0" y="0"/>
                      <a:pt x="0" y="0"/>
                    </a:cubicBezTo>
                    <a:lnTo>
                      <a:pt x="1239" y="118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sp>
          <p:nvSpPr>
            <p:cNvPr id="207" name="Rectangle 206"/>
            <p:cNvSpPr/>
            <p:nvPr/>
          </p:nvSpPr>
          <p:spPr>
            <a:xfrm>
              <a:off x="2504330" y="4313695"/>
              <a:ext cx="671285" cy="65092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 flipH="1">
            <a:off x="3516820" y="3620642"/>
            <a:ext cx="1462088" cy="1116426"/>
            <a:chOff x="1760678" y="3848198"/>
            <a:chExt cx="1414937" cy="1116426"/>
          </a:xfrm>
        </p:grpSpPr>
        <p:grpSp>
          <p:nvGrpSpPr>
            <p:cNvPr id="211" name="Group 210"/>
            <p:cNvGrpSpPr/>
            <p:nvPr/>
          </p:nvGrpSpPr>
          <p:grpSpPr>
            <a:xfrm>
              <a:off x="1760678" y="3848198"/>
              <a:ext cx="797338" cy="807305"/>
              <a:chOff x="1760678" y="3848198"/>
              <a:chExt cx="797338" cy="807305"/>
            </a:xfrm>
          </p:grpSpPr>
          <p:sp>
            <p:nvSpPr>
              <p:cNvPr id="213" name="Freeform 212"/>
              <p:cNvSpPr>
                <a:spLocks noChangeArrowheads="1"/>
              </p:cNvSpPr>
              <p:nvPr/>
            </p:nvSpPr>
            <p:spPr bwMode="auto">
              <a:xfrm rot="46129">
                <a:off x="1760678" y="3848198"/>
                <a:ext cx="797338" cy="807305"/>
              </a:xfrm>
              <a:custGeom>
                <a:avLst/>
                <a:gdLst>
                  <a:gd name="T0" fmla="*/ 1766 w 1767"/>
                  <a:gd name="T1" fmla="*/ 1185 h 1792"/>
                  <a:gd name="T2" fmla="*/ 1766 w 1767"/>
                  <a:gd name="T3" fmla="*/ 1185 h 1792"/>
                  <a:gd name="T4" fmla="*/ 527 w 1767"/>
                  <a:gd name="T5" fmla="*/ 0 h 1792"/>
                  <a:gd name="T6" fmla="*/ 1766 w 1767"/>
                  <a:gd name="T7" fmla="*/ 118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7" h="1792">
                    <a:moveTo>
                      <a:pt x="1766" y="1185"/>
                    </a:moveTo>
                    <a:lnTo>
                      <a:pt x="1766" y="1185"/>
                    </a:lnTo>
                    <a:cubicBezTo>
                      <a:pt x="1739" y="0"/>
                      <a:pt x="527" y="0"/>
                      <a:pt x="527" y="0"/>
                    </a:cubicBezTo>
                    <a:cubicBezTo>
                      <a:pt x="527" y="0"/>
                      <a:pt x="0" y="1791"/>
                      <a:pt x="1766" y="118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14" name="Freeform 213"/>
              <p:cNvSpPr>
                <a:spLocks noChangeArrowheads="1"/>
              </p:cNvSpPr>
              <p:nvPr/>
            </p:nvSpPr>
            <p:spPr bwMode="auto">
              <a:xfrm rot="46129">
                <a:off x="1999708" y="3849788"/>
                <a:ext cx="558137" cy="534216"/>
              </a:xfrm>
              <a:custGeom>
                <a:avLst/>
                <a:gdLst>
                  <a:gd name="T0" fmla="*/ 1239 w 1240"/>
                  <a:gd name="T1" fmla="*/ 1185 h 1186"/>
                  <a:gd name="T2" fmla="*/ 1239 w 1240"/>
                  <a:gd name="T3" fmla="*/ 1185 h 1186"/>
                  <a:gd name="T4" fmla="*/ 0 w 1240"/>
                  <a:gd name="T5" fmla="*/ 0 h 1186"/>
                  <a:gd name="T6" fmla="*/ 1239 w 1240"/>
                  <a:gd name="T7" fmla="*/ 1185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0" h="1186">
                    <a:moveTo>
                      <a:pt x="1239" y="1185"/>
                    </a:moveTo>
                    <a:lnTo>
                      <a:pt x="1239" y="1185"/>
                    </a:lnTo>
                    <a:cubicBezTo>
                      <a:pt x="1212" y="0"/>
                      <a:pt x="0" y="0"/>
                      <a:pt x="0" y="0"/>
                    </a:cubicBezTo>
                    <a:lnTo>
                      <a:pt x="1239" y="118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sp>
          <p:nvSpPr>
            <p:cNvPr id="212" name="Rectangle 211"/>
            <p:cNvSpPr/>
            <p:nvPr/>
          </p:nvSpPr>
          <p:spPr>
            <a:xfrm>
              <a:off x="2504330" y="4313695"/>
              <a:ext cx="671285" cy="65092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184951" y="2410800"/>
            <a:ext cx="1781637" cy="4904401"/>
            <a:chOff x="1673334" y="2407892"/>
            <a:chExt cx="1781637" cy="4904401"/>
          </a:xfrm>
        </p:grpSpPr>
        <p:grpSp>
          <p:nvGrpSpPr>
            <p:cNvPr id="216" name="Group 215"/>
            <p:cNvGrpSpPr/>
            <p:nvPr/>
          </p:nvGrpSpPr>
          <p:grpSpPr>
            <a:xfrm>
              <a:off x="1673334" y="2934540"/>
              <a:ext cx="1781637" cy="4377753"/>
              <a:chOff x="1673334" y="2934540"/>
              <a:chExt cx="1781637" cy="4377753"/>
            </a:xfrm>
          </p:grpSpPr>
          <p:sp>
            <p:nvSpPr>
              <p:cNvPr id="232" name="Freeform 231"/>
              <p:cNvSpPr>
                <a:spLocks noChangeArrowheads="1"/>
              </p:cNvSpPr>
              <p:nvPr/>
            </p:nvSpPr>
            <p:spPr bwMode="auto">
              <a:xfrm rot="46129">
                <a:off x="2241368" y="2934540"/>
                <a:ext cx="594017" cy="1843845"/>
              </a:xfrm>
              <a:custGeom>
                <a:avLst/>
                <a:gdLst>
                  <a:gd name="T0" fmla="*/ 0 w 1319"/>
                  <a:gd name="T1" fmla="*/ 4084 h 4085"/>
                  <a:gd name="T2" fmla="*/ 0 w 1319"/>
                  <a:gd name="T3" fmla="*/ 4084 h 4085"/>
                  <a:gd name="T4" fmla="*/ 580 w 1319"/>
                  <a:gd name="T5" fmla="*/ 2055 h 4085"/>
                  <a:gd name="T6" fmla="*/ 580 w 1319"/>
                  <a:gd name="T7" fmla="*/ 0 h 4085"/>
                  <a:gd name="T8" fmla="*/ 738 w 1319"/>
                  <a:gd name="T9" fmla="*/ 0 h 4085"/>
                  <a:gd name="T10" fmla="*/ 738 w 1319"/>
                  <a:gd name="T11" fmla="*/ 2055 h 4085"/>
                  <a:gd name="T12" fmla="*/ 1318 w 1319"/>
                  <a:gd name="T13" fmla="*/ 4084 h 4085"/>
                  <a:gd name="T14" fmla="*/ 0 w 1319"/>
                  <a:gd name="T15" fmla="*/ 4084 h 4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9" h="4085">
                    <a:moveTo>
                      <a:pt x="0" y="4084"/>
                    </a:moveTo>
                    <a:lnTo>
                      <a:pt x="0" y="4084"/>
                    </a:lnTo>
                    <a:cubicBezTo>
                      <a:pt x="554" y="3873"/>
                      <a:pt x="580" y="2898"/>
                      <a:pt x="580" y="2055"/>
                    </a:cubicBezTo>
                    <a:cubicBezTo>
                      <a:pt x="580" y="1238"/>
                      <a:pt x="580" y="0"/>
                      <a:pt x="580" y="0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38" y="0"/>
                      <a:pt x="738" y="1238"/>
                      <a:pt x="738" y="2055"/>
                    </a:cubicBezTo>
                    <a:cubicBezTo>
                      <a:pt x="738" y="2898"/>
                      <a:pt x="738" y="3873"/>
                      <a:pt x="1318" y="4084"/>
                    </a:cubicBezTo>
                    <a:lnTo>
                      <a:pt x="0" y="408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1673334" y="4782288"/>
                <a:ext cx="1781637" cy="2530005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9A9DE86E-AD93-44A2-A072-A298FA566BCC}"/>
                </a:ext>
              </a:extLst>
            </p:cNvPr>
            <p:cNvGrpSpPr/>
            <p:nvPr/>
          </p:nvGrpSpPr>
          <p:grpSpPr>
            <a:xfrm rot="1682918">
              <a:off x="2433242" y="2835991"/>
              <a:ext cx="687115" cy="923330"/>
              <a:chOff x="2638828" y="3014088"/>
              <a:chExt cx="551437" cy="741009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C2375FCD-F108-422A-AA2A-D7D4E5CE02E0}"/>
                  </a:ext>
                </a:extLst>
              </p:cNvPr>
              <p:cNvGrpSpPr/>
              <p:nvPr/>
            </p:nvGrpSpPr>
            <p:grpSpPr>
              <a:xfrm>
                <a:off x="2638828" y="3126236"/>
                <a:ext cx="531523" cy="531523"/>
                <a:chOff x="2638828" y="3126236"/>
                <a:chExt cx="531523" cy="531523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CF60D645-F976-48B7-932A-C4599C77E20E}"/>
                    </a:ext>
                  </a:extLst>
                </p:cNvPr>
                <p:cNvSpPr/>
                <p:nvPr/>
              </p:nvSpPr>
              <p:spPr>
                <a:xfrm>
                  <a:off x="2638828" y="3126236"/>
                  <a:ext cx="531523" cy="5315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475417F7-142D-4449-AA7C-2F87B71750E5}"/>
                    </a:ext>
                  </a:extLst>
                </p:cNvPr>
                <p:cNvSpPr/>
                <p:nvPr/>
              </p:nvSpPr>
              <p:spPr>
                <a:xfrm>
                  <a:off x="2656194" y="3145123"/>
                  <a:ext cx="493423" cy="4934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3350" h="63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162334E2-5040-4063-B568-657617D3FBEE}"/>
                  </a:ext>
                </a:extLst>
              </p:cNvPr>
              <p:cNvSpPr txBox="1"/>
              <p:nvPr/>
            </p:nvSpPr>
            <p:spPr>
              <a:xfrm>
                <a:off x="2711379" y="3014088"/>
                <a:ext cx="478886" cy="741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gradFill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2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3500" dist="38100" dir="2700000" algn="tl" rotWithShape="0">
                        <a:schemeClr val="accent2">
                          <a:lumMod val="50000"/>
                          <a:alpha val="75000"/>
                        </a:schemeClr>
                      </a:outerShdw>
                    </a:effectLst>
                    <a:latin typeface="Source Sans Pro Black" panose="020B0803030403020204" pitchFamily="34" charset="0"/>
                    <a:ea typeface="Adobe Fan Heiti Std B" panose="020B0700000000000000" pitchFamily="34" charset="-128"/>
                    <a:cs typeface="Helvetica" charset="0"/>
                  </a:rPr>
                  <a:t>$</a:t>
                </a: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81A78CD7-86AE-45D0-826A-1DA79BF8E60F}"/>
                </a:ext>
              </a:extLst>
            </p:cNvPr>
            <p:cNvGrpSpPr/>
            <p:nvPr/>
          </p:nvGrpSpPr>
          <p:grpSpPr>
            <a:xfrm>
              <a:off x="2182102" y="2407892"/>
              <a:ext cx="668819" cy="923330"/>
              <a:chOff x="2638828" y="3024856"/>
              <a:chExt cx="536754" cy="741009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E53738B3-2B7D-41E7-95C9-78E9D8E413C7}"/>
                  </a:ext>
                </a:extLst>
              </p:cNvPr>
              <p:cNvGrpSpPr/>
              <p:nvPr/>
            </p:nvGrpSpPr>
            <p:grpSpPr>
              <a:xfrm>
                <a:off x="2638828" y="3126236"/>
                <a:ext cx="531523" cy="531523"/>
                <a:chOff x="2638828" y="3126236"/>
                <a:chExt cx="531523" cy="531523"/>
              </a:xfrm>
            </p:grpSpPr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E499DDB9-7E4A-4379-9FDF-56698E228BDC}"/>
                    </a:ext>
                  </a:extLst>
                </p:cNvPr>
                <p:cNvSpPr/>
                <p:nvPr/>
              </p:nvSpPr>
              <p:spPr>
                <a:xfrm>
                  <a:off x="2638828" y="3126236"/>
                  <a:ext cx="531523" cy="5315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4948F348-397A-46AC-8144-A27FCC0A8A2E}"/>
                    </a:ext>
                  </a:extLst>
                </p:cNvPr>
                <p:cNvSpPr/>
                <p:nvPr/>
              </p:nvSpPr>
              <p:spPr>
                <a:xfrm>
                  <a:off x="2656194" y="3145123"/>
                  <a:ext cx="493423" cy="4934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3350" h="63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F81B70E1-A170-445F-9424-0824FB9BFBBD}"/>
                  </a:ext>
                </a:extLst>
              </p:cNvPr>
              <p:cNvSpPr txBox="1"/>
              <p:nvPr/>
            </p:nvSpPr>
            <p:spPr>
              <a:xfrm>
                <a:off x="2696696" y="3024856"/>
                <a:ext cx="478886" cy="741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gradFill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2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3500" dist="38100" dir="2700000" algn="tl" rotWithShape="0">
                        <a:schemeClr val="accent2">
                          <a:lumMod val="50000"/>
                          <a:alpha val="75000"/>
                        </a:schemeClr>
                      </a:outerShdw>
                    </a:effectLst>
                    <a:latin typeface="Source Sans Pro Black" panose="020B0803030403020204" pitchFamily="34" charset="0"/>
                    <a:ea typeface="Adobe Fan Heiti Std B" panose="020B0700000000000000" pitchFamily="34" charset="-128"/>
                    <a:cs typeface="Helvetica" charset="0"/>
                  </a:rPr>
                  <a:t>$</a:t>
                </a:r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65B4334D-0C6A-476F-BC2D-8FE31DF0E7F3}"/>
                </a:ext>
              </a:extLst>
            </p:cNvPr>
            <p:cNvGrpSpPr/>
            <p:nvPr/>
          </p:nvGrpSpPr>
          <p:grpSpPr>
            <a:xfrm rot="20491497">
              <a:off x="1919798" y="2812528"/>
              <a:ext cx="668819" cy="923330"/>
              <a:chOff x="2638828" y="3015593"/>
              <a:chExt cx="536754" cy="741009"/>
            </a:xfrm>
          </p:grpSpPr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977C031D-B272-4DFE-8593-1AD6D896201E}"/>
                  </a:ext>
                </a:extLst>
              </p:cNvPr>
              <p:cNvGrpSpPr/>
              <p:nvPr/>
            </p:nvGrpSpPr>
            <p:grpSpPr>
              <a:xfrm>
                <a:off x="2638828" y="3126236"/>
                <a:ext cx="531523" cy="531523"/>
                <a:chOff x="2638828" y="3126236"/>
                <a:chExt cx="531523" cy="531523"/>
              </a:xfrm>
            </p:grpSpPr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140AD197-6DDD-44C8-AEAC-DEFDFE094F4D}"/>
                    </a:ext>
                  </a:extLst>
                </p:cNvPr>
                <p:cNvSpPr/>
                <p:nvPr/>
              </p:nvSpPr>
              <p:spPr>
                <a:xfrm>
                  <a:off x="2638828" y="3126236"/>
                  <a:ext cx="531523" cy="5315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D1662C9C-4334-4CAC-A90C-F0017A386C60}"/>
                    </a:ext>
                  </a:extLst>
                </p:cNvPr>
                <p:cNvSpPr/>
                <p:nvPr/>
              </p:nvSpPr>
              <p:spPr>
                <a:xfrm>
                  <a:off x="2656194" y="3145123"/>
                  <a:ext cx="493423" cy="4934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3350" h="63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04524FD1-3AE6-47F3-85CB-6C7D30E12B4A}"/>
                  </a:ext>
                </a:extLst>
              </p:cNvPr>
              <p:cNvSpPr txBox="1"/>
              <p:nvPr/>
            </p:nvSpPr>
            <p:spPr>
              <a:xfrm>
                <a:off x="2696696" y="3015593"/>
                <a:ext cx="478886" cy="741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gradFill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2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3500" dist="38100" dir="2700000" algn="tl" rotWithShape="0">
                        <a:schemeClr val="accent2">
                          <a:lumMod val="50000"/>
                          <a:alpha val="75000"/>
                        </a:schemeClr>
                      </a:outerShdw>
                    </a:effectLst>
                    <a:latin typeface="Source Sans Pro Black" panose="020B0803030403020204" pitchFamily="34" charset="0"/>
                    <a:ea typeface="Adobe Fan Heiti Std B" panose="020B0700000000000000" pitchFamily="34" charset="-128"/>
                    <a:cs typeface="Helvetica" charset="0"/>
                  </a:rPr>
                  <a:t>$</a:t>
                </a:r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7272296" y="3798092"/>
            <a:ext cx="1414937" cy="1116426"/>
            <a:chOff x="1760678" y="3848198"/>
            <a:chExt cx="1414937" cy="1116426"/>
          </a:xfrm>
        </p:grpSpPr>
        <p:grpSp>
          <p:nvGrpSpPr>
            <p:cNvPr id="235" name="Group 234"/>
            <p:cNvGrpSpPr/>
            <p:nvPr/>
          </p:nvGrpSpPr>
          <p:grpSpPr>
            <a:xfrm>
              <a:off x="1760678" y="3848198"/>
              <a:ext cx="797338" cy="807305"/>
              <a:chOff x="1760678" y="3848198"/>
              <a:chExt cx="797338" cy="807305"/>
            </a:xfrm>
          </p:grpSpPr>
          <p:sp>
            <p:nvSpPr>
              <p:cNvPr id="237" name="Freeform 236"/>
              <p:cNvSpPr>
                <a:spLocks noChangeArrowheads="1"/>
              </p:cNvSpPr>
              <p:nvPr/>
            </p:nvSpPr>
            <p:spPr bwMode="auto">
              <a:xfrm rot="46129">
                <a:off x="1760678" y="3848198"/>
                <a:ext cx="797338" cy="807305"/>
              </a:xfrm>
              <a:custGeom>
                <a:avLst/>
                <a:gdLst>
                  <a:gd name="T0" fmla="*/ 1766 w 1767"/>
                  <a:gd name="T1" fmla="*/ 1185 h 1792"/>
                  <a:gd name="T2" fmla="*/ 1766 w 1767"/>
                  <a:gd name="T3" fmla="*/ 1185 h 1792"/>
                  <a:gd name="T4" fmla="*/ 527 w 1767"/>
                  <a:gd name="T5" fmla="*/ 0 h 1792"/>
                  <a:gd name="T6" fmla="*/ 1766 w 1767"/>
                  <a:gd name="T7" fmla="*/ 118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7" h="1792">
                    <a:moveTo>
                      <a:pt x="1766" y="1185"/>
                    </a:moveTo>
                    <a:lnTo>
                      <a:pt x="1766" y="1185"/>
                    </a:lnTo>
                    <a:cubicBezTo>
                      <a:pt x="1739" y="0"/>
                      <a:pt x="527" y="0"/>
                      <a:pt x="527" y="0"/>
                    </a:cubicBezTo>
                    <a:cubicBezTo>
                      <a:pt x="527" y="0"/>
                      <a:pt x="0" y="1791"/>
                      <a:pt x="1766" y="118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38" name="Freeform 237"/>
              <p:cNvSpPr>
                <a:spLocks noChangeArrowheads="1"/>
              </p:cNvSpPr>
              <p:nvPr/>
            </p:nvSpPr>
            <p:spPr bwMode="auto">
              <a:xfrm rot="46129">
                <a:off x="1999708" y="3849788"/>
                <a:ext cx="558137" cy="534216"/>
              </a:xfrm>
              <a:custGeom>
                <a:avLst/>
                <a:gdLst>
                  <a:gd name="T0" fmla="*/ 1239 w 1240"/>
                  <a:gd name="T1" fmla="*/ 1185 h 1186"/>
                  <a:gd name="T2" fmla="*/ 1239 w 1240"/>
                  <a:gd name="T3" fmla="*/ 1185 h 1186"/>
                  <a:gd name="T4" fmla="*/ 0 w 1240"/>
                  <a:gd name="T5" fmla="*/ 0 h 1186"/>
                  <a:gd name="T6" fmla="*/ 1239 w 1240"/>
                  <a:gd name="T7" fmla="*/ 1185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0" h="1186">
                    <a:moveTo>
                      <a:pt x="1239" y="1185"/>
                    </a:moveTo>
                    <a:lnTo>
                      <a:pt x="1239" y="1185"/>
                    </a:lnTo>
                    <a:cubicBezTo>
                      <a:pt x="1212" y="0"/>
                      <a:pt x="0" y="0"/>
                      <a:pt x="0" y="0"/>
                    </a:cubicBezTo>
                    <a:lnTo>
                      <a:pt x="1239" y="118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sp>
          <p:nvSpPr>
            <p:cNvPr id="236" name="Rectangle 235"/>
            <p:cNvSpPr/>
            <p:nvPr/>
          </p:nvSpPr>
          <p:spPr>
            <a:xfrm>
              <a:off x="2504330" y="4313695"/>
              <a:ext cx="671285" cy="65092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Group 238"/>
          <p:cNvGrpSpPr/>
          <p:nvPr/>
        </p:nvGrpSpPr>
        <p:grpSpPr>
          <a:xfrm rot="4074584" flipH="1">
            <a:off x="7550359" y="3991012"/>
            <a:ext cx="1002192" cy="744299"/>
            <a:chOff x="1760678" y="3848198"/>
            <a:chExt cx="1414937" cy="1116426"/>
          </a:xfrm>
        </p:grpSpPr>
        <p:grpSp>
          <p:nvGrpSpPr>
            <p:cNvPr id="240" name="Group 239"/>
            <p:cNvGrpSpPr/>
            <p:nvPr/>
          </p:nvGrpSpPr>
          <p:grpSpPr>
            <a:xfrm>
              <a:off x="1760678" y="3848198"/>
              <a:ext cx="797338" cy="807305"/>
              <a:chOff x="1760678" y="3848198"/>
              <a:chExt cx="797338" cy="807305"/>
            </a:xfrm>
          </p:grpSpPr>
          <p:sp>
            <p:nvSpPr>
              <p:cNvPr id="242" name="Freeform 241"/>
              <p:cNvSpPr>
                <a:spLocks noChangeArrowheads="1"/>
              </p:cNvSpPr>
              <p:nvPr/>
            </p:nvSpPr>
            <p:spPr bwMode="auto">
              <a:xfrm rot="46129">
                <a:off x="1760678" y="3848198"/>
                <a:ext cx="797338" cy="807305"/>
              </a:xfrm>
              <a:custGeom>
                <a:avLst/>
                <a:gdLst>
                  <a:gd name="T0" fmla="*/ 1766 w 1767"/>
                  <a:gd name="T1" fmla="*/ 1185 h 1792"/>
                  <a:gd name="T2" fmla="*/ 1766 w 1767"/>
                  <a:gd name="T3" fmla="*/ 1185 h 1792"/>
                  <a:gd name="T4" fmla="*/ 527 w 1767"/>
                  <a:gd name="T5" fmla="*/ 0 h 1792"/>
                  <a:gd name="T6" fmla="*/ 1766 w 1767"/>
                  <a:gd name="T7" fmla="*/ 118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7" h="1792">
                    <a:moveTo>
                      <a:pt x="1766" y="1185"/>
                    </a:moveTo>
                    <a:lnTo>
                      <a:pt x="1766" y="1185"/>
                    </a:lnTo>
                    <a:cubicBezTo>
                      <a:pt x="1739" y="0"/>
                      <a:pt x="527" y="0"/>
                      <a:pt x="527" y="0"/>
                    </a:cubicBezTo>
                    <a:cubicBezTo>
                      <a:pt x="527" y="0"/>
                      <a:pt x="0" y="1791"/>
                      <a:pt x="1766" y="118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43" name="Freeform 242"/>
              <p:cNvSpPr>
                <a:spLocks noChangeArrowheads="1"/>
              </p:cNvSpPr>
              <p:nvPr/>
            </p:nvSpPr>
            <p:spPr bwMode="auto">
              <a:xfrm rot="46129">
                <a:off x="1999708" y="3849788"/>
                <a:ext cx="558137" cy="534216"/>
              </a:xfrm>
              <a:custGeom>
                <a:avLst/>
                <a:gdLst>
                  <a:gd name="T0" fmla="*/ 1239 w 1240"/>
                  <a:gd name="T1" fmla="*/ 1185 h 1186"/>
                  <a:gd name="T2" fmla="*/ 1239 w 1240"/>
                  <a:gd name="T3" fmla="*/ 1185 h 1186"/>
                  <a:gd name="T4" fmla="*/ 0 w 1240"/>
                  <a:gd name="T5" fmla="*/ 0 h 1186"/>
                  <a:gd name="T6" fmla="*/ 1239 w 1240"/>
                  <a:gd name="T7" fmla="*/ 1185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0" h="1186">
                    <a:moveTo>
                      <a:pt x="1239" y="1185"/>
                    </a:moveTo>
                    <a:lnTo>
                      <a:pt x="1239" y="1185"/>
                    </a:lnTo>
                    <a:cubicBezTo>
                      <a:pt x="1212" y="0"/>
                      <a:pt x="0" y="0"/>
                      <a:pt x="0" y="0"/>
                    </a:cubicBezTo>
                    <a:lnTo>
                      <a:pt x="1239" y="118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sp>
          <p:nvSpPr>
            <p:cNvPr id="241" name="Rectangle 240"/>
            <p:cNvSpPr/>
            <p:nvPr/>
          </p:nvSpPr>
          <p:spPr>
            <a:xfrm>
              <a:off x="2504330" y="4313695"/>
              <a:ext cx="671285" cy="65092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 flipH="1">
            <a:off x="7379896" y="3623547"/>
            <a:ext cx="1462088" cy="1116426"/>
            <a:chOff x="1760678" y="3848198"/>
            <a:chExt cx="1414937" cy="1116426"/>
          </a:xfrm>
        </p:grpSpPr>
        <p:grpSp>
          <p:nvGrpSpPr>
            <p:cNvPr id="245" name="Group 244"/>
            <p:cNvGrpSpPr/>
            <p:nvPr/>
          </p:nvGrpSpPr>
          <p:grpSpPr>
            <a:xfrm>
              <a:off x="1760678" y="3848198"/>
              <a:ext cx="797338" cy="807305"/>
              <a:chOff x="1760678" y="3848198"/>
              <a:chExt cx="797338" cy="807305"/>
            </a:xfrm>
          </p:grpSpPr>
          <p:sp>
            <p:nvSpPr>
              <p:cNvPr id="247" name="Freeform 246"/>
              <p:cNvSpPr>
                <a:spLocks noChangeArrowheads="1"/>
              </p:cNvSpPr>
              <p:nvPr/>
            </p:nvSpPr>
            <p:spPr bwMode="auto">
              <a:xfrm rot="46129">
                <a:off x="1760678" y="3848198"/>
                <a:ext cx="797338" cy="807305"/>
              </a:xfrm>
              <a:custGeom>
                <a:avLst/>
                <a:gdLst>
                  <a:gd name="T0" fmla="*/ 1766 w 1767"/>
                  <a:gd name="T1" fmla="*/ 1185 h 1792"/>
                  <a:gd name="T2" fmla="*/ 1766 w 1767"/>
                  <a:gd name="T3" fmla="*/ 1185 h 1792"/>
                  <a:gd name="T4" fmla="*/ 527 w 1767"/>
                  <a:gd name="T5" fmla="*/ 0 h 1792"/>
                  <a:gd name="T6" fmla="*/ 1766 w 1767"/>
                  <a:gd name="T7" fmla="*/ 118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7" h="1792">
                    <a:moveTo>
                      <a:pt x="1766" y="1185"/>
                    </a:moveTo>
                    <a:lnTo>
                      <a:pt x="1766" y="1185"/>
                    </a:lnTo>
                    <a:cubicBezTo>
                      <a:pt x="1739" y="0"/>
                      <a:pt x="527" y="0"/>
                      <a:pt x="527" y="0"/>
                    </a:cubicBezTo>
                    <a:cubicBezTo>
                      <a:pt x="527" y="0"/>
                      <a:pt x="0" y="1791"/>
                      <a:pt x="1766" y="118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48" name="Freeform 247"/>
              <p:cNvSpPr>
                <a:spLocks noChangeArrowheads="1"/>
              </p:cNvSpPr>
              <p:nvPr/>
            </p:nvSpPr>
            <p:spPr bwMode="auto">
              <a:xfrm rot="46129">
                <a:off x="1999708" y="3849788"/>
                <a:ext cx="558137" cy="534216"/>
              </a:xfrm>
              <a:custGeom>
                <a:avLst/>
                <a:gdLst>
                  <a:gd name="T0" fmla="*/ 1239 w 1240"/>
                  <a:gd name="T1" fmla="*/ 1185 h 1186"/>
                  <a:gd name="T2" fmla="*/ 1239 w 1240"/>
                  <a:gd name="T3" fmla="*/ 1185 h 1186"/>
                  <a:gd name="T4" fmla="*/ 0 w 1240"/>
                  <a:gd name="T5" fmla="*/ 0 h 1186"/>
                  <a:gd name="T6" fmla="*/ 1239 w 1240"/>
                  <a:gd name="T7" fmla="*/ 1185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0" h="1186">
                    <a:moveTo>
                      <a:pt x="1239" y="1185"/>
                    </a:moveTo>
                    <a:lnTo>
                      <a:pt x="1239" y="1185"/>
                    </a:lnTo>
                    <a:cubicBezTo>
                      <a:pt x="1212" y="0"/>
                      <a:pt x="0" y="0"/>
                      <a:pt x="0" y="0"/>
                    </a:cubicBezTo>
                    <a:lnTo>
                      <a:pt x="1239" y="118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sp>
          <p:nvSpPr>
            <p:cNvPr id="246" name="Rectangle 245"/>
            <p:cNvSpPr/>
            <p:nvPr/>
          </p:nvSpPr>
          <p:spPr>
            <a:xfrm>
              <a:off x="2504330" y="4313695"/>
              <a:ext cx="671285" cy="65092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9" name="Rectangle 248"/>
          <p:cNvSpPr/>
          <p:nvPr/>
        </p:nvSpPr>
        <p:spPr>
          <a:xfrm>
            <a:off x="3" y="4737069"/>
            <a:ext cx="9143999" cy="4064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>
            <a:cxnSpLocks/>
          </p:cNvCxnSpPr>
          <p:nvPr/>
        </p:nvCxnSpPr>
        <p:spPr>
          <a:xfrm>
            <a:off x="681606" y="1959147"/>
            <a:ext cx="39554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1606" y="1957270"/>
            <a:ext cx="3955420" cy="400110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 fontScale="70000" lnSpcReduction="20000"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Tips &amp; Tricks to help keep your budget blooming!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>
                <a:solidFill>
                  <a:schemeClr val="bg1"/>
                </a:solidFill>
              </a:rPr>
              <a:t>- FGIBDST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766762"/>
            <a:ext cx="291465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3349020"/>
            <a:ext cx="7905750" cy="124432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0186" y="2428875"/>
            <a:ext cx="3127364" cy="552450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>
                <a:solidFill>
                  <a:schemeClr val="bg1"/>
                </a:solidFill>
              </a:rPr>
              <a:t>- </a:t>
            </a:r>
            <a:r>
              <a:rPr lang="en-US" sz="3600" b="1" dirty="0" smtClean="0">
                <a:solidFill>
                  <a:schemeClr val="bg1"/>
                </a:solidFill>
              </a:rPr>
              <a:t>FGITRND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2" y="1476375"/>
            <a:ext cx="8851588" cy="2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>
                <a:solidFill>
                  <a:schemeClr val="bg1"/>
                </a:solidFill>
              </a:rPr>
              <a:t>- </a:t>
            </a:r>
            <a:r>
              <a:rPr lang="en-US" sz="3600" b="1" dirty="0" smtClean="0">
                <a:solidFill>
                  <a:schemeClr val="bg1"/>
                </a:solidFill>
              </a:rPr>
              <a:t>FGITRND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7" y="1819275"/>
            <a:ext cx="8946854" cy="15097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86200" y="2381250"/>
            <a:ext cx="1628775" cy="819150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5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>
                <a:solidFill>
                  <a:schemeClr val="bg1"/>
                </a:solidFill>
              </a:rPr>
              <a:t>- </a:t>
            </a:r>
            <a:r>
              <a:rPr lang="en-US" sz="3600" b="1" dirty="0" smtClean="0">
                <a:solidFill>
                  <a:schemeClr val="bg1"/>
                </a:solidFill>
              </a:rPr>
              <a:t>FGITRND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44" y="1276350"/>
            <a:ext cx="8472087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>
                <a:solidFill>
                  <a:schemeClr val="bg1"/>
                </a:solidFill>
              </a:rPr>
              <a:t>- </a:t>
            </a:r>
            <a:r>
              <a:rPr lang="en-US" sz="3600" b="1" dirty="0" smtClean="0">
                <a:solidFill>
                  <a:schemeClr val="bg1"/>
                </a:solidFill>
              </a:rPr>
              <a:t>FGITRND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849487"/>
            <a:ext cx="2624138" cy="41416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9075" y="1933574"/>
            <a:ext cx="3019425" cy="504825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713" y="1701093"/>
            <a:ext cx="622509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 smtClean="0">
                <a:solidFill>
                  <a:schemeClr val="bg1"/>
                </a:solidFill>
              </a:rPr>
              <a:t>– Self Service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9" y="824797"/>
            <a:ext cx="6372225" cy="42329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04900" y="2800349"/>
            <a:ext cx="1685926" cy="504825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 smtClean="0">
                <a:solidFill>
                  <a:schemeClr val="bg1"/>
                </a:solidFill>
              </a:rPr>
              <a:t>– Self Service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7" y="1571625"/>
            <a:ext cx="4416314" cy="237172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9225" y="2781300"/>
            <a:ext cx="1685926" cy="419099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851" y="1543049"/>
            <a:ext cx="3059321" cy="24288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24400" y="3638550"/>
            <a:ext cx="1685926" cy="419099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 smtClean="0">
                <a:solidFill>
                  <a:schemeClr val="bg1"/>
                </a:solidFill>
              </a:rPr>
              <a:t>– Self Service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67" y="885825"/>
            <a:ext cx="6772275" cy="42576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095625" y="2076452"/>
            <a:ext cx="1238250" cy="1809749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45104" y="2658160"/>
            <a:ext cx="120015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% </a:t>
            </a:r>
          </a:p>
          <a:p>
            <a:pPr algn="ctr"/>
            <a:r>
              <a:rPr lang="en-US" sz="1800" b="1" dirty="0" smtClean="0"/>
              <a:t>Wild Card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4879" y="1611095"/>
            <a:ext cx="1200150" cy="1754326"/>
          </a:xfrm>
          <a:prstGeom prst="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Fiscal Period 14 will pull up July 1</a:t>
            </a:r>
            <a:r>
              <a:rPr lang="en-US" sz="1800" b="1" baseline="30000" dirty="0" smtClean="0"/>
              <a:t>st</a:t>
            </a:r>
            <a:r>
              <a:rPr lang="en-US" sz="1800" b="1" dirty="0" smtClean="0"/>
              <a:t> – Current Date Data</a:t>
            </a:r>
            <a:endParaRPr lang="en-US" sz="1800" b="1" dirty="0"/>
          </a:p>
        </p:txBody>
      </p:sp>
      <p:sp>
        <p:nvSpPr>
          <p:cNvPr id="12" name="Oval 11"/>
          <p:cNvSpPr/>
          <p:nvPr/>
        </p:nvSpPr>
        <p:spPr>
          <a:xfrm>
            <a:off x="6448424" y="885825"/>
            <a:ext cx="1482817" cy="460473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7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 smtClean="0">
                <a:solidFill>
                  <a:schemeClr val="bg1"/>
                </a:solidFill>
              </a:rPr>
              <a:t>– Self Service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85" y="1076326"/>
            <a:ext cx="7686115" cy="34772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9685" y="2089549"/>
            <a:ext cx="1123390" cy="246405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1478" y="1362075"/>
            <a:ext cx="2638922" cy="6191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80803" y="2089549"/>
            <a:ext cx="1534022" cy="246405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95278" y="2089549"/>
            <a:ext cx="1248272" cy="246405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43550" y="2089549"/>
            <a:ext cx="1248272" cy="246405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01844" y="2089548"/>
            <a:ext cx="1503956" cy="246405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2636"/>
          <a:stretch/>
        </p:blipFill>
        <p:spPr>
          <a:xfrm>
            <a:off x="1495424" y="4661953"/>
            <a:ext cx="6334125" cy="3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 smtClean="0">
                <a:solidFill>
                  <a:schemeClr val="bg1"/>
                </a:solidFill>
              </a:rPr>
              <a:t>– Self Service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691" y="819150"/>
            <a:ext cx="5351333" cy="416718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80541" y="3095625"/>
            <a:ext cx="1310510" cy="371475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8EA8C46-DABC-488A-BA4B-80556A046F3F}"/>
              </a:ext>
            </a:extLst>
          </p:cNvPr>
          <p:cNvGrpSpPr/>
          <p:nvPr/>
        </p:nvGrpSpPr>
        <p:grpSpPr>
          <a:xfrm>
            <a:off x="2557259" y="1251498"/>
            <a:ext cx="685397" cy="3092580"/>
            <a:chOff x="975355" y="1148337"/>
            <a:chExt cx="685397" cy="3092580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D6059FC-C4E3-4572-BA25-A0D3A86C2EBE}"/>
                </a:ext>
              </a:extLst>
            </p:cNvPr>
            <p:cNvGrpSpPr/>
            <p:nvPr/>
          </p:nvGrpSpPr>
          <p:grpSpPr>
            <a:xfrm>
              <a:off x="988925" y="1148337"/>
              <a:ext cx="671827" cy="1399768"/>
              <a:chOff x="988925" y="1148337"/>
              <a:chExt cx="671827" cy="1399768"/>
            </a:xfrm>
          </p:grpSpPr>
          <p:sp>
            <p:nvSpPr>
              <p:cNvPr id="134" name="Freeform 7">
                <a:extLst>
                  <a:ext uri="{FF2B5EF4-FFF2-40B4-BE49-F238E27FC236}">
                    <a16:creationId xmlns:a16="http://schemas.microsoft.com/office/drawing/2014/main" id="{6AE07C0F-BA29-466B-88C1-E21DE9397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870" y="1745383"/>
                <a:ext cx="258607" cy="802722"/>
              </a:xfrm>
              <a:custGeom>
                <a:avLst/>
                <a:gdLst>
                  <a:gd name="T0" fmla="*/ 0 w 1319"/>
                  <a:gd name="T1" fmla="*/ 4084 h 4085"/>
                  <a:gd name="T2" fmla="*/ 0 w 1319"/>
                  <a:gd name="T3" fmla="*/ 4084 h 4085"/>
                  <a:gd name="T4" fmla="*/ 580 w 1319"/>
                  <a:gd name="T5" fmla="*/ 2055 h 4085"/>
                  <a:gd name="T6" fmla="*/ 580 w 1319"/>
                  <a:gd name="T7" fmla="*/ 0 h 4085"/>
                  <a:gd name="T8" fmla="*/ 738 w 1319"/>
                  <a:gd name="T9" fmla="*/ 0 h 4085"/>
                  <a:gd name="T10" fmla="*/ 738 w 1319"/>
                  <a:gd name="T11" fmla="*/ 2055 h 4085"/>
                  <a:gd name="T12" fmla="*/ 1318 w 1319"/>
                  <a:gd name="T13" fmla="*/ 4084 h 4085"/>
                  <a:gd name="T14" fmla="*/ 0 w 1319"/>
                  <a:gd name="T15" fmla="*/ 4084 h 4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9" h="4085">
                    <a:moveTo>
                      <a:pt x="0" y="4084"/>
                    </a:moveTo>
                    <a:lnTo>
                      <a:pt x="0" y="4084"/>
                    </a:lnTo>
                    <a:cubicBezTo>
                      <a:pt x="554" y="3873"/>
                      <a:pt x="580" y="2898"/>
                      <a:pt x="580" y="2055"/>
                    </a:cubicBezTo>
                    <a:cubicBezTo>
                      <a:pt x="580" y="1238"/>
                      <a:pt x="580" y="0"/>
                      <a:pt x="580" y="0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38" y="0"/>
                      <a:pt x="738" y="1238"/>
                      <a:pt x="738" y="2055"/>
                    </a:cubicBezTo>
                    <a:cubicBezTo>
                      <a:pt x="738" y="2898"/>
                      <a:pt x="738" y="3873"/>
                      <a:pt x="1318" y="4084"/>
                    </a:cubicBezTo>
                    <a:lnTo>
                      <a:pt x="0" y="408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0C940AF9-D0E5-440F-A2A1-36040B2BCBCF}"/>
                  </a:ext>
                </a:extLst>
              </p:cNvPr>
              <p:cNvGrpSpPr/>
              <p:nvPr/>
            </p:nvGrpSpPr>
            <p:grpSpPr>
              <a:xfrm>
                <a:off x="988925" y="2145344"/>
                <a:ext cx="347123" cy="351462"/>
                <a:chOff x="5513999" y="2358502"/>
                <a:chExt cx="635000" cy="642938"/>
              </a:xfrm>
            </p:grpSpPr>
            <p:sp>
              <p:nvSpPr>
                <p:cNvPr id="144" name="Freeform 28">
                  <a:extLst>
                    <a:ext uri="{FF2B5EF4-FFF2-40B4-BE49-F238E27FC236}">
                      <a16:creationId xmlns:a16="http://schemas.microsoft.com/office/drawing/2014/main" id="{4B5F86B9-EDAA-41F2-A4F1-3B096F78D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3999" y="2358502"/>
                  <a:ext cx="635000" cy="642938"/>
                </a:xfrm>
                <a:custGeom>
                  <a:avLst/>
                  <a:gdLst>
                    <a:gd name="T0" fmla="*/ 1766 w 1767"/>
                    <a:gd name="T1" fmla="*/ 1185 h 1792"/>
                    <a:gd name="T2" fmla="*/ 1766 w 1767"/>
                    <a:gd name="T3" fmla="*/ 1185 h 1792"/>
                    <a:gd name="T4" fmla="*/ 527 w 1767"/>
                    <a:gd name="T5" fmla="*/ 0 h 1792"/>
                    <a:gd name="T6" fmla="*/ 1766 w 1767"/>
                    <a:gd name="T7" fmla="*/ 1185 h 1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7" h="1792">
                      <a:moveTo>
                        <a:pt x="1766" y="1185"/>
                      </a:moveTo>
                      <a:lnTo>
                        <a:pt x="1766" y="1185"/>
                      </a:lnTo>
                      <a:cubicBezTo>
                        <a:pt x="1739" y="0"/>
                        <a:pt x="527" y="0"/>
                        <a:pt x="527" y="0"/>
                      </a:cubicBezTo>
                      <a:cubicBezTo>
                        <a:pt x="527" y="0"/>
                        <a:pt x="0" y="1791"/>
                        <a:pt x="1766" y="118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Freeform 29">
                  <a:extLst>
                    <a:ext uri="{FF2B5EF4-FFF2-40B4-BE49-F238E27FC236}">
                      <a16:creationId xmlns:a16="http://schemas.microsoft.com/office/drawing/2014/main" id="{2CBAB388-C483-4451-9A70-9156EB522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2912" y="2358502"/>
                  <a:ext cx="444500" cy="425450"/>
                </a:xfrm>
                <a:custGeom>
                  <a:avLst/>
                  <a:gdLst>
                    <a:gd name="T0" fmla="*/ 1239 w 1240"/>
                    <a:gd name="T1" fmla="*/ 1185 h 1186"/>
                    <a:gd name="T2" fmla="*/ 1239 w 1240"/>
                    <a:gd name="T3" fmla="*/ 1185 h 1186"/>
                    <a:gd name="T4" fmla="*/ 0 w 1240"/>
                    <a:gd name="T5" fmla="*/ 0 h 1186"/>
                    <a:gd name="T6" fmla="*/ 1239 w 1240"/>
                    <a:gd name="T7" fmla="*/ 1185 h 1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0" h="1186">
                      <a:moveTo>
                        <a:pt x="1239" y="1185"/>
                      </a:moveTo>
                      <a:lnTo>
                        <a:pt x="1239" y="1185"/>
                      </a:lnTo>
                      <a:cubicBezTo>
                        <a:pt x="1212" y="0"/>
                        <a:pt x="0" y="0"/>
                        <a:pt x="0" y="0"/>
                      </a:cubicBezTo>
                      <a:lnTo>
                        <a:pt x="1239" y="1185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880AD353-C6A0-47B6-82C6-69A91134C590}"/>
                  </a:ext>
                </a:extLst>
              </p:cNvPr>
              <p:cNvGrpSpPr/>
              <p:nvPr/>
            </p:nvGrpSpPr>
            <p:grpSpPr>
              <a:xfrm>
                <a:off x="1313629" y="2044225"/>
                <a:ext cx="347123" cy="347123"/>
                <a:chOff x="6177574" y="2158477"/>
                <a:chExt cx="635000" cy="635000"/>
              </a:xfrm>
            </p:grpSpPr>
            <p:sp>
              <p:nvSpPr>
                <p:cNvPr id="142" name="Freeform 30">
                  <a:extLst>
                    <a:ext uri="{FF2B5EF4-FFF2-40B4-BE49-F238E27FC236}">
                      <a16:creationId xmlns:a16="http://schemas.microsoft.com/office/drawing/2014/main" id="{588EA20C-3DD2-4B2D-B1FC-0F3578285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574" y="2158477"/>
                  <a:ext cx="635000" cy="635000"/>
                </a:xfrm>
                <a:custGeom>
                  <a:avLst/>
                  <a:gdLst>
                    <a:gd name="T0" fmla="*/ 0 w 1768"/>
                    <a:gd name="T1" fmla="*/ 1186 h 1767"/>
                    <a:gd name="T2" fmla="*/ 0 w 1768"/>
                    <a:gd name="T3" fmla="*/ 1186 h 1767"/>
                    <a:gd name="T4" fmla="*/ 1239 w 1768"/>
                    <a:gd name="T5" fmla="*/ 0 h 1767"/>
                    <a:gd name="T6" fmla="*/ 0 w 1768"/>
                    <a:gd name="T7" fmla="*/ 1186 h 1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8" h="1767">
                      <a:moveTo>
                        <a:pt x="0" y="1186"/>
                      </a:moveTo>
                      <a:lnTo>
                        <a:pt x="0" y="1186"/>
                      </a:lnTo>
                      <a:cubicBezTo>
                        <a:pt x="53" y="0"/>
                        <a:pt x="1239" y="0"/>
                        <a:pt x="1239" y="0"/>
                      </a:cubicBezTo>
                      <a:cubicBezTo>
                        <a:pt x="1239" y="0"/>
                        <a:pt x="1767" y="1766"/>
                        <a:pt x="0" y="1186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Freeform 31">
                  <a:extLst>
                    <a:ext uri="{FF2B5EF4-FFF2-40B4-BE49-F238E27FC236}">
                      <a16:creationId xmlns:a16="http://schemas.microsoft.com/office/drawing/2014/main" id="{217D6157-5414-477D-A2FB-9B489B6FBA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574" y="2158477"/>
                  <a:ext cx="444500" cy="425450"/>
                </a:xfrm>
                <a:custGeom>
                  <a:avLst/>
                  <a:gdLst>
                    <a:gd name="T0" fmla="*/ 0 w 1240"/>
                    <a:gd name="T1" fmla="*/ 1186 h 1187"/>
                    <a:gd name="T2" fmla="*/ 0 w 1240"/>
                    <a:gd name="T3" fmla="*/ 1186 h 1187"/>
                    <a:gd name="T4" fmla="*/ 1239 w 1240"/>
                    <a:gd name="T5" fmla="*/ 0 h 1187"/>
                    <a:gd name="T6" fmla="*/ 0 w 1240"/>
                    <a:gd name="T7" fmla="*/ 1186 h 1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0" h="1187">
                      <a:moveTo>
                        <a:pt x="0" y="1186"/>
                      </a:moveTo>
                      <a:lnTo>
                        <a:pt x="0" y="1186"/>
                      </a:lnTo>
                      <a:cubicBezTo>
                        <a:pt x="53" y="0"/>
                        <a:pt x="1239" y="0"/>
                        <a:pt x="1239" y="0"/>
                      </a:cubicBezTo>
                      <a:lnTo>
                        <a:pt x="0" y="1186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C8CA06C5-B0E7-4FC4-B580-E1A11BB4CBF9}"/>
                  </a:ext>
                </a:extLst>
              </p:cNvPr>
              <p:cNvGrpSpPr/>
              <p:nvPr/>
            </p:nvGrpSpPr>
            <p:grpSpPr>
              <a:xfrm rot="239106">
                <a:off x="1011746" y="1148337"/>
                <a:ext cx="628601" cy="628600"/>
                <a:chOff x="2638828" y="3126236"/>
                <a:chExt cx="531523" cy="531523"/>
              </a:xfrm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9EAFA0E2-655E-462C-97B1-6CF375FB28A5}"/>
                    </a:ext>
                  </a:extLst>
                </p:cNvPr>
                <p:cNvGrpSpPr/>
                <p:nvPr/>
              </p:nvGrpSpPr>
              <p:grpSpPr>
                <a:xfrm>
                  <a:off x="2638828" y="3126236"/>
                  <a:ext cx="531523" cy="531523"/>
                  <a:chOff x="2638828" y="3126236"/>
                  <a:chExt cx="531523" cy="531523"/>
                </a:xfrm>
              </p:grpSpPr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52A50E46-912C-4D37-969C-9FD62989259F}"/>
                      </a:ext>
                    </a:extLst>
                  </p:cNvPr>
                  <p:cNvSpPr/>
                  <p:nvPr/>
                </p:nvSpPr>
                <p:spPr>
                  <a:xfrm>
                    <a:off x="2638828" y="3126236"/>
                    <a:ext cx="531523" cy="531523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FF389CE4-23B7-4985-8BD8-5EDF6DC9BD49}"/>
                      </a:ext>
                    </a:extLst>
                  </p:cNvPr>
                  <p:cNvSpPr/>
                  <p:nvPr/>
                </p:nvSpPr>
                <p:spPr>
                  <a:xfrm>
                    <a:off x="2656194" y="3145123"/>
                    <a:ext cx="493423" cy="493423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3350" h="635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0F99C08-24D3-42D0-967A-4E7F12E1EE98}"/>
                    </a:ext>
                  </a:extLst>
                </p:cNvPr>
                <p:cNvSpPr txBox="1"/>
                <p:nvPr/>
              </p:nvSpPr>
              <p:spPr>
                <a:xfrm>
                  <a:off x="2652482" y="3131034"/>
                  <a:ext cx="514980" cy="51262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4000" b="1" dirty="0">
                      <a:gradFill>
                        <a:gsLst>
                          <a:gs pos="0">
                            <a:schemeClr val="accent5">
                              <a:lumMod val="0"/>
                              <a:lumOff val="100000"/>
                            </a:schemeClr>
                          </a:gs>
                          <a:gs pos="25000">
                            <a:schemeClr val="accent5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effectLst>
                        <a:outerShdw blurRad="63500" dist="38100" dir="2700000" algn="tl" rotWithShape="0">
                          <a:schemeClr val="accent2">
                            <a:lumMod val="50000"/>
                            <a:alpha val="75000"/>
                          </a:schemeClr>
                        </a:outerShdw>
                      </a:effectLst>
                      <a:latin typeface="Source Sans Pro Black" panose="020B0803030403020204" pitchFamily="34" charset="0"/>
                      <a:ea typeface="Adobe Fan Heiti Std B" panose="020B0700000000000000" pitchFamily="34" charset="-128"/>
                      <a:cs typeface="Helvetica" charset="0"/>
                    </a:rPr>
                    <a:t>$</a:t>
                  </a:r>
                </a:p>
              </p:txBody>
            </p:sp>
          </p:grp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721EBE5-6E80-4B6F-BB47-623852FCA6A9}"/>
                </a:ext>
              </a:extLst>
            </p:cNvPr>
            <p:cNvSpPr/>
            <p:nvPr/>
          </p:nvSpPr>
          <p:spPr>
            <a:xfrm>
              <a:off x="975355" y="2433704"/>
              <a:ext cx="644566" cy="1807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70AC7D6-3971-4C5D-A032-D2592D1AAB36}"/>
              </a:ext>
            </a:extLst>
          </p:cNvPr>
          <p:cNvGrpSpPr/>
          <p:nvPr/>
        </p:nvGrpSpPr>
        <p:grpSpPr>
          <a:xfrm>
            <a:off x="4128445" y="1245617"/>
            <a:ext cx="685397" cy="3092580"/>
            <a:chOff x="975355" y="1148337"/>
            <a:chExt cx="685397" cy="309258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B57ACF7-BC73-478F-BA2E-47B7A5833276}"/>
                </a:ext>
              </a:extLst>
            </p:cNvPr>
            <p:cNvGrpSpPr/>
            <p:nvPr/>
          </p:nvGrpSpPr>
          <p:grpSpPr>
            <a:xfrm>
              <a:off x="988925" y="1148337"/>
              <a:ext cx="671827" cy="1399768"/>
              <a:chOff x="988925" y="1148337"/>
              <a:chExt cx="671827" cy="1399768"/>
            </a:xfrm>
          </p:grpSpPr>
          <p:sp>
            <p:nvSpPr>
              <p:cNvPr id="149" name="Freeform 7">
                <a:extLst>
                  <a:ext uri="{FF2B5EF4-FFF2-40B4-BE49-F238E27FC236}">
                    <a16:creationId xmlns:a16="http://schemas.microsoft.com/office/drawing/2014/main" id="{B6B1E7BD-433E-4539-8375-4AC0ABB11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870" y="1745383"/>
                <a:ext cx="258607" cy="802722"/>
              </a:xfrm>
              <a:custGeom>
                <a:avLst/>
                <a:gdLst>
                  <a:gd name="T0" fmla="*/ 0 w 1319"/>
                  <a:gd name="T1" fmla="*/ 4084 h 4085"/>
                  <a:gd name="T2" fmla="*/ 0 w 1319"/>
                  <a:gd name="T3" fmla="*/ 4084 h 4085"/>
                  <a:gd name="T4" fmla="*/ 580 w 1319"/>
                  <a:gd name="T5" fmla="*/ 2055 h 4085"/>
                  <a:gd name="T6" fmla="*/ 580 w 1319"/>
                  <a:gd name="T7" fmla="*/ 0 h 4085"/>
                  <a:gd name="T8" fmla="*/ 738 w 1319"/>
                  <a:gd name="T9" fmla="*/ 0 h 4085"/>
                  <a:gd name="T10" fmla="*/ 738 w 1319"/>
                  <a:gd name="T11" fmla="*/ 2055 h 4085"/>
                  <a:gd name="T12" fmla="*/ 1318 w 1319"/>
                  <a:gd name="T13" fmla="*/ 4084 h 4085"/>
                  <a:gd name="T14" fmla="*/ 0 w 1319"/>
                  <a:gd name="T15" fmla="*/ 4084 h 4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9" h="4085">
                    <a:moveTo>
                      <a:pt x="0" y="4084"/>
                    </a:moveTo>
                    <a:lnTo>
                      <a:pt x="0" y="4084"/>
                    </a:lnTo>
                    <a:cubicBezTo>
                      <a:pt x="554" y="3873"/>
                      <a:pt x="580" y="2898"/>
                      <a:pt x="580" y="2055"/>
                    </a:cubicBezTo>
                    <a:cubicBezTo>
                      <a:pt x="580" y="1238"/>
                      <a:pt x="580" y="0"/>
                      <a:pt x="580" y="0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38" y="0"/>
                      <a:pt x="738" y="1238"/>
                      <a:pt x="738" y="2055"/>
                    </a:cubicBezTo>
                    <a:cubicBezTo>
                      <a:pt x="738" y="2898"/>
                      <a:pt x="738" y="3873"/>
                      <a:pt x="1318" y="4084"/>
                    </a:cubicBezTo>
                    <a:lnTo>
                      <a:pt x="0" y="408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8A65CF52-9C72-4745-A475-E1D129D7E2D0}"/>
                  </a:ext>
                </a:extLst>
              </p:cNvPr>
              <p:cNvGrpSpPr/>
              <p:nvPr/>
            </p:nvGrpSpPr>
            <p:grpSpPr>
              <a:xfrm>
                <a:off x="988925" y="2145344"/>
                <a:ext cx="347123" cy="351462"/>
                <a:chOff x="5513999" y="2358502"/>
                <a:chExt cx="635000" cy="642938"/>
              </a:xfrm>
            </p:grpSpPr>
            <p:sp>
              <p:nvSpPr>
                <p:cNvPr id="159" name="Freeform 28">
                  <a:extLst>
                    <a:ext uri="{FF2B5EF4-FFF2-40B4-BE49-F238E27FC236}">
                      <a16:creationId xmlns:a16="http://schemas.microsoft.com/office/drawing/2014/main" id="{2557FE78-3110-4ED2-BA11-2467D9E1D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3999" y="2358502"/>
                  <a:ext cx="635000" cy="642938"/>
                </a:xfrm>
                <a:custGeom>
                  <a:avLst/>
                  <a:gdLst>
                    <a:gd name="T0" fmla="*/ 1766 w 1767"/>
                    <a:gd name="T1" fmla="*/ 1185 h 1792"/>
                    <a:gd name="T2" fmla="*/ 1766 w 1767"/>
                    <a:gd name="T3" fmla="*/ 1185 h 1792"/>
                    <a:gd name="T4" fmla="*/ 527 w 1767"/>
                    <a:gd name="T5" fmla="*/ 0 h 1792"/>
                    <a:gd name="T6" fmla="*/ 1766 w 1767"/>
                    <a:gd name="T7" fmla="*/ 1185 h 1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7" h="1792">
                      <a:moveTo>
                        <a:pt x="1766" y="1185"/>
                      </a:moveTo>
                      <a:lnTo>
                        <a:pt x="1766" y="1185"/>
                      </a:lnTo>
                      <a:cubicBezTo>
                        <a:pt x="1739" y="0"/>
                        <a:pt x="527" y="0"/>
                        <a:pt x="527" y="0"/>
                      </a:cubicBezTo>
                      <a:cubicBezTo>
                        <a:pt x="527" y="0"/>
                        <a:pt x="0" y="1791"/>
                        <a:pt x="1766" y="118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Freeform 29">
                  <a:extLst>
                    <a:ext uri="{FF2B5EF4-FFF2-40B4-BE49-F238E27FC236}">
                      <a16:creationId xmlns:a16="http://schemas.microsoft.com/office/drawing/2014/main" id="{0CD6F494-02B4-40DB-9172-B8C0E630C5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2912" y="2358502"/>
                  <a:ext cx="444500" cy="425450"/>
                </a:xfrm>
                <a:custGeom>
                  <a:avLst/>
                  <a:gdLst>
                    <a:gd name="T0" fmla="*/ 1239 w 1240"/>
                    <a:gd name="T1" fmla="*/ 1185 h 1186"/>
                    <a:gd name="T2" fmla="*/ 1239 w 1240"/>
                    <a:gd name="T3" fmla="*/ 1185 h 1186"/>
                    <a:gd name="T4" fmla="*/ 0 w 1240"/>
                    <a:gd name="T5" fmla="*/ 0 h 1186"/>
                    <a:gd name="T6" fmla="*/ 1239 w 1240"/>
                    <a:gd name="T7" fmla="*/ 1185 h 1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0" h="1186">
                      <a:moveTo>
                        <a:pt x="1239" y="1185"/>
                      </a:moveTo>
                      <a:lnTo>
                        <a:pt x="1239" y="1185"/>
                      </a:lnTo>
                      <a:cubicBezTo>
                        <a:pt x="1212" y="0"/>
                        <a:pt x="0" y="0"/>
                        <a:pt x="0" y="0"/>
                      </a:cubicBezTo>
                      <a:lnTo>
                        <a:pt x="1239" y="1185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2CEBF3CE-0012-4A6E-94D4-69E90BD2E5AA}"/>
                  </a:ext>
                </a:extLst>
              </p:cNvPr>
              <p:cNvGrpSpPr/>
              <p:nvPr/>
            </p:nvGrpSpPr>
            <p:grpSpPr>
              <a:xfrm>
                <a:off x="1313629" y="2044225"/>
                <a:ext cx="347123" cy="347123"/>
                <a:chOff x="6177574" y="2158477"/>
                <a:chExt cx="635000" cy="635000"/>
              </a:xfrm>
            </p:grpSpPr>
            <p:sp>
              <p:nvSpPr>
                <p:cNvPr id="157" name="Freeform 30">
                  <a:extLst>
                    <a:ext uri="{FF2B5EF4-FFF2-40B4-BE49-F238E27FC236}">
                      <a16:creationId xmlns:a16="http://schemas.microsoft.com/office/drawing/2014/main" id="{03C914DC-36F8-46FF-A487-9635219A0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574" y="2158477"/>
                  <a:ext cx="635000" cy="635000"/>
                </a:xfrm>
                <a:custGeom>
                  <a:avLst/>
                  <a:gdLst>
                    <a:gd name="T0" fmla="*/ 0 w 1768"/>
                    <a:gd name="T1" fmla="*/ 1186 h 1767"/>
                    <a:gd name="T2" fmla="*/ 0 w 1768"/>
                    <a:gd name="T3" fmla="*/ 1186 h 1767"/>
                    <a:gd name="T4" fmla="*/ 1239 w 1768"/>
                    <a:gd name="T5" fmla="*/ 0 h 1767"/>
                    <a:gd name="T6" fmla="*/ 0 w 1768"/>
                    <a:gd name="T7" fmla="*/ 1186 h 1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8" h="1767">
                      <a:moveTo>
                        <a:pt x="0" y="1186"/>
                      </a:moveTo>
                      <a:lnTo>
                        <a:pt x="0" y="1186"/>
                      </a:lnTo>
                      <a:cubicBezTo>
                        <a:pt x="53" y="0"/>
                        <a:pt x="1239" y="0"/>
                        <a:pt x="1239" y="0"/>
                      </a:cubicBezTo>
                      <a:cubicBezTo>
                        <a:pt x="1239" y="0"/>
                        <a:pt x="1767" y="1766"/>
                        <a:pt x="0" y="1186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Freeform 31">
                  <a:extLst>
                    <a:ext uri="{FF2B5EF4-FFF2-40B4-BE49-F238E27FC236}">
                      <a16:creationId xmlns:a16="http://schemas.microsoft.com/office/drawing/2014/main" id="{4FDADAD3-7E59-4FB1-86B0-553351F0A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574" y="2158477"/>
                  <a:ext cx="444500" cy="425450"/>
                </a:xfrm>
                <a:custGeom>
                  <a:avLst/>
                  <a:gdLst>
                    <a:gd name="T0" fmla="*/ 0 w 1240"/>
                    <a:gd name="T1" fmla="*/ 1186 h 1187"/>
                    <a:gd name="T2" fmla="*/ 0 w 1240"/>
                    <a:gd name="T3" fmla="*/ 1186 h 1187"/>
                    <a:gd name="T4" fmla="*/ 1239 w 1240"/>
                    <a:gd name="T5" fmla="*/ 0 h 1187"/>
                    <a:gd name="T6" fmla="*/ 0 w 1240"/>
                    <a:gd name="T7" fmla="*/ 1186 h 1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0" h="1187">
                      <a:moveTo>
                        <a:pt x="0" y="1186"/>
                      </a:moveTo>
                      <a:lnTo>
                        <a:pt x="0" y="1186"/>
                      </a:lnTo>
                      <a:cubicBezTo>
                        <a:pt x="53" y="0"/>
                        <a:pt x="1239" y="0"/>
                        <a:pt x="1239" y="0"/>
                      </a:cubicBezTo>
                      <a:lnTo>
                        <a:pt x="0" y="1186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31887646-11D2-4A82-8411-946576F11D97}"/>
                  </a:ext>
                </a:extLst>
              </p:cNvPr>
              <p:cNvGrpSpPr/>
              <p:nvPr/>
            </p:nvGrpSpPr>
            <p:grpSpPr>
              <a:xfrm rot="239106">
                <a:off x="1011746" y="1148337"/>
                <a:ext cx="628601" cy="628600"/>
                <a:chOff x="2638828" y="3126236"/>
                <a:chExt cx="531523" cy="531523"/>
              </a:xfrm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B236F064-DAC8-4720-A48D-A7F8BC013EC0}"/>
                    </a:ext>
                  </a:extLst>
                </p:cNvPr>
                <p:cNvGrpSpPr/>
                <p:nvPr/>
              </p:nvGrpSpPr>
              <p:grpSpPr>
                <a:xfrm>
                  <a:off x="2638828" y="3126236"/>
                  <a:ext cx="531523" cy="531523"/>
                  <a:chOff x="2638828" y="3126236"/>
                  <a:chExt cx="531523" cy="531523"/>
                </a:xfrm>
              </p:grpSpPr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714702F0-A980-430D-8E76-74470AD50038}"/>
                      </a:ext>
                    </a:extLst>
                  </p:cNvPr>
                  <p:cNvSpPr/>
                  <p:nvPr/>
                </p:nvSpPr>
                <p:spPr>
                  <a:xfrm>
                    <a:off x="2638828" y="3126236"/>
                    <a:ext cx="531523" cy="531523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C1E9D4FD-A16F-40E3-B28C-0B9588C94431}"/>
                      </a:ext>
                    </a:extLst>
                  </p:cNvPr>
                  <p:cNvSpPr/>
                  <p:nvPr/>
                </p:nvSpPr>
                <p:spPr>
                  <a:xfrm>
                    <a:off x="2656194" y="3145123"/>
                    <a:ext cx="493423" cy="493423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3350" h="635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1C48D94-9830-4091-9A04-A2A22CA648EE}"/>
                    </a:ext>
                  </a:extLst>
                </p:cNvPr>
                <p:cNvSpPr txBox="1"/>
                <p:nvPr/>
              </p:nvSpPr>
              <p:spPr>
                <a:xfrm>
                  <a:off x="2652482" y="3131034"/>
                  <a:ext cx="514980" cy="51262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4000" b="1" dirty="0">
                      <a:gradFill>
                        <a:gsLst>
                          <a:gs pos="0">
                            <a:schemeClr val="accent5">
                              <a:lumMod val="0"/>
                              <a:lumOff val="100000"/>
                            </a:schemeClr>
                          </a:gs>
                          <a:gs pos="25000">
                            <a:schemeClr val="accent5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effectLst>
                        <a:outerShdw blurRad="63500" dist="38100" dir="2700000" algn="tl" rotWithShape="0">
                          <a:schemeClr val="accent2">
                            <a:lumMod val="50000"/>
                            <a:alpha val="75000"/>
                          </a:schemeClr>
                        </a:outerShdw>
                      </a:effectLst>
                      <a:latin typeface="Source Sans Pro Black" panose="020B0803030403020204" pitchFamily="34" charset="0"/>
                      <a:ea typeface="Adobe Fan Heiti Std B" panose="020B0700000000000000" pitchFamily="34" charset="-128"/>
                      <a:cs typeface="Helvetica" charset="0"/>
                    </a:rPr>
                    <a:t>$</a:t>
                  </a:r>
                </a:p>
              </p:txBody>
            </p:sp>
          </p:grp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B54F45D-8A3C-4E12-BDC6-38E433DC4E22}"/>
                </a:ext>
              </a:extLst>
            </p:cNvPr>
            <p:cNvSpPr/>
            <p:nvPr/>
          </p:nvSpPr>
          <p:spPr>
            <a:xfrm>
              <a:off x="975355" y="2433704"/>
              <a:ext cx="644566" cy="1807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C5D31E3-5B73-4AE5-AEAE-A719434B5754}"/>
              </a:ext>
            </a:extLst>
          </p:cNvPr>
          <p:cNvGrpSpPr/>
          <p:nvPr/>
        </p:nvGrpSpPr>
        <p:grpSpPr>
          <a:xfrm>
            <a:off x="5706446" y="1248246"/>
            <a:ext cx="685397" cy="3092580"/>
            <a:chOff x="975355" y="1148337"/>
            <a:chExt cx="685397" cy="3092580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84C3699C-EC35-4D54-ABA9-BBFE6402F838}"/>
                </a:ext>
              </a:extLst>
            </p:cNvPr>
            <p:cNvGrpSpPr/>
            <p:nvPr/>
          </p:nvGrpSpPr>
          <p:grpSpPr>
            <a:xfrm>
              <a:off x="988925" y="1148337"/>
              <a:ext cx="671827" cy="1399768"/>
              <a:chOff x="988925" y="1148337"/>
              <a:chExt cx="671827" cy="1399768"/>
            </a:xfrm>
          </p:grpSpPr>
          <p:sp>
            <p:nvSpPr>
              <p:cNvPr id="164" name="Freeform 7">
                <a:extLst>
                  <a:ext uri="{FF2B5EF4-FFF2-40B4-BE49-F238E27FC236}">
                    <a16:creationId xmlns:a16="http://schemas.microsoft.com/office/drawing/2014/main" id="{102F8AB5-326D-4735-AEAE-DA7FE8F2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870" y="1745383"/>
                <a:ext cx="258607" cy="802722"/>
              </a:xfrm>
              <a:custGeom>
                <a:avLst/>
                <a:gdLst>
                  <a:gd name="T0" fmla="*/ 0 w 1319"/>
                  <a:gd name="T1" fmla="*/ 4084 h 4085"/>
                  <a:gd name="T2" fmla="*/ 0 w 1319"/>
                  <a:gd name="T3" fmla="*/ 4084 h 4085"/>
                  <a:gd name="T4" fmla="*/ 580 w 1319"/>
                  <a:gd name="T5" fmla="*/ 2055 h 4085"/>
                  <a:gd name="T6" fmla="*/ 580 w 1319"/>
                  <a:gd name="T7" fmla="*/ 0 h 4085"/>
                  <a:gd name="T8" fmla="*/ 738 w 1319"/>
                  <a:gd name="T9" fmla="*/ 0 h 4085"/>
                  <a:gd name="T10" fmla="*/ 738 w 1319"/>
                  <a:gd name="T11" fmla="*/ 2055 h 4085"/>
                  <a:gd name="T12" fmla="*/ 1318 w 1319"/>
                  <a:gd name="T13" fmla="*/ 4084 h 4085"/>
                  <a:gd name="T14" fmla="*/ 0 w 1319"/>
                  <a:gd name="T15" fmla="*/ 4084 h 4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9" h="4085">
                    <a:moveTo>
                      <a:pt x="0" y="4084"/>
                    </a:moveTo>
                    <a:lnTo>
                      <a:pt x="0" y="4084"/>
                    </a:lnTo>
                    <a:cubicBezTo>
                      <a:pt x="554" y="3873"/>
                      <a:pt x="580" y="2898"/>
                      <a:pt x="580" y="2055"/>
                    </a:cubicBezTo>
                    <a:cubicBezTo>
                      <a:pt x="580" y="1238"/>
                      <a:pt x="580" y="0"/>
                      <a:pt x="580" y="0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38" y="0"/>
                      <a:pt x="738" y="1238"/>
                      <a:pt x="738" y="2055"/>
                    </a:cubicBezTo>
                    <a:cubicBezTo>
                      <a:pt x="738" y="2898"/>
                      <a:pt x="738" y="3873"/>
                      <a:pt x="1318" y="4084"/>
                    </a:cubicBezTo>
                    <a:lnTo>
                      <a:pt x="0" y="408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AD07FE1-6D57-44EA-9B86-7DA5BDF4D0CE}"/>
                  </a:ext>
                </a:extLst>
              </p:cNvPr>
              <p:cNvGrpSpPr/>
              <p:nvPr/>
            </p:nvGrpSpPr>
            <p:grpSpPr>
              <a:xfrm>
                <a:off x="988925" y="2145344"/>
                <a:ext cx="347123" cy="351462"/>
                <a:chOff x="5513999" y="2358502"/>
                <a:chExt cx="635000" cy="642938"/>
              </a:xfrm>
            </p:grpSpPr>
            <p:sp>
              <p:nvSpPr>
                <p:cNvPr id="174" name="Freeform 28">
                  <a:extLst>
                    <a:ext uri="{FF2B5EF4-FFF2-40B4-BE49-F238E27FC236}">
                      <a16:creationId xmlns:a16="http://schemas.microsoft.com/office/drawing/2014/main" id="{195DF2CF-9D94-4C6C-8291-B2D6823C8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3999" y="2358502"/>
                  <a:ext cx="635000" cy="642938"/>
                </a:xfrm>
                <a:custGeom>
                  <a:avLst/>
                  <a:gdLst>
                    <a:gd name="T0" fmla="*/ 1766 w 1767"/>
                    <a:gd name="T1" fmla="*/ 1185 h 1792"/>
                    <a:gd name="T2" fmla="*/ 1766 w 1767"/>
                    <a:gd name="T3" fmla="*/ 1185 h 1792"/>
                    <a:gd name="T4" fmla="*/ 527 w 1767"/>
                    <a:gd name="T5" fmla="*/ 0 h 1792"/>
                    <a:gd name="T6" fmla="*/ 1766 w 1767"/>
                    <a:gd name="T7" fmla="*/ 1185 h 1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7" h="1792">
                      <a:moveTo>
                        <a:pt x="1766" y="1185"/>
                      </a:moveTo>
                      <a:lnTo>
                        <a:pt x="1766" y="1185"/>
                      </a:lnTo>
                      <a:cubicBezTo>
                        <a:pt x="1739" y="0"/>
                        <a:pt x="527" y="0"/>
                        <a:pt x="527" y="0"/>
                      </a:cubicBezTo>
                      <a:cubicBezTo>
                        <a:pt x="527" y="0"/>
                        <a:pt x="0" y="1791"/>
                        <a:pt x="1766" y="118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Freeform 29">
                  <a:extLst>
                    <a:ext uri="{FF2B5EF4-FFF2-40B4-BE49-F238E27FC236}">
                      <a16:creationId xmlns:a16="http://schemas.microsoft.com/office/drawing/2014/main" id="{742686C8-3B75-40ED-B3C8-4262EE76A5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2912" y="2358502"/>
                  <a:ext cx="444500" cy="425450"/>
                </a:xfrm>
                <a:custGeom>
                  <a:avLst/>
                  <a:gdLst>
                    <a:gd name="T0" fmla="*/ 1239 w 1240"/>
                    <a:gd name="T1" fmla="*/ 1185 h 1186"/>
                    <a:gd name="T2" fmla="*/ 1239 w 1240"/>
                    <a:gd name="T3" fmla="*/ 1185 h 1186"/>
                    <a:gd name="T4" fmla="*/ 0 w 1240"/>
                    <a:gd name="T5" fmla="*/ 0 h 1186"/>
                    <a:gd name="T6" fmla="*/ 1239 w 1240"/>
                    <a:gd name="T7" fmla="*/ 1185 h 1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0" h="1186">
                      <a:moveTo>
                        <a:pt x="1239" y="1185"/>
                      </a:moveTo>
                      <a:lnTo>
                        <a:pt x="1239" y="1185"/>
                      </a:lnTo>
                      <a:cubicBezTo>
                        <a:pt x="1212" y="0"/>
                        <a:pt x="0" y="0"/>
                        <a:pt x="0" y="0"/>
                      </a:cubicBezTo>
                      <a:lnTo>
                        <a:pt x="1239" y="1185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909671B-9F27-44F4-BC66-3A807F7CA9B9}"/>
                  </a:ext>
                </a:extLst>
              </p:cNvPr>
              <p:cNvGrpSpPr/>
              <p:nvPr/>
            </p:nvGrpSpPr>
            <p:grpSpPr>
              <a:xfrm>
                <a:off x="1313629" y="2044225"/>
                <a:ext cx="347123" cy="347123"/>
                <a:chOff x="6177574" y="2158477"/>
                <a:chExt cx="635000" cy="635000"/>
              </a:xfrm>
            </p:grpSpPr>
            <p:sp>
              <p:nvSpPr>
                <p:cNvPr id="172" name="Freeform 30">
                  <a:extLst>
                    <a:ext uri="{FF2B5EF4-FFF2-40B4-BE49-F238E27FC236}">
                      <a16:creationId xmlns:a16="http://schemas.microsoft.com/office/drawing/2014/main" id="{61A332EE-2523-42FF-B4F5-D216538A9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574" y="2158477"/>
                  <a:ext cx="635000" cy="635000"/>
                </a:xfrm>
                <a:custGeom>
                  <a:avLst/>
                  <a:gdLst>
                    <a:gd name="T0" fmla="*/ 0 w 1768"/>
                    <a:gd name="T1" fmla="*/ 1186 h 1767"/>
                    <a:gd name="T2" fmla="*/ 0 w 1768"/>
                    <a:gd name="T3" fmla="*/ 1186 h 1767"/>
                    <a:gd name="T4" fmla="*/ 1239 w 1768"/>
                    <a:gd name="T5" fmla="*/ 0 h 1767"/>
                    <a:gd name="T6" fmla="*/ 0 w 1768"/>
                    <a:gd name="T7" fmla="*/ 1186 h 1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8" h="1767">
                      <a:moveTo>
                        <a:pt x="0" y="1186"/>
                      </a:moveTo>
                      <a:lnTo>
                        <a:pt x="0" y="1186"/>
                      </a:lnTo>
                      <a:cubicBezTo>
                        <a:pt x="53" y="0"/>
                        <a:pt x="1239" y="0"/>
                        <a:pt x="1239" y="0"/>
                      </a:cubicBezTo>
                      <a:cubicBezTo>
                        <a:pt x="1239" y="0"/>
                        <a:pt x="1767" y="1766"/>
                        <a:pt x="0" y="1186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Freeform 31">
                  <a:extLst>
                    <a:ext uri="{FF2B5EF4-FFF2-40B4-BE49-F238E27FC236}">
                      <a16:creationId xmlns:a16="http://schemas.microsoft.com/office/drawing/2014/main" id="{9FE74F6E-5832-46E0-96CB-0692A0DC6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574" y="2158477"/>
                  <a:ext cx="444500" cy="425450"/>
                </a:xfrm>
                <a:custGeom>
                  <a:avLst/>
                  <a:gdLst>
                    <a:gd name="T0" fmla="*/ 0 w 1240"/>
                    <a:gd name="T1" fmla="*/ 1186 h 1187"/>
                    <a:gd name="T2" fmla="*/ 0 w 1240"/>
                    <a:gd name="T3" fmla="*/ 1186 h 1187"/>
                    <a:gd name="T4" fmla="*/ 1239 w 1240"/>
                    <a:gd name="T5" fmla="*/ 0 h 1187"/>
                    <a:gd name="T6" fmla="*/ 0 w 1240"/>
                    <a:gd name="T7" fmla="*/ 1186 h 1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0" h="1187">
                      <a:moveTo>
                        <a:pt x="0" y="1186"/>
                      </a:moveTo>
                      <a:lnTo>
                        <a:pt x="0" y="1186"/>
                      </a:lnTo>
                      <a:cubicBezTo>
                        <a:pt x="53" y="0"/>
                        <a:pt x="1239" y="0"/>
                        <a:pt x="1239" y="0"/>
                      </a:cubicBezTo>
                      <a:lnTo>
                        <a:pt x="0" y="1186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A46E552-5819-4E94-AC54-E678EAD9F793}"/>
                  </a:ext>
                </a:extLst>
              </p:cNvPr>
              <p:cNvGrpSpPr/>
              <p:nvPr/>
            </p:nvGrpSpPr>
            <p:grpSpPr>
              <a:xfrm rot="239106">
                <a:off x="1011746" y="1148337"/>
                <a:ext cx="628601" cy="628600"/>
                <a:chOff x="2638828" y="3126236"/>
                <a:chExt cx="531523" cy="531523"/>
              </a:xfrm>
            </p:grpSpPr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1CEA025E-3B23-44DE-8D48-9A13EDD2F19B}"/>
                    </a:ext>
                  </a:extLst>
                </p:cNvPr>
                <p:cNvGrpSpPr/>
                <p:nvPr/>
              </p:nvGrpSpPr>
              <p:grpSpPr>
                <a:xfrm>
                  <a:off x="2638828" y="3126236"/>
                  <a:ext cx="531523" cy="531523"/>
                  <a:chOff x="2638828" y="3126236"/>
                  <a:chExt cx="531523" cy="531523"/>
                </a:xfrm>
              </p:grpSpPr>
              <p:sp>
                <p:nvSpPr>
                  <p:cNvPr id="170" name="Oval 169">
                    <a:extLst>
                      <a:ext uri="{FF2B5EF4-FFF2-40B4-BE49-F238E27FC236}">
                        <a16:creationId xmlns:a16="http://schemas.microsoft.com/office/drawing/2014/main" id="{E0FDA49C-43BD-4C76-B7A7-407737ACE244}"/>
                      </a:ext>
                    </a:extLst>
                  </p:cNvPr>
                  <p:cNvSpPr/>
                  <p:nvPr/>
                </p:nvSpPr>
                <p:spPr>
                  <a:xfrm>
                    <a:off x="2638828" y="3126236"/>
                    <a:ext cx="531523" cy="531523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57DA7648-DC3B-46FD-9723-0ED785E054C4}"/>
                      </a:ext>
                    </a:extLst>
                  </p:cNvPr>
                  <p:cNvSpPr/>
                  <p:nvPr/>
                </p:nvSpPr>
                <p:spPr>
                  <a:xfrm>
                    <a:off x="2656194" y="3145123"/>
                    <a:ext cx="493423" cy="493423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3350" h="635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23DDAB18-40AE-4B67-86B4-3BD6337DD2F4}"/>
                    </a:ext>
                  </a:extLst>
                </p:cNvPr>
                <p:cNvSpPr txBox="1"/>
                <p:nvPr/>
              </p:nvSpPr>
              <p:spPr>
                <a:xfrm>
                  <a:off x="2652482" y="3131034"/>
                  <a:ext cx="514980" cy="51262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4000" b="1" dirty="0">
                      <a:gradFill>
                        <a:gsLst>
                          <a:gs pos="0">
                            <a:schemeClr val="accent5">
                              <a:lumMod val="0"/>
                              <a:lumOff val="100000"/>
                            </a:schemeClr>
                          </a:gs>
                          <a:gs pos="25000">
                            <a:schemeClr val="accent5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effectLst>
                        <a:outerShdw blurRad="63500" dist="38100" dir="2700000" algn="tl" rotWithShape="0">
                          <a:schemeClr val="accent2">
                            <a:lumMod val="50000"/>
                            <a:alpha val="75000"/>
                          </a:schemeClr>
                        </a:outerShdw>
                      </a:effectLst>
                      <a:latin typeface="Source Sans Pro Black" panose="020B0803030403020204" pitchFamily="34" charset="0"/>
                      <a:ea typeface="Adobe Fan Heiti Std B" panose="020B0700000000000000" pitchFamily="34" charset="-128"/>
                      <a:cs typeface="Helvetica" charset="0"/>
                    </a:rPr>
                    <a:t>$</a:t>
                  </a:r>
                </a:p>
              </p:txBody>
            </p:sp>
          </p:grp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9C5D19C-CB63-4F85-844D-EFFD80AC5D88}"/>
                </a:ext>
              </a:extLst>
            </p:cNvPr>
            <p:cNvSpPr/>
            <p:nvPr/>
          </p:nvSpPr>
          <p:spPr>
            <a:xfrm>
              <a:off x="975355" y="2433704"/>
              <a:ext cx="644566" cy="1807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F828F10-B960-4D4F-9C26-6FB86810A436}"/>
              </a:ext>
            </a:extLst>
          </p:cNvPr>
          <p:cNvGrpSpPr/>
          <p:nvPr/>
        </p:nvGrpSpPr>
        <p:grpSpPr>
          <a:xfrm>
            <a:off x="7261699" y="1240487"/>
            <a:ext cx="685397" cy="3092580"/>
            <a:chOff x="975355" y="1148337"/>
            <a:chExt cx="685397" cy="3092580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F0C7476B-BFD9-4EA4-A27E-22E40DED4813}"/>
                </a:ext>
              </a:extLst>
            </p:cNvPr>
            <p:cNvGrpSpPr/>
            <p:nvPr/>
          </p:nvGrpSpPr>
          <p:grpSpPr>
            <a:xfrm>
              <a:off x="988925" y="1148337"/>
              <a:ext cx="671827" cy="1399768"/>
              <a:chOff x="988925" y="1148337"/>
              <a:chExt cx="671827" cy="1399768"/>
            </a:xfrm>
          </p:grpSpPr>
          <p:sp>
            <p:nvSpPr>
              <p:cNvPr id="179" name="Freeform 7">
                <a:extLst>
                  <a:ext uri="{FF2B5EF4-FFF2-40B4-BE49-F238E27FC236}">
                    <a16:creationId xmlns:a16="http://schemas.microsoft.com/office/drawing/2014/main" id="{43C3FF18-F5F6-4BE2-9F01-212728484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870" y="1745383"/>
                <a:ext cx="258607" cy="802722"/>
              </a:xfrm>
              <a:custGeom>
                <a:avLst/>
                <a:gdLst>
                  <a:gd name="T0" fmla="*/ 0 w 1319"/>
                  <a:gd name="T1" fmla="*/ 4084 h 4085"/>
                  <a:gd name="T2" fmla="*/ 0 w 1319"/>
                  <a:gd name="T3" fmla="*/ 4084 h 4085"/>
                  <a:gd name="T4" fmla="*/ 580 w 1319"/>
                  <a:gd name="T5" fmla="*/ 2055 h 4085"/>
                  <a:gd name="T6" fmla="*/ 580 w 1319"/>
                  <a:gd name="T7" fmla="*/ 0 h 4085"/>
                  <a:gd name="T8" fmla="*/ 738 w 1319"/>
                  <a:gd name="T9" fmla="*/ 0 h 4085"/>
                  <a:gd name="T10" fmla="*/ 738 w 1319"/>
                  <a:gd name="T11" fmla="*/ 2055 h 4085"/>
                  <a:gd name="T12" fmla="*/ 1318 w 1319"/>
                  <a:gd name="T13" fmla="*/ 4084 h 4085"/>
                  <a:gd name="T14" fmla="*/ 0 w 1319"/>
                  <a:gd name="T15" fmla="*/ 4084 h 4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9" h="4085">
                    <a:moveTo>
                      <a:pt x="0" y="4084"/>
                    </a:moveTo>
                    <a:lnTo>
                      <a:pt x="0" y="4084"/>
                    </a:lnTo>
                    <a:cubicBezTo>
                      <a:pt x="554" y="3873"/>
                      <a:pt x="580" y="2898"/>
                      <a:pt x="580" y="2055"/>
                    </a:cubicBezTo>
                    <a:cubicBezTo>
                      <a:pt x="580" y="1238"/>
                      <a:pt x="580" y="0"/>
                      <a:pt x="580" y="0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38" y="0"/>
                      <a:pt x="738" y="1238"/>
                      <a:pt x="738" y="2055"/>
                    </a:cubicBezTo>
                    <a:cubicBezTo>
                      <a:pt x="738" y="2898"/>
                      <a:pt x="738" y="3873"/>
                      <a:pt x="1318" y="4084"/>
                    </a:cubicBezTo>
                    <a:lnTo>
                      <a:pt x="0" y="408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1CD2FC77-2798-4037-A210-A6A40BFA9356}"/>
                  </a:ext>
                </a:extLst>
              </p:cNvPr>
              <p:cNvGrpSpPr/>
              <p:nvPr/>
            </p:nvGrpSpPr>
            <p:grpSpPr>
              <a:xfrm>
                <a:off x="988925" y="2145344"/>
                <a:ext cx="347123" cy="351462"/>
                <a:chOff x="5513999" y="2358502"/>
                <a:chExt cx="635000" cy="642938"/>
              </a:xfrm>
            </p:grpSpPr>
            <p:sp>
              <p:nvSpPr>
                <p:cNvPr id="189" name="Freeform 28">
                  <a:extLst>
                    <a:ext uri="{FF2B5EF4-FFF2-40B4-BE49-F238E27FC236}">
                      <a16:creationId xmlns:a16="http://schemas.microsoft.com/office/drawing/2014/main" id="{BC1E6E5B-AB0E-4CFC-9270-A27FD24C4D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3999" y="2358502"/>
                  <a:ext cx="635000" cy="642938"/>
                </a:xfrm>
                <a:custGeom>
                  <a:avLst/>
                  <a:gdLst>
                    <a:gd name="T0" fmla="*/ 1766 w 1767"/>
                    <a:gd name="T1" fmla="*/ 1185 h 1792"/>
                    <a:gd name="T2" fmla="*/ 1766 w 1767"/>
                    <a:gd name="T3" fmla="*/ 1185 h 1792"/>
                    <a:gd name="T4" fmla="*/ 527 w 1767"/>
                    <a:gd name="T5" fmla="*/ 0 h 1792"/>
                    <a:gd name="T6" fmla="*/ 1766 w 1767"/>
                    <a:gd name="T7" fmla="*/ 1185 h 1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7" h="1792">
                      <a:moveTo>
                        <a:pt x="1766" y="1185"/>
                      </a:moveTo>
                      <a:lnTo>
                        <a:pt x="1766" y="1185"/>
                      </a:lnTo>
                      <a:cubicBezTo>
                        <a:pt x="1739" y="0"/>
                        <a:pt x="527" y="0"/>
                        <a:pt x="527" y="0"/>
                      </a:cubicBezTo>
                      <a:cubicBezTo>
                        <a:pt x="527" y="0"/>
                        <a:pt x="0" y="1791"/>
                        <a:pt x="1766" y="118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Freeform 29">
                  <a:extLst>
                    <a:ext uri="{FF2B5EF4-FFF2-40B4-BE49-F238E27FC236}">
                      <a16:creationId xmlns:a16="http://schemas.microsoft.com/office/drawing/2014/main" id="{DB014791-90FB-4DC3-863C-0A5251CAC3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2912" y="2358502"/>
                  <a:ext cx="444500" cy="425450"/>
                </a:xfrm>
                <a:custGeom>
                  <a:avLst/>
                  <a:gdLst>
                    <a:gd name="T0" fmla="*/ 1239 w 1240"/>
                    <a:gd name="T1" fmla="*/ 1185 h 1186"/>
                    <a:gd name="T2" fmla="*/ 1239 w 1240"/>
                    <a:gd name="T3" fmla="*/ 1185 h 1186"/>
                    <a:gd name="T4" fmla="*/ 0 w 1240"/>
                    <a:gd name="T5" fmla="*/ 0 h 1186"/>
                    <a:gd name="T6" fmla="*/ 1239 w 1240"/>
                    <a:gd name="T7" fmla="*/ 1185 h 1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0" h="1186">
                      <a:moveTo>
                        <a:pt x="1239" y="1185"/>
                      </a:moveTo>
                      <a:lnTo>
                        <a:pt x="1239" y="1185"/>
                      </a:lnTo>
                      <a:cubicBezTo>
                        <a:pt x="1212" y="0"/>
                        <a:pt x="0" y="0"/>
                        <a:pt x="0" y="0"/>
                      </a:cubicBezTo>
                      <a:lnTo>
                        <a:pt x="1239" y="1185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B2F31209-F362-412B-8DFD-DD80C870A11A}"/>
                  </a:ext>
                </a:extLst>
              </p:cNvPr>
              <p:cNvGrpSpPr/>
              <p:nvPr/>
            </p:nvGrpSpPr>
            <p:grpSpPr>
              <a:xfrm>
                <a:off x="1313629" y="2044225"/>
                <a:ext cx="347123" cy="347123"/>
                <a:chOff x="6177574" y="2158477"/>
                <a:chExt cx="635000" cy="635000"/>
              </a:xfrm>
            </p:grpSpPr>
            <p:sp>
              <p:nvSpPr>
                <p:cNvPr id="187" name="Freeform 30">
                  <a:extLst>
                    <a:ext uri="{FF2B5EF4-FFF2-40B4-BE49-F238E27FC236}">
                      <a16:creationId xmlns:a16="http://schemas.microsoft.com/office/drawing/2014/main" id="{1B343F15-3E89-4392-90DF-B097E5D8E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574" y="2158477"/>
                  <a:ext cx="635000" cy="635000"/>
                </a:xfrm>
                <a:custGeom>
                  <a:avLst/>
                  <a:gdLst>
                    <a:gd name="T0" fmla="*/ 0 w 1768"/>
                    <a:gd name="T1" fmla="*/ 1186 h 1767"/>
                    <a:gd name="T2" fmla="*/ 0 w 1768"/>
                    <a:gd name="T3" fmla="*/ 1186 h 1767"/>
                    <a:gd name="T4" fmla="*/ 1239 w 1768"/>
                    <a:gd name="T5" fmla="*/ 0 h 1767"/>
                    <a:gd name="T6" fmla="*/ 0 w 1768"/>
                    <a:gd name="T7" fmla="*/ 1186 h 1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8" h="1767">
                      <a:moveTo>
                        <a:pt x="0" y="1186"/>
                      </a:moveTo>
                      <a:lnTo>
                        <a:pt x="0" y="1186"/>
                      </a:lnTo>
                      <a:cubicBezTo>
                        <a:pt x="53" y="0"/>
                        <a:pt x="1239" y="0"/>
                        <a:pt x="1239" y="0"/>
                      </a:cubicBezTo>
                      <a:cubicBezTo>
                        <a:pt x="1239" y="0"/>
                        <a:pt x="1767" y="1766"/>
                        <a:pt x="0" y="1186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Freeform 31">
                  <a:extLst>
                    <a:ext uri="{FF2B5EF4-FFF2-40B4-BE49-F238E27FC236}">
                      <a16:creationId xmlns:a16="http://schemas.microsoft.com/office/drawing/2014/main" id="{52A26F26-8197-4084-A51E-30B9FC5825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574" y="2158477"/>
                  <a:ext cx="444500" cy="425450"/>
                </a:xfrm>
                <a:custGeom>
                  <a:avLst/>
                  <a:gdLst>
                    <a:gd name="T0" fmla="*/ 0 w 1240"/>
                    <a:gd name="T1" fmla="*/ 1186 h 1187"/>
                    <a:gd name="T2" fmla="*/ 0 w 1240"/>
                    <a:gd name="T3" fmla="*/ 1186 h 1187"/>
                    <a:gd name="T4" fmla="*/ 1239 w 1240"/>
                    <a:gd name="T5" fmla="*/ 0 h 1187"/>
                    <a:gd name="T6" fmla="*/ 0 w 1240"/>
                    <a:gd name="T7" fmla="*/ 1186 h 1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0" h="1187">
                      <a:moveTo>
                        <a:pt x="0" y="1186"/>
                      </a:moveTo>
                      <a:lnTo>
                        <a:pt x="0" y="1186"/>
                      </a:lnTo>
                      <a:cubicBezTo>
                        <a:pt x="53" y="0"/>
                        <a:pt x="1239" y="0"/>
                        <a:pt x="1239" y="0"/>
                      </a:cubicBezTo>
                      <a:lnTo>
                        <a:pt x="0" y="1186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4052CCC7-10B4-409E-913D-2BC77B5D381F}"/>
                  </a:ext>
                </a:extLst>
              </p:cNvPr>
              <p:cNvGrpSpPr/>
              <p:nvPr/>
            </p:nvGrpSpPr>
            <p:grpSpPr>
              <a:xfrm rot="239106">
                <a:off x="1011746" y="1148337"/>
                <a:ext cx="628601" cy="628600"/>
                <a:chOff x="2638828" y="3126236"/>
                <a:chExt cx="531523" cy="531523"/>
              </a:xfrm>
            </p:grpSpPr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40ACF529-2FF2-4D14-A41A-072B16DFFF63}"/>
                    </a:ext>
                  </a:extLst>
                </p:cNvPr>
                <p:cNvGrpSpPr/>
                <p:nvPr/>
              </p:nvGrpSpPr>
              <p:grpSpPr>
                <a:xfrm>
                  <a:off x="2638828" y="3126236"/>
                  <a:ext cx="531523" cy="531523"/>
                  <a:chOff x="2638828" y="3126236"/>
                  <a:chExt cx="531523" cy="531523"/>
                </a:xfrm>
              </p:grpSpPr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607A6408-DB38-46B3-8D70-55BB74759E4D}"/>
                      </a:ext>
                    </a:extLst>
                  </p:cNvPr>
                  <p:cNvSpPr/>
                  <p:nvPr/>
                </p:nvSpPr>
                <p:spPr>
                  <a:xfrm>
                    <a:off x="2638828" y="3126236"/>
                    <a:ext cx="531523" cy="531523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9C94B28B-82A6-4870-B800-EE531B74680B}"/>
                      </a:ext>
                    </a:extLst>
                  </p:cNvPr>
                  <p:cNvSpPr/>
                  <p:nvPr/>
                </p:nvSpPr>
                <p:spPr>
                  <a:xfrm>
                    <a:off x="2656194" y="3145123"/>
                    <a:ext cx="493423" cy="493423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3350" h="635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7198AD6B-7E35-4BF0-B0BC-31A608FD5282}"/>
                    </a:ext>
                  </a:extLst>
                </p:cNvPr>
                <p:cNvSpPr txBox="1"/>
                <p:nvPr/>
              </p:nvSpPr>
              <p:spPr>
                <a:xfrm>
                  <a:off x="2652481" y="3131032"/>
                  <a:ext cx="514980" cy="51262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4000" b="1" dirty="0">
                      <a:gradFill>
                        <a:gsLst>
                          <a:gs pos="0">
                            <a:schemeClr val="accent5">
                              <a:lumMod val="0"/>
                              <a:lumOff val="100000"/>
                            </a:schemeClr>
                          </a:gs>
                          <a:gs pos="25000">
                            <a:schemeClr val="accent5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effectLst>
                        <a:outerShdw blurRad="63500" dist="38100" dir="2700000" algn="tl" rotWithShape="0">
                          <a:schemeClr val="accent2">
                            <a:lumMod val="50000"/>
                            <a:alpha val="75000"/>
                          </a:schemeClr>
                        </a:outerShdw>
                      </a:effectLst>
                      <a:latin typeface="Source Sans Pro Black" panose="020B0803030403020204" pitchFamily="34" charset="0"/>
                      <a:ea typeface="Adobe Fan Heiti Std B" panose="020B0700000000000000" pitchFamily="34" charset="-128"/>
                      <a:cs typeface="Helvetica" charset="0"/>
                    </a:rPr>
                    <a:t>$</a:t>
                  </a:r>
                </a:p>
              </p:txBody>
            </p:sp>
          </p:grpSp>
        </p:grp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892CC8B-A858-4739-B9BD-E3BF332FAA8C}"/>
                </a:ext>
              </a:extLst>
            </p:cNvPr>
            <p:cNvSpPr/>
            <p:nvPr/>
          </p:nvSpPr>
          <p:spPr>
            <a:xfrm>
              <a:off x="975355" y="2433704"/>
              <a:ext cx="644566" cy="1807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87CCC84-6ACB-4876-8B15-061B56D2F1E4}"/>
              </a:ext>
            </a:extLst>
          </p:cNvPr>
          <p:cNvGrpSpPr/>
          <p:nvPr/>
        </p:nvGrpSpPr>
        <p:grpSpPr>
          <a:xfrm>
            <a:off x="975355" y="1245617"/>
            <a:ext cx="685397" cy="3092580"/>
            <a:chOff x="975355" y="1148337"/>
            <a:chExt cx="685397" cy="309258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7C9455B-8F9C-42B6-AF03-339F11E07FA0}"/>
                </a:ext>
              </a:extLst>
            </p:cNvPr>
            <p:cNvGrpSpPr/>
            <p:nvPr/>
          </p:nvGrpSpPr>
          <p:grpSpPr>
            <a:xfrm>
              <a:off x="988925" y="1148337"/>
              <a:ext cx="671827" cy="1399768"/>
              <a:chOff x="988925" y="1148337"/>
              <a:chExt cx="671827" cy="1399768"/>
            </a:xfrm>
          </p:grpSpPr>
          <p:sp>
            <p:nvSpPr>
              <p:cNvPr id="4" name="Freeform 7">
                <a:extLst>
                  <a:ext uri="{FF2B5EF4-FFF2-40B4-BE49-F238E27FC236}">
                    <a16:creationId xmlns:a16="http://schemas.microsoft.com/office/drawing/2014/main" id="{5C2E8795-6C4E-4861-95A1-588194BDA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870" y="1745383"/>
                <a:ext cx="258607" cy="802722"/>
              </a:xfrm>
              <a:custGeom>
                <a:avLst/>
                <a:gdLst>
                  <a:gd name="T0" fmla="*/ 0 w 1319"/>
                  <a:gd name="T1" fmla="*/ 4084 h 4085"/>
                  <a:gd name="T2" fmla="*/ 0 w 1319"/>
                  <a:gd name="T3" fmla="*/ 4084 h 4085"/>
                  <a:gd name="T4" fmla="*/ 580 w 1319"/>
                  <a:gd name="T5" fmla="*/ 2055 h 4085"/>
                  <a:gd name="T6" fmla="*/ 580 w 1319"/>
                  <a:gd name="T7" fmla="*/ 0 h 4085"/>
                  <a:gd name="T8" fmla="*/ 738 w 1319"/>
                  <a:gd name="T9" fmla="*/ 0 h 4085"/>
                  <a:gd name="T10" fmla="*/ 738 w 1319"/>
                  <a:gd name="T11" fmla="*/ 2055 h 4085"/>
                  <a:gd name="T12" fmla="*/ 1318 w 1319"/>
                  <a:gd name="T13" fmla="*/ 4084 h 4085"/>
                  <a:gd name="T14" fmla="*/ 0 w 1319"/>
                  <a:gd name="T15" fmla="*/ 4084 h 4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9" h="4085">
                    <a:moveTo>
                      <a:pt x="0" y="4084"/>
                    </a:moveTo>
                    <a:lnTo>
                      <a:pt x="0" y="4084"/>
                    </a:lnTo>
                    <a:cubicBezTo>
                      <a:pt x="554" y="3873"/>
                      <a:pt x="580" y="2898"/>
                      <a:pt x="580" y="2055"/>
                    </a:cubicBezTo>
                    <a:cubicBezTo>
                      <a:pt x="580" y="1238"/>
                      <a:pt x="580" y="0"/>
                      <a:pt x="580" y="0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38" y="0"/>
                      <a:pt x="738" y="1238"/>
                      <a:pt x="738" y="2055"/>
                    </a:cubicBezTo>
                    <a:cubicBezTo>
                      <a:pt x="738" y="2898"/>
                      <a:pt x="738" y="3873"/>
                      <a:pt x="1318" y="4084"/>
                    </a:cubicBezTo>
                    <a:lnTo>
                      <a:pt x="0" y="408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780779E-62C3-40B5-8B5C-858B4CF4BB1A}"/>
                  </a:ext>
                </a:extLst>
              </p:cNvPr>
              <p:cNvGrpSpPr/>
              <p:nvPr/>
            </p:nvGrpSpPr>
            <p:grpSpPr>
              <a:xfrm>
                <a:off x="988925" y="2145344"/>
                <a:ext cx="347123" cy="351462"/>
                <a:chOff x="5513999" y="2358502"/>
                <a:chExt cx="635000" cy="642938"/>
              </a:xfrm>
            </p:grpSpPr>
            <p:sp>
              <p:nvSpPr>
                <p:cNvPr id="6" name="Freeform 28">
                  <a:extLst>
                    <a:ext uri="{FF2B5EF4-FFF2-40B4-BE49-F238E27FC236}">
                      <a16:creationId xmlns:a16="http://schemas.microsoft.com/office/drawing/2014/main" id="{6F8200C9-0277-45FB-A6A1-6B80246A7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3999" y="2358502"/>
                  <a:ext cx="635000" cy="642938"/>
                </a:xfrm>
                <a:custGeom>
                  <a:avLst/>
                  <a:gdLst>
                    <a:gd name="T0" fmla="*/ 1766 w 1767"/>
                    <a:gd name="T1" fmla="*/ 1185 h 1792"/>
                    <a:gd name="T2" fmla="*/ 1766 w 1767"/>
                    <a:gd name="T3" fmla="*/ 1185 h 1792"/>
                    <a:gd name="T4" fmla="*/ 527 w 1767"/>
                    <a:gd name="T5" fmla="*/ 0 h 1792"/>
                    <a:gd name="T6" fmla="*/ 1766 w 1767"/>
                    <a:gd name="T7" fmla="*/ 1185 h 1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7" h="1792">
                      <a:moveTo>
                        <a:pt x="1766" y="1185"/>
                      </a:moveTo>
                      <a:lnTo>
                        <a:pt x="1766" y="1185"/>
                      </a:lnTo>
                      <a:cubicBezTo>
                        <a:pt x="1739" y="0"/>
                        <a:pt x="527" y="0"/>
                        <a:pt x="527" y="0"/>
                      </a:cubicBezTo>
                      <a:cubicBezTo>
                        <a:pt x="527" y="0"/>
                        <a:pt x="0" y="1791"/>
                        <a:pt x="1766" y="1185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" name="Freeform 29">
                  <a:extLst>
                    <a:ext uri="{FF2B5EF4-FFF2-40B4-BE49-F238E27FC236}">
                      <a16:creationId xmlns:a16="http://schemas.microsoft.com/office/drawing/2014/main" id="{20FE087E-B103-490B-A1F4-5CB8E6D7F3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2912" y="2358502"/>
                  <a:ext cx="444500" cy="425450"/>
                </a:xfrm>
                <a:custGeom>
                  <a:avLst/>
                  <a:gdLst>
                    <a:gd name="T0" fmla="*/ 1239 w 1240"/>
                    <a:gd name="T1" fmla="*/ 1185 h 1186"/>
                    <a:gd name="T2" fmla="*/ 1239 w 1240"/>
                    <a:gd name="T3" fmla="*/ 1185 h 1186"/>
                    <a:gd name="T4" fmla="*/ 0 w 1240"/>
                    <a:gd name="T5" fmla="*/ 0 h 1186"/>
                    <a:gd name="T6" fmla="*/ 1239 w 1240"/>
                    <a:gd name="T7" fmla="*/ 1185 h 1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0" h="1186">
                      <a:moveTo>
                        <a:pt x="1239" y="1185"/>
                      </a:moveTo>
                      <a:lnTo>
                        <a:pt x="1239" y="1185"/>
                      </a:lnTo>
                      <a:cubicBezTo>
                        <a:pt x="1212" y="0"/>
                        <a:pt x="0" y="0"/>
                        <a:pt x="0" y="0"/>
                      </a:cubicBezTo>
                      <a:lnTo>
                        <a:pt x="1239" y="1185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3C7B30D-7420-4826-8965-82DAAC81C90D}"/>
                  </a:ext>
                </a:extLst>
              </p:cNvPr>
              <p:cNvGrpSpPr/>
              <p:nvPr/>
            </p:nvGrpSpPr>
            <p:grpSpPr>
              <a:xfrm>
                <a:off x="1313629" y="2044225"/>
                <a:ext cx="347123" cy="347123"/>
                <a:chOff x="6177574" y="2158477"/>
                <a:chExt cx="635000" cy="635000"/>
              </a:xfrm>
            </p:grpSpPr>
            <p:sp>
              <p:nvSpPr>
                <p:cNvPr id="9" name="Freeform 30">
                  <a:extLst>
                    <a:ext uri="{FF2B5EF4-FFF2-40B4-BE49-F238E27FC236}">
                      <a16:creationId xmlns:a16="http://schemas.microsoft.com/office/drawing/2014/main" id="{DDCE8C1E-1A20-4577-B6D7-62169C361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574" y="2158477"/>
                  <a:ext cx="635000" cy="635000"/>
                </a:xfrm>
                <a:custGeom>
                  <a:avLst/>
                  <a:gdLst>
                    <a:gd name="T0" fmla="*/ 0 w 1768"/>
                    <a:gd name="T1" fmla="*/ 1186 h 1767"/>
                    <a:gd name="T2" fmla="*/ 0 w 1768"/>
                    <a:gd name="T3" fmla="*/ 1186 h 1767"/>
                    <a:gd name="T4" fmla="*/ 1239 w 1768"/>
                    <a:gd name="T5" fmla="*/ 0 h 1767"/>
                    <a:gd name="T6" fmla="*/ 0 w 1768"/>
                    <a:gd name="T7" fmla="*/ 1186 h 1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8" h="1767">
                      <a:moveTo>
                        <a:pt x="0" y="1186"/>
                      </a:moveTo>
                      <a:lnTo>
                        <a:pt x="0" y="1186"/>
                      </a:lnTo>
                      <a:cubicBezTo>
                        <a:pt x="53" y="0"/>
                        <a:pt x="1239" y="0"/>
                        <a:pt x="1239" y="0"/>
                      </a:cubicBezTo>
                      <a:cubicBezTo>
                        <a:pt x="1239" y="0"/>
                        <a:pt x="1767" y="1766"/>
                        <a:pt x="0" y="1186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Freeform 31">
                  <a:extLst>
                    <a:ext uri="{FF2B5EF4-FFF2-40B4-BE49-F238E27FC236}">
                      <a16:creationId xmlns:a16="http://schemas.microsoft.com/office/drawing/2014/main" id="{6C71D26E-9978-4DC0-9FC0-3FE172318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574" y="2158477"/>
                  <a:ext cx="444500" cy="425450"/>
                </a:xfrm>
                <a:custGeom>
                  <a:avLst/>
                  <a:gdLst>
                    <a:gd name="T0" fmla="*/ 0 w 1240"/>
                    <a:gd name="T1" fmla="*/ 1186 h 1187"/>
                    <a:gd name="T2" fmla="*/ 0 w 1240"/>
                    <a:gd name="T3" fmla="*/ 1186 h 1187"/>
                    <a:gd name="T4" fmla="*/ 1239 w 1240"/>
                    <a:gd name="T5" fmla="*/ 0 h 1187"/>
                    <a:gd name="T6" fmla="*/ 0 w 1240"/>
                    <a:gd name="T7" fmla="*/ 1186 h 1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0" h="1187">
                      <a:moveTo>
                        <a:pt x="0" y="1186"/>
                      </a:moveTo>
                      <a:lnTo>
                        <a:pt x="0" y="1186"/>
                      </a:lnTo>
                      <a:cubicBezTo>
                        <a:pt x="53" y="0"/>
                        <a:pt x="1239" y="0"/>
                        <a:pt x="1239" y="0"/>
                      </a:cubicBezTo>
                      <a:lnTo>
                        <a:pt x="0" y="1186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5824CBF-BD4F-4C53-BD17-41C5EFFCDDF8}"/>
                  </a:ext>
                </a:extLst>
              </p:cNvPr>
              <p:cNvGrpSpPr/>
              <p:nvPr/>
            </p:nvGrpSpPr>
            <p:grpSpPr>
              <a:xfrm rot="239106">
                <a:off x="1011746" y="1148337"/>
                <a:ext cx="628601" cy="628600"/>
                <a:chOff x="2638828" y="3126236"/>
                <a:chExt cx="531523" cy="531523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8193E3-48FE-4013-AEF1-3F0A0A8F6650}"/>
                    </a:ext>
                  </a:extLst>
                </p:cNvPr>
                <p:cNvGrpSpPr/>
                <p:nvPr/>
              </p:nvGrpSpPr>
              <p:grpSpPr>
                <a:xfrm>
                  <a:off x="2638828" y="3126236"/>
                  <a:ext cx="531523" cy="531523"/>
                  <a:chOff x="2638828" y="3126236"/>
                  <a:chExt cx="531523" cy="531523"/>
                </a:xfrm>
              </p:grpSpPr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C9EC2CF2-19F9-4645-93AC-D4655A42A3CC}"/>
                      </a:ext>
                    </a:extLst>
                  </p:cNvPr>
                  <p:cNvSpPr/>
                  <p:nvPr/>
                </p:nvSpPr>
                <p:spPr>
                  <a:xfrm>
                    <a:off x="2638828" y="3126236"/>
                    <a:ext cx="531523" cy="531523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3C1975E0-CB98-4881-837A-4DE619728084}"/>
                      </a:ext>
                    </a:extLst>
                  </p:cNvPr>
                  <p:cNvSpPr/>
                  <p:nvPr/>
                </p:nvSpPr>
                <p:spPr>
                  <a:xfrm>
                    <a:off x="2656194" y="3145123"/>
                    <a:ext cx="493423" cy="493423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3350" h="635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8F41E03-6BE6-4690-9E74-605857B7051A}"/>
                    </a:ext>
                  </a:extLst>
                </p:cNvPr>
                <p:cNvSpPr txBox="1"/>
                <p:nvPr/>
              </p:nvSpPr>
              <p:spPr>
                <a:xfrm>
                  <a:off x="2652482" y="3131034"/>
                  <a:ext cx="514980" cy="51262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4000" b="1" dirty="0">
                      <a:gradFill>
                        <a:gsLst>
                          <a:gs pos="0">
                            <a:schemeClr val="accent5">
                              <a:lumMod val="0"/>
                              <a:lumOff val="100000"/>
                            </a:schemeClr>
                          </a:gs>
                          <a:gs pos="25000">
                            <a:schemeClr val="accent5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/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effectLst>
                        <a:outerShdw blurRad="63500" dist="38100" dir="2700000" algn="tl" rotWithShape="0">
                          <a:schemeClr val="accent2">
                            <a:lumMod val="50000"/>
                            <a:alpha val="75000"/>
                          </a:schemeClr>
                        </a:outerShdw>
                      </a:effectLst>
                      <a:latin typeface="Source Sans Pro Black" panose="020B0803030403020204" pitchFamily="34" charset="0"/>
                      <a:ea typeface="Adobe Fan Heiti Std B" panose="020B0700000000000000" pitchFamily="34" charset="-128"/>
                      <a:cs typeface="Helvetica" charset="0"/>
                    </a:rPr>
                    <a:t>$</a:t>
                  </a:r>
                </a:p>
              </p:txBody>
            </p:sp>
          </p:grp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BE12DE9-32A6-4A9D-9B8C-8B3A7161C3DE}"/>
                </a:ext>
              </a:extLst>
            </p:cNvPr>
            <p:cNvSpPr/>
            <p:nvPr/>
          </p:nvSpPr>
          <p:spPr>
            <a:xfrm>
              <a:off x="975355" y="2433704"/>
              <a:ext cx="644566" cy="1807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01D2B3-E696-45AF-9E24-19F681AB9710}"/>
              </a:ext>
            </a:extLst>
          </p:cNvPr>
          <p:cNvGrpSpPr/>
          <p:nvPr/>
        </p:nvGrpSpPr>
        <p:grpSpPr>
          <a:xfrm>
            <a:off x="975356" y="2536912"/>
            <a:ext cx="673419" cy="466013"/>
            <a:chOff x="1603668" y="1494032"/>
            <a:chExt cx="1231900" cy="852488"/>
          </a:xfrm>
        </p:grpSpPr>
        <p:sp>
          <p:nvSpPr>
            <p:cNvPr id="14" name="Freeform 100">
              <a:extLst>
                <a:ext uri="{FF2B5EF4-FFF2-40B4-BE49-F238E27FC236}">
                  <a16:creationId xmlns:a16="http://schemas.microsoft.com/office/drawing/2014/main" id="{1AD3D0D2-434C-4A35-BB62-613BF2F3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443" y="1532131"/>
              <a:ext cx="1033463" cy="814389"/>
            </a:xfrm>
            <a:custGeom>
              <a:avLst/>
              <a:gdLst>
                <a:gd name="T0" fmla="*/ 2874 w 2875"/>
                <a:gd name="T1" fmla="*/ 0 h 2268"/>
                <a:gd name="T2" fmla="*/ 0 w 2875"/>
                <a:gd name="T3" fmla="*/ 0 h 2268"/>
                <a:gd name="T4" fmla="*/ 581 w 2875"/>
                <a:gd name="T5" fmla="*/ 2267 h 2268"/>
                <a:gd name="T6" fmla="*/ 2268 w 2875"/>
                <a:gd name="T7" fmla="*/ 2267 h 2268"/>
                <a:gd name="T8" fmla="*/ 2874 w 2875"/>
                <a:gd name="T9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5" h="2268">
                  <a:moveTo>
                    <a:pt x="2874" y="0"/>
                  </a:moveTo>
                  <a:lnTo>
                    <a:pt x="0" y="0"/>
                  </a:lnTo>
                  <a:lnTo>
                    <a:pt x="581" y="2267"/>
                  </a:lnTo>
                  <a:lnTo>
                    <a:pt x="2268" y="2267"/>
                  </a:lnTo>
                  <a:lnTo>
                    <a:pt x="2874" y="0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01">
              <a:extLst>
                <a:ext uri="{FF2B5EF4-FFF2-40B4-BE49-F238E27FC236}">
                  <a16:creationId xmlns:a16="http://schemas.microsoft.com/office/drawing/2014/main" id="{94934628-6837-4C02-A143-6037A0FD8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668" y="1494032"/>
              <a:ext cx="1231900" cy="198438"/>
            </a:xfrm>
            <a:custGeom>
              <a:avLst/>
              <a:gdLst>
                <a:gd name="T0" fmla="*/ 3426 w 3427"/>
                <a:gd name="T1" fmla="*/ 0 h 555"/>
                <a:gd name="T2" fmla="*/ 0 w 3427"/>
                <a:gd name="T3" fmla="*/ 0 h 555"/>
                <a:gd name="T4" fmla="*/ 131 w 3427"/>
                <a:gd name="T5" fmla="*/ 554 h 555"/>
                <a:gd name="T6" fmla="*/ 3295 w 3427"/>
                <a:gd name="T7" fmla="*/ 554 h 555"/>
                <a:gd name="T8" fmla="*/ 3426 w 3427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7" h="555">
                  <a:moveTo>
                    <a:pt x="3426" y="0"/>
                  </a:moveTo>
                  <a:lnTo>
                    <a:pt x="0" y="0"/>
                  </a:lnTo>
                  <a:lnTo>
                    <a:pt x="131" y="554"/>
                  </a:lnTo>
                  <a:lnTo>
                    <a:pt x="3295" y="554"/>
                  </a:lnTo>
                  <a:lnTo>
                    <a:pt x="3426" y="0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42000">
                  <a:schemeClr val="accent3">
                    <a:lumMod val="89000"/>
                  </a:schemeClr>
                </a:gs>
                <a:gs pos="84000">
                  <a:schemeClr val="accent3">
                    <a:lumMod val="49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833EF5A-49C5-4F7E-9829-71F33826FC14}"/>
              </a:ext>
            </a:extLst>
          </p:cNvPr>
          <p:cNvCxnSpPr/>
          <p:nvPr/>
        </p:nvCxnSpPr>
        <p:spPr>
          <a:xfrm>
            <a:off x="131903" y="2774071"/>
            <a:ext cx="843455" cy="0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76EB10-2431-490B-A7B0-0895BB1B8ACC}"/>
              </a:ext>
            </a:extLst>
          </p:cNvPr>
          <p:cNvCxnSpPr/>
          <p:nvPr/>
        </p:nvCxnSpPr>
        <p:spPr>
          <a:xfrm>
            <a:off x="1704020" y="2774071"/>
            <a:ext cx="843455" cy="0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1A522C-7082-48D4-9597-EE4EB96691A6}"/>
              </a:ext>
            </a:extLst>
          </p:cNvPr>
          <p:cNvGrpSpPr/>
          <p:nvPr/>
        </p:nvGrpSpPr>
        <p:grpSpPr>
          <a:xfrm>
            <a:off x="2547473" y="2536912"/>
            <a:ext cx="673419" cy="466013"/>
            <a:chOff x="1603668" y="1494032"/>
            <a:chExt cx="1231900" cy="852488"/>
          </a:xfrm>
        </p:grpSpPr>
        <p:sp>
          <p:nvSpPr>
            <p:cNvPr id="47" name="Freeform 100">
              <a:extLst>
                <a:ext uri="{FF2B5EF4-FFF2-40B4-BE49-F238E27FC236}">
                  <a16:creationId xmlns:a16="http://schemas.microsoft.com/office/drawing/2014/main" id="{700E0D48-D0CA-4507-9BC6-CD578031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443" y="1532131"/>
              <a:ext cx="1033463" cy="814389"/>
            </a:xfrm>
            <a:custGeom>
              <a:avLst/>
              <a:gdLst>
                <a:gd name="T0" fmla="*/ 2874 w 2875"/>
                <a:gd name="T1" fmla="*/ 0 h 2268"/>
                <a:gd name="T2" fmla="*/ 0 w 2875"/>
                <a:gd name="T3" fmla="*/ 0 h 2268"/>
                <a:gd name="T4" fmla="*/ 581 w 2875"/>
                <a:gd name="T5" fmla="*/ 2267 h 2268"/>
                <a:gd name="T6" fmla="*/ 2268 w 2875"/>
                <a:gd name="T7" fmla="*/ 2267 h 2268"/>
                <a:gd name="T8" fmla="*/ 2874 w 2875"/>
                <a:gd name="T9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5" h="2268">
                  <a:moveTo>
                    <a:pt x="2874" y="0"/>
                  </a:moveTo>
                  <a:lnTo>
                    <a:pt x="0" y="0"/>
                  </a:lnTo>
                  <a:lnTo>
                    <a:pt x="581" y="2267"/>
                  </a:lnTo>
                  <a:lnTo>
                    <a:pt x="2268" y="2267"/>
                  </a:lnTo>
                  <a:lnTo>
                    <a:pt x="2874" y="0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01">
              <a:extLst>
                <a:ext uri="{FF2B5EF4-FFF2-40B4-BE49-F238E27FC236}">
                  <a16:creationId xmlns:a16="http://schemas.microsoft.com/office/drawing/2014/main" id="{0929AB42-BF24-4C35-88CB-9E1380DF5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668" y="1494032"/>
              <a:ext cx="1231900" cy="198438"/>
            </a:xfrm>
            <a:custGeom>
              <a:avLst/>
              <a:gdLst>
                <a:gd name="T0" fmla="*/ 3426 w 3427"/>
                <a:gd name="T1" fmla="*/ 0 h 555"/>
                <a:gd name="T2" fmla="*/ 0 w 3427"/>
                <a:gd name="T3" fmla="*/ 0 h 555"/>
                <a:gd name="T4" fmla="*/ 131 w 3427"/>
                <a:gd name="T5" fmla="*/ 554 h 555"/>
                <a:gd name="T6" fmla="*/ 3295 w 3427"/>
                <a:gd name="T7" fmla="*/ 554 h 555"/>
                <a:gd name="T8" fmla="*/ 3426 w 3427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7" h="555">
                  <a:moveTo>
                    <a:pt x="3426" y="0"/>
                  </a:moveTo>
                  <a:lnTo>
                    <a:pt x="0" y="0"/>
                  </a:lnTo>
                  <a:lnTo>
                    <a:pt x="131" y="554"/>
                  </a:lnTo>
                  <a:lnTo>
                    <a:pt x="3295" y="554"/>
                  </a:lnTo>
                  <a:lnTo>
                    <a:pt x="3426" y="0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42000">
                  <a:schemeClr val="accent3">
                    <a:lumMod val="89000"/>
                  </a:schemeClr>
                </a:gs>
                <a:gs pos="84000">
                  <a:schemeClr val="accent3">
                    <a:lumMod val="49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13D7A74-DF52-46D6-9FC3-86BEDCA9CB74}"/>
              </a:ext>
            </a:extLst>
          </p:cNvPr>
          <p:cNvGrpSpPr/>
          <p:nvPr/>
        </p:nvGrpSpPr>
        <p:grpSpPr>
          <a:xfrm>
            <a:off x="4119590" y="2539539"/>
            <a:ext cx="673419" cy="466013"/>
            <a:chOff x="1603668" y="1494032"/>
            <a:chExt cx="1231900" cy="852488"/>
          </a:xfrm>
        </p:grpSpPr>
        <p:sp>
          <p:nvSpPr>
            <p:cNvPr id="63" name="Freeform 100">
              <a:extLst>
                <a:ext uri="{FF2B5EF4-FFF2-40B4-BE49-F238E27FC236}">
                  <a16:creationId xmlns:a16="http://schemas.microsoft.com/office/drawing/2014/main" id="{AA3D6909-47D2-438B-881F-70D763B08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443" y="1532131"/>
              <a:ext cx="1033463" cy="814389"/>
            </a:xfrm>
            <a:custGeom>
              <a:avLst/>
              <a:gdLst>
                <a:gd name="T0" fmla="*/ 2874 w 2875"/>
                <a:gd name="T1" fmla="*/ 0 h 2268"/>
                <a:gd name="T2" fmla="*/ 0 w 2875"/>
                <a:gd name="T3" fmla="*/ 0 h 2268"/>
                <a:gd name="T4" fmla="*/ 581 w 2875"/>
                <a:gd name="T5" fmla="*/ 2267 h 2268"/>
                <a:gd name="T6" fmla="*/ 2268 w 2875"/>
                <a:gd name="T7" fmla="*/ 2267 h 2268"/>
                <a:gd name="T8" fmla="*/ 2874 w 2875"/>
                <a:gd name="T9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5" h="2268">
                  <a:moveTo>
                    <a:pt x="2874" y="0"/>
                  </a:moveTo>
                  <a:lnTo>
                    <a:pt x="0" y="0"/>
                  </a:lnTo>
                  <a:lnTo>
                    <a:pt x="581" y="2267"/>
                  </a:lnTo>
                  <a:lnTo>
                    <a:pt x="2268" y="2267"/>
                  </a:lnTo>
                  <a:lnTo>
                    <a:pt x="2874" y="0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101">
              <a:extLst>
                <a:ext uri="{FF2B5EF4-FFF2-40B4-BE49-F238E27FC236}">
                  <a16:creationId xmlns:a16="http://schemas.microsoft.com/office/drawing/2014/main" id="{AFFFF5EE-799B-4EC9-B201-6485B102A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668" y="1494032"/>
              <a:ext cx="1231900" cy="198438"/>
            </a:xfrm>
            <a:custGeom>
              <a:avLst/>
              <a:gdLst>
                <a:gd name="T0" fmla="*/ 3426 w 3427"/>
                <a:gd name="T1" fmla="*/ 0 h 555"/>
                <a:gd name="T2" fmla="*/ 0 w 3427"/>
                <a:gd name="T3" fmla="*/ 0 h 555"/>
                <a:gd name="T4" fmla="*/ 131 w 3427"/>
                <a:gd name="T5" fmla="*/ 554 h 555"/>
                <a:gd name="T6" fmla="*/ 3295 w 3427"/>
                <a:gd name="T7" fmla="*/ 554 h 555"/>
                <a:gd name="T8" fmla="*/ 3426 w 3427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7" h="555">
                  <a:moveTo>
                    <a:pt x="3426" y="0"/>
                  </a:moveTo>
                  <a:lnTo>
                    <a:pt x="0" y="0"/>
                  </a:lnTo>
                  <a:lnTo>
                    <a:pt x="131" y="554"/>
                  </a:lnTo>
                  <a:lnTo>
                    <a:pt x="3295" y="554"/>
                  </a:lnTo>
                  <a:lnTo>
                    <a:pt x="3426" y="0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42000">
                  <a:schemeClr val="accent3">
                    <a:lumMod val="89000"/>
                  </a:schemeClr>
                </a:gs>
                <a:gs pos="84000">
                  <a:schemeClr val="accent3">
                    <a:lumMod val="49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62C1B3C-5299-42E4-912C-22C0FB79DB8C}"/>
              </a:ext>
            </a:extLst>
          </p:cNvPr>
          <p:cNvGrpSpPr/>
          <p:nvPr/>
        </p:nvGrpSpPr>
        <p:grpSpPr>
          <a:xfrm>
            <a:off x="5691707" y="2510160"/>
            <a:ext cx="673419" cy="466013"/>
            <a:chOff x="1603668" y="1494032"/>
            <a:chExt cx="1231900" cy="852488"/>
          </a:xfrm>
        </p:grpSpPr>
        <p:sp>
          <p:nvSpPr>
            <p:cNvPr id="79" name="Freeform 100">
              <a:extLst>
                <a:ext uri="{FF2B5EF4-FFF2-40B4-BE49-F238E27FC236}">
                  <a16:creationId xmlns:a16="http://schemas.microsoft.com/office/drawing/2014/main" id="{29329AED-6E57-4AA0-A387-6D0E52F56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443" y="1532131"/>
              <a:ext cx="1033463" cy="814389"/>
            </a:xfrm>
            <a:custGeom>
              <a:avLst/>
              <a:gdLst>
                <a:gd name="T0" fmla="*/ 2874 w 2875"/>
                <a:gd name="T1" fmla="*/ 0 h 2268"/>
                <a:gd name="T2" fmla="*/ 0 w 2875"/>
                <a:gd name="T3" fmla="*/ 0 h 2268"/>
                <a:gd name="T4" fmla="*/ 581 w 2875"/>
                <a:gd name="T5" fmla="*/ 2267 h 2268"/>
                <a:gd name="T6" fmla="*/ 2268 w 2875"/>
                <a:gd name="T7" fmla="*/ 2267 h 2268"/>
                <a:gd name="T8" fmla="*/ 2874 w 2875"/>
                <a:gd name="T9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5" h="2268">
                  <a:moveTo>
                    <a:pt x="2874" y="0"/>
                  </a:moveTo>
                  <a:lnTo>
                    <a:pt x="0" y="0"/>
                  </a:lnTo>
                  <a:lnTo>
                    <a:pt x="581" y="2267"/>
                  </a:lnTo>
                  <a:lnTo>
                    <a:pt x="2268" y="2267"/>
                  </a:lnTo>
                  <a:lnTo>
                    <a:pt x="2874" y="0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101">
              <a:extLst>
                <a:ext uri="{FF2B5EF4-FFF2-40B4-BE49-F238E27FC236}">
                  <a16:creationId xmlns:a16="http://schemas.microsoft.com/office/drawing/2014/main" id="{87AEB49E-691E-4DD7-A537-15AEFA8C1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668" y="1494032"/>
              <a:ext cx="1231900" cy="198438"/>
            </a:xfrm>
            <a:custGeom>
              <a:avLst/>
              <a:gdLst>
                <a:gd name="T0" fmla="*/ 3426 w 3427"/>
                <a:gd name="T1" fmla="*/ 0 h 555"/>
                <a:gd name="T2" fmla="*/ 0 w 3427"/>
                <a:gd name="T3" fmla="*/ 0 h 555"/>
                <a:gd name="T4" fmla="*/ 131 w 3427"/>
                <a:gd name="T5" fmla="*/ 554 h 555"/>
                <a:gd name="T6" fmla="*/ 3295 w 3427"/>
                <a:gd name="T7" fmla="*/ 554 h 555"/>
                <a:gd name="T8" fmla="*/ 3426 w 3427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7" h="555">
                  <a:moveTo>
                    <a:pt x="3426" y="0"/>
                  </a:moveTo>
                  <a:lnTo>
                    <a:pt x="0" y="0"/>
                  </a:lnTo>
                  <a:lnTo>
                    <a:pt x="131" y="554"/>
                  </a:lnTo>
                  <a:lnTo>
                    <a:pt x="3295" y="554"/>
                  </a:lnTo>
                  <a:lnTo>
                    <a:pt x="3426" y="0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42000">
                  <a:schemeClr val="accent3">
                    <a:lumMod val="89000"/>
                  </a:schemeClr>
                </a:gs>
                <a:gs pos="84000">
                  <a:schemeClr val="accent3">
                    <a:lumMod val="49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E6A6309-D42B-49E5-902B-94B87505AE33}"/>
              </a:ext>
            </a:extLst>
          </p:cNvPr>
          <p:cNvGrpSpPr/>
          <p:nvPr/>
        </p:nvGrpSpPr>
        <p:grpSpPr>
          <a:xfrm>
            <a:off x="7263824" y="2510160"/>
            <a:ext cx="673419" cy="466013"/>
            <a:chOff x="1603668" y="1494032"/>
            <a:chExt cx="1231900" cy="852488"/>
          </a:xfrm>
        </p:grpSpPr>
        <p:sp>
          <p:nvSpPr>
            <p:cNvPr id="95" name="Freeform 100">
              <a:extLst>
                <a:ext uri="{FF2B5EF4-FFF2-40B4-BE49-F238E27FC236}">
                  <a16:creationId xmlns:a16="http://schemas.microsoft.com/office/drawing/2014/main" id="{081E5E32-7390-42A5-B414-2774EEE1E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443" y="1532131"/>
              <a:ext cx="1033463" cy="814389"/>
            </a:xfrm>
            <a:custGeom>
              <a:avLst/>
              <a:gdLst>
                <a:gd name="T0" fmla="*/ 2874 w 2875"/>
                <a:gd name="T1" fmla="*/ 0 h 2268"/>
                <a:gd name="T2" fmla="*/ 0 w 2875"/>
                <a:gd name="T3" fmla="*/ 0 h 2268"/>
                <a:gd name="T4" fmla="*/ 581 w 2875"/>
                <a:gd name="T5" fmla="*/ 2267 h 2268"/>
                <a:gd name="T6" fmla="*/ 2268 w 2875"/>
                <a:gd name="T7" fmla="*/ 2267 h 2268"/>
                <a:gd name="T8" fmla="*/ 2874 w 2875"/>
                <a:gd name="T9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5" h="2268">
                  <a:moveTo>
                    <a:pt x="2874" y="0"/>
                  </a:moveTo>
                  <a:lnTo>
                    <a:pt x="0" y="0"/>
                  </a:lnTo>
                  <a:lnTo>
                    <a:pt x="581" y="2267"/>
                  </a:lnTo>
                  <a:lnTo>
                    <a:pt x="2268" y="2267"/>
                  </a:lnTo>
                  <a:lnTo>
                    <a:pt x="2874" y="0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101">
              <a:extLst>
                <a:ext uri="{FF2B5EF4-FFF2-40B4-BE49-F238E27FC236}">
                  <a16:creationId xmlns:a16="http://schemas.microsoft.com/office/drawing/2014/main" id="{9CEAB2A7-A686-4EB2-BC3B-221944C0B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668" y="1494032"/>
              <a:ext cx="1231900" cy="198438"/>
            </a:xfrm>
            <a:custGeom>
              <a:avLst/>
              <a:gdLst>
                <a:gd name="T0" fmla="*/ 3426 w 3427"/>
                <a:gd name="T1" fmla="*/ 0 h 555"/>
                <a:gd name="T2" fmla="*/ 0 w 3427"/>
                <a:gd name="T3" fmla="*/ 0 h 555"/>
                <a:gd name="T4" fmla="*/ 131 w 3427"/>
                <a:gd name="T5" fmla="*/ 554 h 555"/>
                <a:gd name="T6" fmla="*/ 3295 w 3427"/>
                <a:gd name="T7" fmla="*/ 554 h 555"/>
                <a:gd name="T8" fmla="*/ 3426 w 3427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7" h="555">
                  <a:moveTo>
                    <a:pt x="3426" y="0"/>
                  </a:moveTo>
                  <a:lnTo>
                    <a:pt x="0" y="0"/>
                  </a:lnTo>
                  <a:lnTo>
                    <a:pt x="131" y="554"/>
                  </a:lnTo>
                  <a:lnTo>
                    <a:pt x="3295" y="554"/>
                  </a:lnTo>
                  <a:lnTo>
                    <a:pt x="3426" y="0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42000">
                  <a:schemeClr val="accent3">
                    <a:lumMod val="89000"/>
                  </a:schemeClr>
                </a:gs>
                <a:gs pos="84000">
                  <a:schemeClr val="accent3">
                    <a:lumMod val="49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1477393B-4B6E-45F2-B3B5-A88CA1104992}"/>
              </a:ext>
            </a:extLst>
          </p:cNvPr>
          <p:cNvSpPr txBox="1"/>
          <p:nvPr/>
        </p:nvSpPr>
        <p:spPr>
          <a:xfrm>
            <a:off x="629031" y="3023749"/>
            <a:ext cx="1385632" cy="646331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Items to Watch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59A2B6B-9B85-481B-B3DC-4711FFE0CBCA}"/>
              </a:ext>
            </a:extLst>
          </p:cNvPr>
          <p:cNvCxnSpPr/>
          <p:nvPr/>
        </p:nvCxnSpPr>
        <p:spPr>
          <a:xfrm>
            <a:off x="3233550" y="2774071"/>
            <a:ext cx="843455" cy="0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2B44455-CFBF-4E81-A62E-D0C4E51AE5DD}"/>
              </a:ext>
            </a:extLst>
          </p:cNvPr>
          <p:cNvCxnSpPr/>
          <p:nvPr/>
        </p:nvCxnSpPr>
        <p:spPr>
          <a:xfrm>
            <a:off x="6377784" y="2774071"/>
            <a:ext cx="843455" cy="0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D3A1B3E-192F-44EF-A37B-A02E801E689E}"/>
              </a:ext>
            </a:extLst>
          </p:cNvPr>
          <p:cNvCxnSpPr/>
          <p:nvPr/>
        </p:nvCxnSpPr>
        <p:spPr>
          <a:xfrm>
            <a:off x="4821432" y="2757521"/>
            <a:ext cx="843455" cy="0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BD5A987-E65A-4AB7-A863-6DAFB1E91905}"/>
              </a:ext>
            </a:extLst>
          </p:cNvPr>
          <p:cNvCxnSpPr/>
          <p:nvPr/>
        </p:nvCxnSpPr>
        <p:spPr>
          <a:xfrm>
            <a:off x="7923886" y="2774071"/>
            <a:ext cx="843455" cy="0"/>
          </a:xfrm>
          <a:prstGeom prst="line">
            <a:avLst/>
          </a:prstGeom>
          <a:ln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593A2515-34CD-471A-965A-7F8ED4C7BC7C}"/>
              </a:ext>
            </a:extLst>
          </p:cNvPr>
          <p:cNvSpPr txBox="1"/>
          <p:nvPr/>
        </p:nvSpPr>
        <p:spPr>
          <a:xfrm>
            <a:off x="2200756" y="3023749"/>
            <a:ext cx="1385632" cy="646331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Types of Reports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AD1DA07-507D-4DF5-B038-4298167934ED}"/>
              </a:ext>
            </a:extLst>
          </p:cNvPr>
          <p:cNvSpPr txBox="1"/>
          <p:nvPr/>
        </p:nvSpPr>
        <p:spPr>
          <a:xfrm>
            <a:off x="3772481" y="3023749"/>
            <a:ext cx="1385632" cy="646331"/>
          </a:xfrm>
          <a:prstGeom prst="rect">
            <a:avLst/>
          </a:prstGeom>
          <a:noFill/>
        </p:spPr>
        <p:txBody>
          <a:bodyPr wrap="square" rtlCol="0" anchor="ctr" anchorCtr="0">
            <a:normAutofit fontScale="70000" lnSpcReduction="20000"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Budget Maintenance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0F2B7F0-B2CA-4A71-8705-3140C7EE0EF1}"/>
              </a:ext>
            </a:extLst>
          </p:cNvPr>
          <p:cNvSpPr txBox="1"/>
          <p:nvPr/>
        </p:nvSpPr>
        <p:spPr>
          <a:xfrm>
            <a:off x="5344206" y="3023749"/>
            <a:ext cx="1385632" cy="646331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Scenarios!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6C84D23-3EFA-46F4-91B9-259587BEF811}"/>
              </a:ext>
            </a:extLst>
          </p:cNvPr>
          <p:cNvSpPr txBox="1"/>
          <p:nvPr/>
        </p:nvSpPr>
        <p:spPr>
          <a:xfrm>
            <a:off x="6915933" y="3023749"/>
            <a:ext cx="1385632" cy="646331"/>
          </a:xfrm>
          <a:prstGeom prst="rect">
            <a:avLst/>
          </a:prstGeom>
          <a:noFill/>
        </p:spPr>
        <p:txBody>
          <a:bodyPr wrap="square" rtlCol="0" anchor="ctr" anchorCtr="0">
            <a:normAutofit fontScale="70000" lnSpcReduction="20000"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Approval Check Points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130186" y="-63156"/>
            <a:ext cx="6198762" cy="684184"/>
          </a:xfrm>
          <a:prstGeom prst="rect">
            <a:avLst/>
          </a:prstGeom>
          <a:noFill/>
        </p:spPr>
        <p:txBody>
          <a:bodyPr wrap="none" lIns="91434" tIns="45717" rIns="91434" bIns="45717" rtlCol="0" anchor="ctr" anchorCtr="0">
            <a:noAutofit/>
          </a:bodyPr>
          <a:lstStyle/>
          <a:p>
            <a:r>
              <a:rPr lang="en-US" sz="4400" dirty="0" smtClean="0"/>
              <a:t>Topics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19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"/>
                            </p:stCondLst>
                            <p:childTnLst>
                              <p:par>
                                <p:cTn id="20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0"/>
                            </p:stCondLst>
                            <p:childTnLst>
                              <p:par>
                                <p:cTn id="3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50"/>
                            </p:stCondLst>
                            <p:childTnLst>
                              <p:par>
                                <p:cTn id="4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50"/>
                            </p:stCondLst>
                            <p:childTnLst>
                              <p:par>
                                <p:cTn id="5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50"/>
                            </p:stCondLst>
                            <p:childTnLst>
                              <p:par>
                                <p:cTn id="6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8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 smtClean="0">
                <a:solidFill>
                  <a:schemeClr val="bg1"/>
                </a:solidFill>
              </a:rPr>
              <a:t>– Self Service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731055"/>
            <a:ext cx="4957762" cy="434100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28824" y="4448176"/>
            <a:ext cx="3990975" cy="623886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 smtClean="0">
                <a:solidFill>
                  <a:schemeClr val="bg1"/>
                </a:solidFill>
              </a:rPr>
              <a:t>– Self Service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64" y="752475"/>
            <a:ext cx="2996973" cy="4195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871537"/>
            <a:ext cx="4210050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725" y="1819274"/>
            <a:ext cx="4322675" cy="31131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114800" y="3248025"/>
            <a:ext cx="1333499" cy="461962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rrowheads="1"/>
          </p:cNvSpPr>
          <p:nvPr/>
        </p:nvSpPr>
        <p:spPr bwMode="auto">
          <a:xfrm flipH="1">
            <a:off x="4628429" y="1765192"/>
            <a:ext cx="1235937" cy="2697650"/>
          </a:xfrm>
          <a:custGeom>
            <a:avLst/>
            <a:gdLst>
              <a:gd name="T0" fmla="*/ 78 w 2558"/>
              <a:gd name="T1" fmla="*/ 27 h 3770"/>
              <a:gd name="T2" fmla="*/ 105 w 2558"/>
              <a:gd name="T3" fmla="*/ 132 h 3770"/>
              <a:gd name="T4" fmla="*/ 395 w 2558"/>
              <a:gd name="T5" fmla="*/ 184 h 3770"/>
              <a:gd name="T6" fmla="*/ 263 w 2558"/>
              <a:gd name="T7" fmla="*/ 158 h 3770"/>
              <a:gd name="T8" fmla="*/ 422 w 2558"/>
              <a:gd name="T9" fmla="*/ 237 h 3770"/>
              <a:gd name="T10" fmla="*/ 659 w 2558"/>
              <a:gd name="T11" fmla="*/ 316 h 3770"/>
              <a:gd name="T12" fmla="*/ 527 w 2558"/>
              <a:gd name="T13" fmla="*/ 369 h 3770"/>
              <a:gd name="T14" fmla="*/ 659 w 2558"/>
              <a:gd name="T15" fmla="*/ 316 h 3770"/>
              <a:gd name="T16" fmla="*/ 816 w 2558"/>
              <a:gd name="T17" fmla="*/ 448 h 3770"/>
              <a:gd name="T18" fmla="*/ 816 w 2558"/>
              <a:gd name="T19" fmla="*/ 580 h 3770"/>
              <a:gd name="T20" fmla="*/ 1107 w 2558"/>
              <a:gd name="T21" fmla="*/ 685 h 3770"/>
              <a:gd name="T22" fmla="*/ 975 w 2558"/>
              <a:gd name="T23" fmla="*/ 632 h 3770"/>
              <a:gd name="T24" fmla="*/ 1107 w 2558"/>
              <a:gd name="T25" fmla="*/ 765 h 3770"/>
              <a:gd name="T26" fmla="*/ 1317 w 2558"/>
              <a:gd name="T27" fmla="*/ 870 h 3770"/>
              <a:gd name="T28" fmla="*/ 1186 w 2558"/>
              <a:gd name="T29" fmla="*/ 896 h 3770"/>
              <a:gd name="T30" fmla="*/ 1317 w 2558"/>
              <a:gd name="T31" fmla="*/ 870 h 3770"/>
              <a:gd name="T32" fmla="*/ 1449 w 2558"/>
              <a:gd name="T33" fmla="*/ 1028 h 3770"/>
              <a:gd name="T34" fmla="*/ 1423 w 2558"/>
              <a:gd name="T35" fmla="*/ 1159 h 3770"/>
              <a:gd name="T36" fmla="*/ 1687 w 2558"/>
              <a:gd name="T37" fmla="*/ 1318 h 3770"/>
              <a:gd name="T38" fmla="*/ 1555 w 2558"/>
              <a:gd name="T39" fmla="*/ 1239 h 3770"/>
              <a:gd name="T40" fmla="*/ 1660 w 2558"/>
              <a:gd name="T41" fmla="*/ 1397 h 3770"/>
              <a:gd name="T42" fmla="*/ 1845 w 2558"/>
              <a:gd name="T43" fmla="*/ 1555 h 3770"/>
              <a:gd name="T44" fmla="*/ 1713 w 2558"/>
              <a:gd name="T45" fmla="*/ 1555 h 3770"/>
              <a:gd name="T46" fmla="*/ 1845 w 2558"/>
              <a:gd name="T47" fmla="*/ 1555 h 3770"/>
              <a:gd name="T48" fmla="*/ 1950 w 2558"/>
              <a:gd name="T49" fmla="*/ 1740 h 3770"/>
              <a:gd name="T50" fmla="*/ 1898 w 2558"/>
              <a:gd name="T51" fmla="*/ 1845 h 3770"/>
              <a:gd name="T52" fmla="*/ 2135 w 2558"/>
              <a:gd name="T53" fmla="*/ 2056 h 3770"/>
              <a:gd name="T54" fmla="*/ 2029 w 2558"/>
              <a:gd name="T55" fmla="*/ 1951 h 3770"/>
              <a:gd name="T56" fmla="*/ 2109 w 2558"/>
              <a:gd name="T57" fmla="*/ 2108 h 3770"/>
              <a:gd name="T58" fmla="*/ 2240 w 2558"/>
              <a:gd name="T59" fmla="*/ 2319 h 3770"/>
              <a:gd name="T60" fmla="*/ 2109 w 2558"/>
              <a:gd name="T61" fmla="*/ 2293 h 3770"/>
              <a:gd name="T62" fmla="*/ 2240 w 2558"/>
              <a:gd name="T63" fmla="*/ 2319 h 3770"/>
              <a:gd name="T64" fmla="*/ 2320 w 2558"/>
              <a:gd name="T65" fmla="*/ 2504 h 3770"/>
              <a:gd name="T66" fmla="*/ 2240 w 2558"/>
              <a:gd name="T67" fmla="*/ 2609 h 3770"/>
              <a:gd name="T68" fmla="*/ 2425 w 2558"/>
              <a:gd name="T69" fmla="*/ 2847 h 3770"/>
              <a:gd name="T70" fmla="*/ 2346 w 2558"/>
              <a:gd name="T71" fmla="*/ 2741 h 3770"/>
              <a:gd name="T72" fmla="*/ 2372 w 2558"/>
              <a:gd name="T73" fmla="*/ 2926 h 3770"/>
              <a:gd name="T74" fmla="*/ 2477 w 2558"/>
              <a:gd name="T75" fmla="*/ 3137 h 3770"/>
              <a:gd name="T76" fmla="*/ 2372 w 2558"/>
              <a:gd name="T77" fmla="*/ 3084 h 3770"/>
              <a:gd name="T78" fmla="*/ 2477 w 2558"/>
              <a:gd name="T79" fmla="*/ 3137 h 3770"/>
              <a:gd name="T80" fmla="*/ 2503 w 2558"/>
              <a:gd name="T81" fmla="*/ 3348 h 3770"/>
              <a:gd name="T82" fmla="*/ 2425 w 2558"/>
              <a:gd name="T83" fmla="*/ 3427 h 3770"/>
              <a:gd name="T84" fmla="*/ 2557 w 2558"/>
              <a:gd name="T85" fmla="*/ 3717 h 3770"/>
              <a:gd name="T86" fmla="*/ 2477 w 2558"/>
              <a:gd name="T87" fmla="*/ 3585 h 3770"/>
              <a:gd name="T88" fmla="*/ 2503 w 2558"/>
              <a:gd name="T89" fmla="*/ 3769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58" h="3770">
                <a:moveTo>
                  <a:pt x="158" y="53"/>
                </a:moveTo>
                <a:lnTo>
                  <a:pt x="158" y="53"/>
                </a:lnTo>
                <a:cubicBezTo>
                  <a:pt x="131" y="27"/>
                  <a:pt x="105" y="27"/>
                  <a:pt x="78" y="27"/>
                </a:cubicBezTo>
                <a:cubicBezTo>
                  <a:pt x="52" y="0"/>
                  <a:pt x="26" y="27"/>
                  <a:pt x="26" y="53"/>
                </a:cubicBezTo>
                <a:cubicBezTo>
                  <a:pt x="0" y="79"/>
                  <a:pt x="26" y="105"/>
                  <a:pt x="52" y="105"/>
                </a:cubicBezTo>
                <a:cubicBezTo>
                  <a:pt x="52" y="132"/>
                  <a:pt x="78" y="132"/>
                  <a:pt x="105" y="132"/>
                </a:cubicBezTo>
                <a:cubicBezTo>
                  <a:pt x="131" y="158"/>
                  <a:pt x="158" y="132"/>
                  <a:pt x="184" y="105"/>
                </a:cubicBezTo>
                <a:cubicBezTo>
                  <a:pt x="184" y="79"/>
                  <a:pt x="184" y="53"/>
                  <a:pt x="158" y="53"/>
                </a:cubicBezTo>
                <a:close/>
                <a:moveTo>
                  <a:pt x="395" y="184"/>
                </a:moveTo>
                <a:lnTo>
                  <a:pt x="395" y="184"/>
                </a:lnTo>
                <a:cubicBezTo>
                  <a:pt x="395" y="158"/>
                  <a:pt x="369" y="158"/>
                  <a:pt x="342" y="132"/>
                </a:cubicBezTo>
                <a:cubicBezTo>
                  <a:pt x="316" y="132"/>
                  <a:pt x="289" y="132"/>
                  <a:pt x="263" y="158"/>
                </a:cubicBezTo>
                <a:cubicBezTo>
                  <a:pt x="263" y="184"/>
                  <a:pt x="263" y="210"/>
                  <a:pt x="289" y="237"/>
                </a:cubicBezTo>
                <a:cubicBezTo>
                  <a:pt x="316" y="237"/>
                  <a:pt x="342" y="264"/>
                  <a:pt x="342" y="264"/>
                </a:cubicBezTo>
                <a:cubicBezTo>
                  <a:pt x="369" y="290"/>
                  <a:pt x="422" y="264"/>
                  <a:pt x="422" y="237"/>
                </a:cubicBezTo>
                <a:cubicBezTo>
                  <a:pt x="448" y="237"/>
                  <a:pt x="422" y="184"/>
                  <a:pt x="395" y="184"/>
                </a:cubicBezTo>
                <a:close/>
                <a:moveTo>
                  <a:pt x="659" y="316"/>
                </a:moveTo>
                <a:lnTo>
                  <a:pt x="659" y="316"/>
                </a:lnTo>
                <a:cubicBezTo>
                  <a:pt x="633" y="316"/>
                  <a:pt x="606" y="290"/>
                  <a:pt x="579" y="290"/>
                </a:cubicBezTo>
                <a:cubicBezTo>
                  <a:pt x="579" y="264"/>
                  <a:pt x="527" y="290"/>
                  <a:pt x="527" y="316"/>
                </a:cubicBezTo>
                <a:cubicBezTo>
                  <a:pt x="500" y="316"/>
                  <a:pt x="500" y="369"/>
                  <a:pt x="527" y="369"/>
                </a:cubicBezTo>
                <a:cubicBezTo>
                  <a:pt x="553" y="395"/>
                  <a:pt x="579" y="395"/>
                  <a:pt x="606" y="421"/>
                </a:cubicBezTo>
                <a:cubicBezTo>
                  <a:pt x="606" y="421"/>
                  <a:pt x="659" y="421"/>
                  <a:pt x="659" y="395"/>
                </a:cubicBezTo>
                <a:cubicBezTo>
                  <a:pt x="685" y="369"/>
                  <a:pt x="685" y="343"/>
                  <a:pt x="659" y="316"/>
                </a:cubicBezTo>
                <a:close/>
                <a:moveTo>
                  <a:pt x="896" y="501"/>
                </a:moveTo>
                <a:lnTo>
                  <a:pt x="896" y="501"/>
                </a:lnTo>
                <a:cubicBezTo>
                  <a:pt x="870" y="474"/>
                  <a:pt x="843" y="474"/>
                  <a:pt x="816" y="448"/>
                </a:cubicBezTo>
                <a:cubicBezTo>
                  <a:pt x="816" y="421"/>
                  <a:pt x="764" y="448"/>
                  <a:pt x="764" y="474"/>
                </a:cubicBezTo>
                <a:cubicBezTo>
                  <a:pt x="738" y="474"/>
                  <a:pt x="738" y="527"/>
                  <a:pt x="764" y="527"/>
                </a:cubicBezTo>
                <a:cubicBezTo>
                  <a:pt x="790" y="554"/>
                  <a:pt x="790" y="554"/>
                  <a:pt x="816" y="580"/>
                </a:cubicBezTo>
                <a:cubicBezTo>
                  <a:pt x="843" y="606"/>
                  <a:pt x="870" y="580"/>
                  <a:pt x="896" y="580"/>
                </a:cubicBezTo>
                <a:cubicBezTo>
                  <a:pt x="922" y="554"/>
                  <a:pt x="896" y="501"/>
                  <a:pt x="896" y="501"/>
                </a:cubicBezTo>
                <a:close/>
                <a:moveTo>
                  <a:pt x="1107" y="685"/>
                </a:moveTo>
                <a:lnTo>
                  <a:pt x="1107" y="685"/>
                </a:lnTo>
                <a:cubicBezTo>
                  <a:pt x="1080" y="659"/>
                  <a:pt x="1080" y="659"/>
                  <a:pt x="1054" y="632"/>
                </a:cubicBezTo>
                <a:cubicBezTo>
                  <a:pt x="1027" y="606"/>
                  <a:pt x="1001" y="606"/>
                  <a:pt x="975" y="632"/>
                </a:cubicBezTo>
                <a:cubicBezTo>
                  <a:pt x="949" y="659"/>
                  <a:pt x="949" y="685"/>
                  <a:pt x="975" y="711"/>
                </a:cubicBezTo>
                <a:cubicBezTo>
                  <a:pt x="1001" y="738"/>
                  <a:pt x="1027" y="738"/>
                  <a:pt x="1027" y="765"/>
                </a:cubicBezTo>
                <a:cubicBezTo>
                  <a:pt x="1054" y="765"/>
                  <a:pt x="1080" y="765"/>
                  <a:pt x="1107" y="765"/>
                </a:cubicBezTo>
                <a:cubicBezTo>
                  <a:pt x="1133" y="738"/>
                  <a:pt x="1133" y="685"/>
                  <a:pt x="1107" y="685"/>
                </a:cubicBezTo>
                <a:close/>
                <a:moveTo>
                  <a:pt x="1317" y="870"/>
                </a:moveTo>
                <a:lnTo>
                  <a:pt x="1317" y="870"/>
                </a:lnTo>
                <a:cubicBezTo>
                  <a:pt x="1291" y="870"/>
                  <a:pt x="1291" y="843"/>
                  <a:pt x="1265" y="817"/>
                </a:cubicBezTo>
                <a:cubicBezTo>
                  <a:pt x="1238" y="817"/>
                  <a:pt x="1212" y="817"/>
                  <a:pt x="1186" y="817"/>
                </a:cubicBezTo>
                <a:cubicBezTo>
                  <a:pt x="1160" y="843"/>
                  <a:pt x="1160" y="870"/>
                  <a:pt x="1186" y="896"/>
                </a:cubicBezTo>
                <a:cubicBezTo>
                  <a:pt x="1212" y="922"/>
                  <a:pt x="1212" y="922"/>
                  <a:pt x="1238" y="949"/>
                </a:cubicBezTo>
                <a:cubicBezTo>
                  <a:pt x="1265" y="976"/>
                  <a:pt x="1291" y="976"/>
                  <a:pt x="1317" y="949"/>
                </a:cubicBezTo>
                <a:cubicBezTo>
                  <a:pt x="1344" y="922"/>
                  <a:pt x="1344" y="896"/>
                  <a:pt x="1317" y="870"/>
                </a:cubicBezTo>
                <a:close/>
                <a:moveTo>
                  <a:pt x="1502" y="1081"/>
                </a:moveTo>
                <a:lnTo>
                  <a:pt x="1502" y="1081"/>
                </a:lnTo>
                <a:cubicBezTo>
                  <a:pt x="1502" y="1081"/>
                  <a:pt x="1476" y="1054"/>
                  <a:pt x="1449" y="1028"/>
                </a:cubicBezTo>
                <a:cubicBezTo>
                  <a:pt x="1449" y="1002"/>
                  <a:pt x="1397" y="1002"/>
                  <a:pt x="1397" y="1028"/>
                </a:cubicBezTo>
                <a:cubicBezTo>
                  <a:pt x="1371" y="1054"/>
                  <a:pt x="1371" y="1081"/>
                  <a:pt x="1371" y="1107"/>
                </a:cubicBezTo>
                <a:cubicBezTo>
                  <a:pt x="1397" y="1133"/>
                  <a:pt x="1397" y="1133"/>
                  <a:pt x="1423" y="1159"/>
                </a:cubicBezTo>
                <a:cubicBezTo>
                  <a:pt x="1449" y="1186"/>
                  <a:pt x="1476" y="1186"/>
                  <a:pt x="1502" y="1159"/>
                </a:cubicBezTo>
                <a:cubicBezTo>
                  <a:pt x="1528" y="1133"/>
                  <a:pt x="1528" y="1107"/>
                  <a:pt x="1502" y="1081"/>
                </a:cubicBezTo>
                <a:close/>
                <a:moveTo>
                  <a:pt x="1687" y="1318"/>
                </a:moveTo>
                <a:lnTo>
                  <a:pt x="1687" y="1318"/>
                </a:lnTo>
                <a:cubicBezTo>
                  <a:pt x="1660" y="1292"/>
                  <a:pt x="1660" y="1265"/>
                  <a:pt x="1634" y="1265"/>
                </a:cubicBezTo>
                <a:cubicBezTo>
                  <a:pt x="1634" y="1239"/>
                  <a:pt x="1582" y="1239"/>
                  <a:pt x="1555" y="1239"/>
                </a:cubicBezTo>
                <a:cubicBezTo>
                  <a:pt x="1555" y="1265"/>
                  <a:pt x="1528" y="1292"/>
                  <a:pt x="1555" y="1318"/>
                </a:cubicBezTo>
                <a:cubicBezTo>
                  <a:pt x="1582" y="1344"/>
                  <a:pt x="1582" y="1344"/>
                  <a:pt x="1608" y="1370"/>
                </a:cubicBezTo>
                <a:cubicBezTo>
                  <a:pt x="1608" y="1397"/>
                  <a:pt x="1660" y="1397"/>
                  <a:pt x="1660" y="1397"/>
                </a:cubicBezTo>
                <a:cubicBezTo>
                  <a:pt x="1687" y="1370"/>
                  <a:pt x="1713" y="1344"/>
                  <a:pt x="1687" y="1318"/>
                </a:cubicBezTo>
                <a:close/>
                <a:moveTo>
                  <a:pt x="1845" y="1555"/>
                </a:moveTo>
                <a:lnTo>
                  <a:pt x="1845" y="1555"/>
                </a:lnTo>
                <a:cubicBezTo>
                  <a:pt x="1845" y="1529"/>
                  <a:pt x="1819" y="1503"/>
                  <a:pt x="1819" y="1476"/>
                </a:cubicBezTo>
                <a:cubicBezTo>
                  <a:pt x="1792" y="1476"/>
                  <a:pt x="1765" y="1450"/>
                  <a:pt x="1739" y="1476"/>
                </a:cubicBezTo>
                <a:cubicBezTo>
                  <a:pt x="1713" y="1503"/>
                  <a:pt x="1713" y="1529"/>
                  <a:pt x="1713" y="1555"/>
                </a:cubicBezTo>
                <a:cubicBezTo>
                  <a:pt x="1739" y="1555"/>
                  <a:pt x="1739" y="1581"/>
                  <a:pt x="1765" y="1608"/>
                </a:cubicBezTo>
                <a:cubicBezTo>
                  <a:pt x="1765" y="1634"/>
                  <a:pt x="1819" y="1634"/>
                  <a:pt x="1819" y="1634"/>
                </a:cubicBezTo>
                <a:cubicBezTo>
                  <a:pt x="1845" y="1608"/>
                  <a:pt x="1871" y="1581"/>
                  <a:pt x="1845" y="1555"/>
                </a:cubicBezTo>
                <a:close/>
                <a:moveTo>
                  <a:pt x="2003" y="1792"/>
                </a:moveTo>
                <a:lnTo>
                  <a:pt x="2003" y="1792"/>
                </a:lnTo>
                <a:cubicBezTo>
                  <a:pt x="1976" y="1766"/>
                  <a:pt x="1976" y="1740"/>
                  <a:pt x="1950" y="1740"/>
                </a:cubicBezTo>
                <a:cubicBezTo>
                  <a:pt x="1950" y="1714"/>
                  <a:pt x="1924" y="1687"/>
                  <a:pt x="1898" y="1714"/>
                </a:cubicBezTo>
                <a:cubicBezTo>
                  <a:pt x="1871" y="1740"/>
                  <a:pt x="1845" y="1766"/>
                  <a:pt x="1871" y="1792"/>
                </a:cubicBezTo>
                <a:cubicBezTo>
                  <a:pt x="1871" y="1792"/>
                  <a:pt x="1898" y="1819"/>
                  <a:pt x="1898" y="1845"/>
                </a:cubicBezTo>
                <a:cubicBezTo>
                  <a:pt x="1924" y="1871"/>
                  <a:pt x="1950" y="1871"/>
                  <a:pt x="1976" y="1871"/>
                </a:cubicBezTo>
                <a:cubicBezTo>
                  <a:pt x="2003" y="1845"/>
                  <a:pt x="2003" y="1819"/>
                  <a:pt x="2003" y="1792"/>
                </a:cubicBezTo>
                <a:close/>
                <a:moveTo>
                  <a:pt x="2135" y="2056"/>
                </a:moveTo>
                <a:lnTo>
                  <a:pt x="2135" y="2056"/>
                </a:lnTo>
                <a:cubicBezTo>
                  <a:pt x="2109" y="2030"/>
                  <a:pt x="2109" y="2003"/>
                  <a:pt x="2082" y="1977"/>
                </a:cubicBezTo>
                <a:cubicBezTo>
                  <a:pt x="2082" y="1951"/>
                  <a:pt x="2056" y="1951"/>
                  <a:pt x="2029" y="1951"/>
                </a:cubicBezTo>
                <a:cubicBezTo>
                  <a:pt x="2003" y="1977"/>
                  <a:pt x="1976" y="2003"/>
                  <a:pt x="2003" y="2030"/>
                </a:cubicBezTo>
                <a:cubicBezTo>
                  <a:pt x="2003" y="2056"/>
                  <a:pt x="2029" y="2082"/>
                  <a:pt x="2029" y="2082"/>
                </a:cubicBezTo>
                <a:cubicBezTo>
                  <a:pt x="2029" y="2108"/>
                  <a:pt x="2082" y="2135"/>
                  <a:pt x="2109" y="2108"/>
                </a:cubicBezTo>
                <a:cubicBezTo>
                  <a:pt x="2135" y="2108"/>
                  <a:pt x="2135" y="2082"/>
                  <a:pt x="2135" y="2056"/>
                </a:cubicBezTo>
                <a:close/>
                <a:moveTo>
                  <a:pt x="2240" y="2319"/>
                </a:moveTo>
                <a:lnTo>
                  <a:pt x="2240" y="2319"/>
                </a:lnTo>
                <a:cubicBezTo>
                  <a:pt x="2240" y="2293"/>
                  <a:pt x="2214" y="2267"/>
                  <a:pt x="2214" y="2241"/>
                </a:cubicBezTo>
                <a:cubicBezTo>
                  <a:pt x="2214" y="2214"/>
                  <a:pt x="2161" y="2214"/>
                  <a:pt x="2135" y="2214"/>
                </a:cubicBezTo>
                <a:cubicBezTo>
                  <a:pt x="2109" y="2241"/>
                  <a:pt x="2109" y="2267"/>
                  <a:pt x="2109" y="2293"/>
                </a:cubicBezTo>
                <a:cubicBezTo>
                  <a:pt x="2135" y="2319"/>
                  <a:pt x="2135" y="2319"/>
                  <a:pt x="2135" y="2346"/>
                </a:cubicBezTo>
                <a:cubicBezTo>
                  <a:pt x="2161" y="2372"/>
                  <a:pt x="2187" y="2399"/>
                  <a:pt x="2214" y="2372"/>
                </a:cubicBezTo>
                <a:cubicBezTo>
                  <a:pt x="2240" y="2372"/>
                  <a:pt x="2240" y="2346"/>
                  <a:pt x="2240" y="2319"/>
                </a:cubicBezTo>
                <a:close/>
                <a:moveTo>
                  <a:pt x="2346" y="2583"/>
                </a:moveTo>
                <a:lnTo>
                  <a:pt x="2346" y="2583"/>
                </a:lnTo>
                <a:cubicBezTo>
                  <a:pt x="2320" y="2557"/>
                  <a:pt x="2320" y="2530"/>
                  <a:pt x="2320" y="2504"/>
                </a:cubicBezTo>
                <a:cubicBezTo>
                  <a:pt x="2293" y="2478"/>
                  <a:pt x="2266" y="2478"/>
                  <a:pt x="2240" y="2478"/>
                </a:cubicBezTo>
                <a:cubicBezTo>
                  <a:pt x="2214" y="2478"/>
                  <a:pt x="2214" y="2530"/>
                  <a:pt x="2214" y="2557"/>
                </a:cubicBezTo>
                <a:cubicBezTo>
                  <a:pt x="2214" y="2557"/>
                  <a:pt x="2240" y="2583"/>
                  <a:pt x="2240" y="2609"/>
                </a:cubicBezTo>
                <a:cubicBezTo>
                  <a:pt x="2240" y="2636"/>
                  <a:pt x="2266" y="2663"/>
                  <a:pt x="2293" y="2636"/>
                </a:cubicBezTo>
                <a:cubicBezTo>
                  <a:pt x="2320" y="2636"/>
                  <a:pt x="2346" y="2609"/>
                  <a:pt x="2346" y="2583"/>
                </a:cubicBezTo>
                <a:close/>
                <a:moveTo>
                  <a:pt x="2425" y="2847"/>
                </a:moveTo>
                <a:lnTo>
                  <a:pt x="2425" y="2847"/>
                </a:lnTo>
                <a:cubicBezTo>
                  <a:pt x="2425" y="2820"/>
                  <a:pt x="2398" y="2820"/>
                  <a:pt x="2398" y="2794"/>
                </a:cubicBezTo>
                <a:cubicBezTo>
                  <a:pt x="2398" y="2768"/>
                  <a:pt x="2372" y="2741"/>
                  <a:pt x="2346" y="2741"/>
                </a:cubicBezTo>
                <a:cubicBezTo>
                  <a:pt x="2320" y="2768"/>
                  <a:pt x="2293" y="2794"/>
                  <a:pt x="2293" y="2820"/>
                </a:cubicBezTo>
                <a:cubicBezTo>
                  <a:pt x="2293" y="2847"/>
                  <a:pt x="2320" y="2847"/>
                  <a:pt x="2320" y="2874"/>
                </a:cubicBezTo>
                <a:cubicBezTo>
                  <a:pt x="2320" y="2900"/>
                  <a:pt x="2346" y="2926"/>
                  <a:pt x="2372" y="2926"/>
                </a:cubicBezTo>
                <a:cubicBezTo>
                  <a:pt x="2398" y="2926"/>
                  <a:pt x="2425" y="2874"/>
                  <a:pt x="2425" y="2847"/>
                </a:cubicBezTo>
                <a:close/>
                <a:moveTo>
                  <a:pt x="2477" y="3137"/>
                </a:moveTo>
                <a:lnTo>
                  <a:pt x="2477" y="3137"/>
                </a:lnTo>
                <a:cubicBezTo>
                  <a:pt x="2477" y="3111"/>
                  <a:pt x="2477" y="3084"/>
                  <a:pt x="2477" y="3057"/>
                </a:cubicBezTo>
                <a:cubicBezTo>
                  <a:pt x="2451" y="3031"/>
                  <a:pt x="2425" y="3031"/>
                  <a:pt x="2398" y="3031"/>
                </a:cubicBezTo>
                <a:cubicBezTo>
                  <a:pt x="2372" y="3031"/>
                  <a:pt x="2346" y="3057"/>
                  <a:pt x="2372" y="3084"/>
                </a:cubicBezTo>
                <a:cubicBezTo>
                  <a:pt x="2372" y="3111"/>
                  <a:pt x="2372" y="3137"/>
                  <a:pt x="2372" y="3163"/>
                </a:cubicBezTo>
                <a:cubicBezTo>
                  <a:pt x="2372" y="3190"/>
                  <a:pt x="2398" y="3216"/>
                  <a:pt x="2425" y="3190"/>
                </a:cubicBezTo>
                <a:cubicBezTo>
                  <a:pt x="2477" y="3190"/>
                  <a:pt x="2477" y="3163"/>
                  <a:pt x="2477" y="3137"/>
                </a:cubicBezTo>
                <a:close/>
                <a:moveTo>
                  <a:pt x="2530" y="3427"/>
                </a:moveTo>
                <a:lnTo>
                  <a:pt x="2530" y="3427"/>
                </a:lnTo>
                <a:cubicBezTo>
                  <a:pt x="2530" y="3401"/>
                  <a:pt x="2530" y="3374"/>
                  <a:pt x="2503" y="3348"/>
                </a:cubicBezTo>
                <a:cubicBezTo>
                  <a:pt x="2503" y="3321"/>
                  <a:pt x="2477" y="3295"/>
                  <a:pt x="2451" y="3295"/>
                </a:cubicBezTo>
                <a:cubicBezTo>
                  <a:pt x="2425" y="3295"/>
                  <a:pt x="2398" y="3321"/>
                  <a:pt x="2398" y="3374"/>
                </a:cubicBezTo>
                <a:cubicBezTo>
                  <a:pt x="2425" y="3374"/>
                  <a:pt x="2425" y="3401"/>
                  <a:pt x="2425" y="3427"/>
                </a:cubicBezTo>
                <a:cubicBezTo>
                  <a:pt x="2425" y="3453"/>
                  <a:pt x="2451" y="3479"/>
                  <a:pt x="2477" y="3479"/>
                </a:cubicBezTo>
                <a:cubicBezTo>
                  <a:pt x="2503" y="3479"/>
                  <a:pt x="2530" y="3453"/>
                  <a:pt x="2530" y="3427"/>
                </a:cubicBezTo>
                <a:close/>
                <a:moveTo>
                  <a:pt x="2557" y="3717"/>
                </a:moveTo>
                <a:lnTo>
                  <a:pt x="2557" y="3717"/>
                </a:lnTo>
                <a:cubicBezTo>
                  <a:pt x="2557" y="3690"/>
                  <a:pt x="2557" y="3664"/>
                  <a:pt x="2557" y="3638"/>
                </a:cubicBezTo>
                <a:cubicBezTo>
                  <a:pt x="2530" y="3612"/>
                  <a:pt x="2503" y="3585"/>
                  <a:pt x="2477" y="3585"/>
                </a:cubicBezTo>
                <a:cubicBezTo>
                  <a:pt x="2451" y="3585"/>
                  <a:pt x="2425" y="3612"/>
                  <a:pt x="2451" y="3638"/>
                </a:cubicBezTo>
                <a:cubicBezTo>
                  <a:pt x="2451" y="3664"/>
                  <a:pt x="2451" y="3690"/>
                  <a:pt x="2451" y="3717"/>
                </a:cubicBezTo>
                <a:cubicBezTo>
                  <a:pt x="2451" y="3743"/>
                  <a:pt x="2477" y="3769"/>
                  <a:pt x="2503" y="3769"/>
                </a:cubicBezTo>
                <a:cubicBezTo>
                  <a:pt x="2530" y="3769"/>
                  <a:pt x="2557" y="3743"/>
                  <a:pt x="2557" y="3717"/>
                </a:cubicBezTo>
                <a:close/>
              </a:path>
            </a:pathLst>
          </a:custGeom>
          <a:solidFill>
            <a:srgbClr val="618D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4" tIns="45717" rIns="91434" bIns="45717" anchor="ctr">
            <a:norm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 flipH="1">
            <a:off x="5172409" y="1868607"/>
            <a:ext cx="731732" cy="2594236"/>
          </a:xfrm>
          <a:custGeom>
            <a:avLst/>
            <a:gdLst>
              <a:gd name="T0" fmla="*/ 133 w 1425"/>
              <a:gd name="T1" fmla="*/ 52 h 3401"/>
              <a:gd name="T2" fmla="*/ 27 w 1425"/>
              <a:gd name="T3" fmla="*/ 26 h 3401"/>
              <a:gd name="T4" fmla="*/ 80 w 1425"/>
              <a:gd name="T5" fmla="*/ 131 h 3401"/>
              <a:gd name="T6" fmla="*/ 133 w 1425"/>
              <a:gd name="T7" fmla="*/ 52 h 3401"/>
              <a:gd name="T8" fmla="*/ 344 w 1425"/>
              <a:gd name="T9" fmla="*/ 263 h 3401"/>
              <a:gd name="T10" fmla="*/ 238 w 1425"/>
              <a:gd name="T11" fmla="*/ 211 h 3401"/>
              <a:gd name="T12" fmla="*/ 264 w 1425"/>
              <a:gd name="T13" fmla="*/ 342 h 3401"/>
              <a:gd name="T14" fmla="*/ 344 w 1425"/>
              <a:gd name="T15" fmla="*/ 263 h 3401"/>
              <a:gd name="T16" fmla="*/ 528 w 1425"/>
              <a:gd name="T17" fmla="*/ 474 h 3401"/>
              <a:gd name="T18" fmla="*/ 422 w 1425"/>
              <a:gd name="T19" fmla="*/ 395 h 3401"/>
              <a:gd name="T20" fmla="*/ 449 w 1425"/>
              <a:gd name="T21" fmla="*/ 527 h 3401"/>
              <a:gd name="T22" fmla="*/ 528 w 1425"/>
              <a:gd name="T23" fmla="*/ 474 h 3401"/>
              <a:gd name="T24" fmla="*/ 712 w 1425"/>
              <a:gd name="T25" fmla="*/ 685 h 3401"/>
              <a:gd name="T26" fmla="*/ 607 w 1425"/>
              <a:gd name="T27" fmla="*/ 606 h 3401"/>
              <a:gd name="T28" fmla="*/ 633 w 1425"/>
              <a:gd name="T29" fmla="*/ 738 h 3401"/>
              <a:gd name="T30" fmla="*/ 712 w 1425"/>
              <a:gd name="T31" fmla="*/ 685 h 3401"/>
              <a:gd name="T32" fmla="*/ 871 w 1425"/>
              <a:gd name="T33" fmla="*/ 922 h 3401"/>
              <a:gd name="T34" fmla="*/ 766 w 1425"/>
              <a:gd name="T35" fmla="*/ 843 h 3401"/>
              <a:gd name="T36" fmla="*/ 792 w 1425"/>
              <a:gd name="T37" fmla="*/ 975 h 3401"/>
              <a:gd name="T38" fmla="*/ 871 w 1425"/>
              <a:gd name="T39" fmla="*/ 922 h 3401"/>
              <a:gd name="T40" fmla="*/ 1003 w 1425"/>
              <a:gd name="T41" fmla="*/ 1160 h 3401"/>
              <a:gd name="T42" fmla="*/ 897 w 1425"/>
              <a:gd name="T43" fmla="*/ 1080 h 3401"/>
              <a:gd name="T44" fmla="*/ 923 w 1425"/>
              <a:gd name="T45" fmla="*/ 1212 h 3401"/>
              <a:gd name="T46" fmla="*/ 1003 w 1425"/>
              <a:gd name="T47" fmla="*/ 1160 h 3401"/>
              <a:gd name="T48" fmla="*/ 1134 w 1425"/>
              <a:gd name="T49" fmla="*/ 1423 h 3401"/>
              <a:gd name="T50" fmla="*/ 1029 w 1425"/>
              <a:gd name="T51" fmla="*/ 1317 h 3401"/>
              <a:gd name="T52" fmla="*/ 1029 w 1425"/>
              <a:gd name="T53" fmla="*/ 1449 h 3401"/>
              <a:gd name="T54" fmla="*/ 1134 w 1425"/>
              <a:gd name="T55" fmla="*/ 1423 h 3401"/>
              <a:gd name="T56" fmla="*/ 1240 w 1425"/>
              <a:gd name="T57" fmla="*/ 1687 h 3401"/>
              <a:gd name="T58" fmla="*/ 1134 w 1425"/>
              <a:gd name="T59" fmla="*/ 1582 h 3401"/>
              <a:gd name="T60" fmla="*/ 1134 w 1425"/>
              <a:gd name="T61" fmla="*/ 1713 h 3401"/>
              <a:gd name="T62" fmla="*/ 1240 w 1425"/>
              <a:gd name="T63" fmla="*/ 1687 h 3401"/>
              <a:gd name="T64" fmla="*/ 1319 w 1425"/>
              <a:gd name="T65" fmla="*/ 1950 h 3401"/>
              <a:gd name="T66" fmla="*/ 1240 w 1425"/>
              <a:gd name="T67" fmla="*/ 1845 h 3401"/>
              <a:gd name="T68" fmla="*/ 1213 w 1425"/>
              <a:gd name="T69" fmla="*/ 1976 h 3401"/>
              <a:gd name="T70" fmla="*/ 1319 w 1425"/>
              <a:gd name="T71" fmla="*/ 1950 h 3401"/>
              <a:gd name="T72" fmla="*/ 1371 w 1425"/>
              <a:gd name="T73" fmla="*/ 2214 h 3401"/>
              <a:gd name="T74" fmla="*/ 1293 w 1425"/>
              <a:gd name="T75" fmla="*/ 2109 h 3401"/>
              <a:gd name="T76" fmla="*/ 1266 w 1425"/>
              <a:gd name="T77" fmla="*/ 2240 h 3401"/>
              <a:gd name="T78" fmla="*/ 1371 w 1425"/>
              <a:gd name="T79" fmla="*/ 2214 h 3401"/>
              <a:gd name="T80" fmla="*/ 1398 w 1425"/>
              <a:gd name="T81" fmla="*/ 2504 h 3401"/>
              <a:gd name="T82" fmla="*/ 1345 w 1425"/>
              <a:gd name="T83" fmla="*/ 2372 h 3401"/>
              <a:gd name="T84" fmla="*/ 1319 w 1425"/>
              <a:gd name="T85" fmla="*/ 2504 h 3401"/>
              <a:gd name="T86" fmla="*/ 1398 w 1425"/>
              <a:gd name="T87" fmla="*/ 2504 h 3401"/>
              <a:gd name="T88" fmla="*/ 1424 w 1425"/>
              <a:gd name="T89" fmla="*/ 2768 h 3401"/>
              <a:gd name="T90" fmla="*/ 1371 w 1425"/>
              <a:gd name="T91" fmla="*/ 2662 h 3401"/>
              <a:gd name="T92" fmla="*/ 1319 w 1425"/>
              <a:gd name="T93" fmla="*/ 2794 h 3401"/>
              <a:gd name="T94" fmla="*/ 1424 w 1425"/>
              <a:gd name="T95" fmla="*/ 2768 h 3401"/>
              <a:gd name="T96" fmla="*/ 1424 w 1425"/>
              <a:gd name="T97" fmla="*/ 3058 h 3401"/>
              <a:gd name="T98" fmla="*/ 1371 w 1425"/>
              <a:gd name="T99" fmla="*/ 2925 h 3401"/>
              <a:gd name="T100" fmla="*/ 1319 w 1425"/>
              <a:gd name="T101" fmla="*/ 3058 h 3401"/>
              <a:gd name="T102" fmla="*/ 1424 w 1425"/>
              <a:gd name="T103" fmla="*/ 3058 h 3401"/>
              <a:gd name="T104" fmla="*/ 1398 w 1425"/>
              <a:gd name="T105" fmla="*/ 3347 h 3401"/>
              <a:gd name="T106" fmla="*/ 1371 w 1425"/>
              <a:gd name="T107" fmla="*/ 3215 h 3401"/>
              <a:gd name="T108" fmla="*/ 1293 w 1425"/>
              <a:gd name="T109" fmla="*/ 3321 h 3401"/>
              <a:gd name="T110" fmla="*/ 1398 w 1425"/>
              <a:gd name="T111" fmla="*/ 3347 h 3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25" h="3401">
                <a:moveTo>
                  <a:pt x="133" y="52"/>
                </a:moveTo>
                <a:lnTo>
                  <a:pt x="133" y="52"/>
                </a:lnTo>
                <a:cubicBezTo>
                  <a:pt x="133" y="52"/>
                  <a:pt x="106" y="26"/>
                  <a:pt x="80" y="26"/>
                </a:cubicBezTo>
                <a:cubicBezTo>
                  <a:pt x="80" y="0"/>
                  <a:pt x="27" y="0"/>
                  <a:pt x="27" y="26"/>
                </a:cubicBezTo>
                <a:cubicBezTo>
                  <a:pt x="0" y="52"/>
                  <a:pt x="0" y="78"/>
                  <a:pt x="27" y="105"/>
                </a:cubicBezTo>
                <a:cubicBezTo>
                  <a:pt x="54" y="105"/>
                  <a:pt x="54" y="131"/>
                  <a:pt x="80" y="131"/>
                </a:cubicBezTo>
                <a:cubicBezTo>
                  <a:pt x="106" y="158"/>
                  <a:pt x="133" y="158"/>
                  <a:pt x="159" y="131"/>
                </a:cubicBezTo>
                <a:cubicBezTo>
                  <a:pt x="159" y="105"/>
                  <a:pt x="159" y="78"/>
                  <a:pt x="133" y="52"/>
                </a:cubicBezTo>
                <a:close/>
                <a:moveTo>
                  <a:pt x="344" y="263"/>
                </a:moveTo>
                <a:lnTo>
                  <a:pt x="344" y="263"/>
                </a:lnTo>
                <a:cubicBezTo>
                  <a:pt x="344" y="237"/>
                  <a:pt x="317" y="211"/>
                  <a:pt x="291" y="211"/>
                </a:cubicBezTo>
                <a:cubicBezTo>
                  <a:pt x="291" y="184"/>
                  <a:pt x="238" y="184"/>
                  <a:pt x="238" y="211"/>
                </a:cubicBezTo>
                <a:cubicBezTo>
                  <a:pt x="211" y="237"/>
                  <a:pt x="211" y="263"/>
                  <a:pt x="238" y="289"/>
                </a:cubicBezTo>
                <a:cubicBezTo>
                  <a:pt x="238" y="289"/>
                  <a:pt x="264" y="316"/>
                  <a:pt x="264" y="342"/>
                </a:cubicBezTo>
                <a:cubicBezTo>
                  <a:pt x="291" y="342"/>
                  <a:pt x="317" y="342"/>
                  <a:pt x="344" y="342"/>
                </a:cubicBezTo>
                <a:cubicBezTo>
                  <a:pt x="370" y="316"/>
                  <a:pt x="370" y="263"/>
                  <a:pt x="344" y="263"/>
                </a:cubicBezTo>
                <a:close/>
                <a:moveTo>
                  <a:pt x="528" y="474"/>
                </a:moveTo>
                <a:lnTo>
                  <a:pt x="528" y="474"/>
                </a:lnTo>
                <a:cubicBezTo>
                  <a:pt x="528" y="448"/>
                  <a:pt x="502" y="422"/>
                  <a:pt x="502" y="422"/>
                </a:cubicBezTo>
                <a:cubicBezTo>
                  <a:pt x="475" y="395"/>
                  <a:pt x="449" y="395"/>
                  <a:pt x="422" y="395"/>
                </a:cubicBezTo>
                <a:cubicBezTo>
                  <a:pt x="396" y="422"/>
                  <a:pt x="396" y="448"/>
                  <a:pt x="422" y="474"/>
                </a:cubicBezTo>
                <a:cubicBezTo>
                  <a:pt x="422" y="500"/>
                  <a:pt x="449" y="500"/>
                  <a:pt x="449" y="527"/>
                </a:cubicBezTo>
                <a:cubicBezTo>
                  <a:pt x="475" y="553"/>
                  <a:pt x="502" y="553"/>
                  <a:pt x="528" y="527"/>
                </a:cubicBezTo>
                <a:cubicBezTo>
                  <a:pt x="555" y="527"/>
                  <a:pt x="555" y="474"/>
                  <a:pt x="528" y="474"/>
                </a:cubicBezTo>
                <a:close/>
                <a:moveTo>
                  <a:pt x="712" y="685"/>
                </a:moveTo>
                <a:lnTo>
                  <a:pt x="712" y="685"/>
                </a:lnTo>
                <a:cubicBezTo>
                  <a:pt x="712" y="659"/>
                  <a:pt x="686" y="633"/>
                  <a:pt x="660" y="633"/>
                </a:cubicBezTo>
                <a:cubicBezTo>
                  <a:pt x="660" y="606"/>
                  <a:pt x="633" y="606"/>
                  <a:pt x="607" y="606"/>
                </a:cubicBezTo>
                <a:cubicBezTo>
                  <a:pt x="581" y="633"/>
                  <a:pt x="581" y="659"/>
                  <a:pt x="581" y="685"/>
                </a:cubicBezTo>
                <a:cubicBezTo>
                  <a:pt x="607" y="711"/>
                  <a:pt x="607" y="738"/>
                  <a:pt x="633" y="738"/>
                </a:cubicBezTo>
                <a:cubicBezTo>
                  <a:pt x="660" y="764"/>
                  <a:pt x="686" y="764"/>
                  <a:pt x="712" y="764"/>
                </a:cubicBezTo>
                <a:cubicBezTo>
                  <a:pt x="739" y="738"/>
                  <a:pt x="739" y="711"/>
                  <a:pt x="712" y="685"/>
                </a:cubicBezTo>
                <a:close/>
                <a:moveTo>
                  <a:pt x="871" y="922"/>
                </a:moveTo>
                <a:lnTo>
                  <a:pt x="871" y="922"/>
                </a:lnTo>
                <a:cubicBezTo>
                  <a:pt x="871" y="896"/>
                  <a:pt x="844" y="870"/>
                  <a:pt x="844" y="843"/>
                </a:cubicBezTo>
                <a:cubicBezTo>
                  <a:pt x="818" y="843"/>
                  <a:pt x="792" y="816"/>
                  <a:pt x="766" y="843"/>
                </a:cubicBezTo>
                <a:cubicBezTo>
                  <a:pt x="739" y="843"/>
                  <a:pt x="739" y="896"/>
                  <a:pt x="739" y="922"/>
                </a:cubicBezTo>
                <a:cubicBezTo>
                  <a:pt x="766" y="922"/>
                  <a:pt x="766" y="949"/>
                  <a:pt x="792" y="975"/>
                </a:cubicBezTo>
                <a:cubicBezTo>
                  <a:pt x="792" y="1001"/>
                  <a:pt x="818" y="1001"/>
                  <a:pt x="844" y="975"/>
                </a:cubicBezTo>
                <a:cubicBezTo>
                  <a:pt x="871" y="975"/>
                  <a:pt x="897" y="949"/>
                  <a:pt x="871" y="922"/>
                </a:cubicBezTo>
                <a:close/>
                <a:moveTo>
                  <a:pt x="1003" y="1160"/>
                </a:moveTo>
                <a:lnTo>
                  <a:pt x="1003" y="1160"/>
                </a:lnTo>
                <a:cubicBezTo>
                  <a:pt x="1003" y="1133"/>
                  <a:pt x="976" y="1107"/>
                  <a:pt x="976" y="1107"/>
                </a:cubicBezTo>
                <a:cubicBezTo>
                  <a:pt x="976" y="1080"/>
                  <a:pt x="923" y="1054"/>
                  <a:pt x="897" y="1080"/>
                </a:cubicBezTo>
                <a:cubicBezTo>
                  <a:pt x="871" y="1080"/>
                  <a:pt x="871" y="1133"/>
                  <a:pt x="897" y="1160"/>
                </a:cubicBezTo>
                <a:cubicBezTo>
                  <a:pt x="897" y="1160"/>
                  <a:pt x="897" y="1186"/>
                  <a:pt x="923" y="1212"/>
                </a:cubicBezTo>
                <a:cubicBezTo>
                  <a:pt x="923" y="1238"/>
                  <a:pt x="949" y="1238"/>
                  <a:pt x="976" y="1238"/>
                </a:cubicBezTo>
                <a:cubicBezTo>
                  <a:pt x="1003" y="1212"/>
                  <a:pt x="1029" y="1186"/>
                  <a:pt x="1003" y="1160"/>
                </a:cubicBezTo>
                <a:close/>
                <a:moveTo>
                  <a:pt x="1134" y="1423"/>
                </a:moveTo>
                <a:lnTo>
                  <a:pt x="1134" y="1423"/>
                </a:lnTo>
                <a:cubicBezTo>
                  <a:pt x="1134" y="1397"/>
                  <a:pt x="1108" y="1371"/>
                  <a:pt x="1108" y="1344"/>
                </a:cubicBezTo>
                <a:cubicBezTo>
                  <a:pt x="1082" y="1317"/>
                  <a:pt x="1055" y="1317"/>
                  <a:pt x="1029" y="1317"/>
                </a:cubicBezTo>
                <a:cubicBezTo>
                  <a:pt x="1003" y="1344"/>
                  <a:pt x="1003" y="1371"/>
                  <a:pt x="1003" y="1397"/>
                </a:cubicBezTo>
                <a:cubicBezTo>
                  <a:pt x="1003" y="1423"/>
                  <a:pt x="1029" y="1423"/>
                  <a:pt x="1029" y="1449"/>
                </a:cubicBezTo>
                <a:cubicBezTo>
                  <a:pt x="1055" y="1476"/>
                  <a:pt x="1082" y="1502"/>
                  <a:pt x="1108" y="1476"/>
                </a:cubicBezTo>
                <a:cubicBezTo>
                  <a:pt x="1134" y="1476"/>
                  <a:pt x="1134" y="1449"/>
                  <a:pt x="1134" y="1423"/>
                </a:cubicBezTo>
                <a:close/>
                <a:moveTo>
                  <a:pt x="1240" y="1687"/>
                </a:moveTo>
                <a:lnTo>
                  <a:pt x="1240" y="1687"/>
                </a:lnTo>
                <a:cubicBezTo>
                  <a:pt x="1213" y="1660"/>
                  <a:pt x="1213" y="1634"/>
                  <a:pt x="1213" y="1608"/>
                </a:cubicBezTo>
                <a:cubicBezTo>
                  <a:pt x="1187" y="1582"/>
                  <a:pt x="1160" y="1582"/>
                  <a:pt x="1134" y="1582"/>
                </a:cubicBezTo>
                <a:cubicBezTo>
                  <a:pt x="1108" y="1582"/>
                  <a:pt x="1108" y="1608"/>
                  <a:pt x="1108" y="1634"/>
                </a:cubicBezTo>
                <a:cubicBezTo>
                  <a:pt x="1108" y="1660"/>
                  <a:pt x="1134" y="1687"/>
                  <a:pt x="1134" y="1713"/>
                </a:cubicBezTo>
                <a:cubicBezTo>
                  <a:pt x="1134" y="1739"/>
                  <a:pt x="1160" y="1739"/>
                  <a:pt x="1187" y="1739"/>
                </a:cubicBezTo>
                <a:cubicBezTo>
                  <a:pt x="1213" y="1739"/>
                  <a:pt x="1240" y="1713"/>
                  <a:pt x="1240" y="1687"/>
                </a:cubicBezTo>
                <a:close/>
                <a:moveTo>
                  <a:pt x="1319" y="1950"/>
                </a:moveTo>
                <a:lnTo>
                  <a:pt x="1319" y="1950"/>
                </a:lnTo>
                <a:cubicBezTo>
                  <a:pt x="1293" y="1924"/>
                  <a:pt x="1293" y="1898"/>
                  <a:pt x="1293" y="1871"/>
                </a:cubicBezTo>
                <a:cubicBezTo>
                  <a:pt x="1293" y="1845"/>
                  <a:pt x="1266" y="1845"/>
                  <a:pt x="1240" y="1845"/>
                </a:cubicBezTo>
                <a:cubicBezTo>
                  <a:pt x="1213" y="1845"/>
                  <a:pt x="1187" y="1871"/>
                  <a:pt x="1187" y="1898"/>
                </a:cubicBezTo>
                <a:cubicBezTo>
                  <a:pt x="1187" y="1924"/>
                  <a:pt x="1213" y="1950"/>
                  <a:pt x="1213" y="1976"/>
                </a:cubicBezTo>
                <a:cubicBezTo>
                  <a:pt x="1213" y="2003"/>
                  <a:pt x="1240" y="2029"/>
                  <a:pt x="1266" y="2003"/>
                </a:cubicBezTo>
                <a:cubicBezTo>
                  <a:pt x="1293" y="2003"/>
                  <a:pt x="1319" y="1976"/>
                  <a:pt x="1319" y="1950"/>
                </a:cubicBezTo>
                <a:close/>
                <a:moveTo>
                  <a:pt x="1371" y="2214"/>
                </a:moveTo>
                <a:lnTo>
                  <a:pt x="1371" y="2214"/>
                </a:lnTo>
                <a:cubicBezTo>
                  <a:pt x="1371" y="2187"/>
                  <a:pt x="1371" y="2161"/>
                  <a:pt x="1345" y="2161"/>
                </a:cubicBezTo>
                <a:cubicBezTo>
                  <a:pt x="1345" y="2135"/>
                  <a:pt x="1319" y="2109"/>
                  <a:pt x="1293" y="2109"/>
                </a:cubicBezTo>
                <a:cubicBezTo>
                  <a:pt x="1266" y="2109"/>
                  <a:pt x="1240" y="2135"/>
                  <a:pt x="1266" y="2161"/>
                </a:cubicBezTo>
                <a:cubicBezTo>
                  <a:pt x="1266" y="2187"/>
                  <a:pt x="1266" y="2214"/>
                  <a:pt x="1266" y="2240"/>
                </a:cubicBezTo>
                <a:cubicBezTo>
                  <a:pt x="1266" y="2266"/>
                  <a:pt x="1293" y="2293"/>
                  <a:pt x="1319" y="2293"/>
                </a:cubicBezTo>
                <a:cubicBezTo>
                  <a:pt x="1345" y="2266"/>
                  <a:pt x="1371" y="2240"/>
                  <a:pt x="1371" y="2214"/>
                </a:cubicBezTo>
                <a:close/>
                <a:moveTo>
                  <a:pt x="1398" y="2504"/>
                </a:moveTo>
                <a:lnTo>
                  <a:pt x="1398" y="2504"/>
                </a:lnTo>
                <a:cubicBezTo>
                  <a:pt x="1398" y="2477"/>
                  <a:pt x="1398" y="2451"/>
                  <a:pt x="1398" y="2425"/>
                </a:cubicBezTo>
                <a:cubicBezTo>
                  <a:pt x="1398" y="2398"/>
                  <a:pt x="1371" y="2372"/>
                  <a:pt x="1345" y="2372"/>
                </a:cubicBezTo>
                <a:cubicBezTo>
                  <a:pt x="1319" y="2398"/>
                  <a:pt x="1293" y="2425"/>
                  <a:pt x="1293" y="2451"/>
                </a:cubicBezTo>
                <a:cubicBezTo>
                  <a:pt x="1293" y="2451"/>
                  <a:pt x="1293" y="2477"/>
                  <a:pt x="1319" y="2504"/>
                </a:cubicBezTo>
                <a:cubicBezTo>
                  <a:pt x="1319" y="2531"/>
                  <a:pt x="1345" y="2557"/>
                  <a:pt x="1371" y="2557"/>
                </a:cubicBezTo>
                <a:cubicBezTo>
                  <a:pt x="1398" y="2557"/>
                  <a:pt x="1424" y="2531"/>
                  <a:pt x="1398" y="2504"/>
                </a:cubicBezTo>
                <a:close/>
                <a:moveTo>
                  <a:pt x="1424" y="2768"/>
                </a:moveTo>
                <a:lnTo>
                  <a:pt x="1424" y="2768"/>
                </a:lnTo>
                <a:cubicBezTo>
                  <a:pt x="1424" y="2768"/>
                  <a:pt x="1424" y="2741"/>
                  <a:pt x="1424" y="2714"/>
                </a:cubicBezTo>
                <a:cubicBezTo>
                  <a:pt x="1424" y="2688"/>
                  <a:pt x="1398" y="2662"/>
                  <a:pt x="1371" y="2662"/>
                </a:cubicBezTo>
                <a:cubicBezTo>
                  <a:pt x="1345" y="2662"/>
                  <a:pt x="1319" y="2688"/>
                  <a:pt x="1319" y="2714"/>
                </a:cubicBezTo>
                <a:cubicBezTo>
                  <a:pt x="1319" y="2741"/>
                  <a:pt x="1319" y="2768"/>
                  <a:pt x="1319" y="2794"/>
                </a:cubicBezTo>
                <a:cubicBezTo>
                  <a:pt x="1319" y="2820"/>
                  <a:pt x="1345" y="2847"/>
                  <a:pt x="1371" y="2820"/>
                </a:cubicBezTo>
                <a:cubicBezTo>
                  <a:pt x="1398" y="2820"/>
                  <a:pt x="1424" y="2820"/>
                  <a:pt x="1424" y="2768"/>
                </a:cubicBezTo>
                <a:close/>
                <a:moveTo>
                  <a:pt x="1424" y="3058"/>
                </a:moveTo>
                <a:lnTo>
                  <a:pt x="1424" y="3058"/>
                </a:lnTo>
                <a:cubicBezTo>
                  <a:pt x="1424" y="3031"/>
                  <a:pt x="1424" y="3005"/>
                  <a:pt x="1424" y="2978"/>
                </a:cubicBezTo>
                <a:cubicBezTo>
                  <a:pt x="1424" y="2952"/>
                  <a:pt x="1398" y="2925"/>
                  <a:pt x="1371" y="2925"/>
                </a:cubicBezTo>
                <a:cubicBezTo>
                  <a:pt x="1345" y="2925"/>
                  <a:pt x="1319" y="2952"/>
                  <a:pt x="1319" y="2978"/>
                </a:cubicBezTo>
                <a:cubicBezTo>
                  <a:pt x="1319" y="3005"/>
                  <a:pt x="1319" y="3031"/>
                  <a:pt x="1319" y="3058"/>
                </a:cubicBezTo>
                <a:cubicBezTo>
                  <a:pt x="1319" y="3084"/>
                  <a:pt x="1345" y="3110"/>
                  <a:pt x="1371" y="3110"/>
                </a:cubicBezTo>
                <a:cubicBezTo>
                  <a:pt x="1398" y="3110"/>
                  <a:pt x="1424" y="3084"/>
                  <a:pt x="1424" y="3058"/>
                </a:cubicBezTo>
                <a:close/>
                <a:moveTo>
                  <a:pt x="1398" y="3347"/>
                </a:moveTo>
                <a:lnTo>
                  <a:pt x="1398" y="3347"/>
                </a:lnTo>
                <a:cubicBezTo>
                  <a:pt x="1398" y="3321"/>
                  <a:pt x="1398" y="3295"/>
                  <a:pt x="1398" y="3269"/>
                </a:cubicBezTo>
                <a:cubicBezTo>
                  <a:pt x="1424" y="3242"/>
                  <a:pt x="1398" y="3215"/>
                  <a:pt x="1371" y="3215"/>
                </a:cubicBezTo>
                <a:cubicBezTo>
                  <a:pt x="1345" y="3215"/>
                  <a:pt x="1319" y="3242"/>
                  <a:pt x="1293" y="3269"/>
                </a:cubicBezTo>
                <a:cubicBezTo>
                  <a:pt x="1293" y="3295"/>
                  <a:pt x="1293" y="3295"/>
                  <a:pt x="1293" y="3321"/>
                </a:cubicBezTo>
                <a:cubicBezTo>
                  <a:pt x="1293" y="3347"/>
                  <a:pt x="1319" y="3374"/>
                  <a:pt x="1345" y="3374"/>
                </a:cubicBezTo>
                <a:cubicBezTo>
                  <a:pt x="1371" y="3400"/>
                  <a:pt x="1398" y="3374"/>
                  <a:pt x="1398" y="3347"/>
                </a:cubicBezTo>
                <a:close/>
              </a:path>
            </a:pathLst>
          </a:custGeom>
          <a:solidFill>
            <a:srgbClr val="618D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4" tIns="45717" rIns="91434" bIns="45717" anchor="ctr">
            <a:norm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 flipH="1">
            <a:off x="4285990" y="1669732"/>
            <a:ext cx="1546556" cy="2793110"/>
          </a:xfrm>
          <a:custGeom>
            <a:avLst/>
            <a:gdLst>
              <a:gd name="T0" fmla="*/ 79 w 3902"/>
              <a:gd name="T1" fmla="*/ 0 h 3982"/>
              <a:gd name="T2" fmla="*/ 132 w 3902"/>
              <a:gd name="T3" fmla="*/ 133 h 3982"/>
              <a:gd name="T4" fmla="*/ 422 w 3902"/>
              <a:gd name="T5" fmla="*/ 79 h 3982"/>
              <a:gd name="T6" fmla="*/ 290 w 3902"/>
              <a:gd name="T7" fmla="*/ 106 h 3982"/>
              <a:gd name="T8" fmla="*/ 474 w 3902"/>
              <a:gd name="T9" fmla="*/ 133 h 3982"/>
              <a:gd name="T10" fmla="*/ 711 w 3902"/>
              <a:gd name="T11" fmla="*/ 159 h 3982"/>
              <a:gd name="T12" fmla="*/ 606 w 3902"/>
              <a:gd name="T13" fmla="*/ 238 h 3982"/>
              <a:gd name="T14" fmla="*/ 711 w 3902"/>
              <a:gd name="T15" fmla="*/ 159 h 3982"/>
              <a:gd name="T16" fmla="*/ 896 w 3902"/>
              <a:gd name="T17" fmla="*/ 238 h 3982"/>
              <a:gd name="T18" fmla="*/ 922 w 3902"/>
              <a:gd name="T19" fmla="*/ 370 h 3982"/>
              <a:gd name="T20" fmla="*/ 1239 w 3902"/>
              <a:gd name="T21" fmla="*/ 396 h 3982"/>
              <a:gd name="T22" fmla="*/ 1107 w 3902"/>
              <a:gd name="T23" fmla="*/ 370 h 3982"/>
              <a:gd name="T24" fmla="*/ 1266 w 3902"/>
              <a:gd name="T25" fmla="*/ 449 h 3982"/>
              <a:gd name="T26" fmla="*/ 1503 w 3902"/>
              <a:gd name="T27" fmla="*/ 527 h 3982"/>
              <a:gd name="T28" fmla="*/ 1371 w 3902"/>
              <a:gd name="T29" fmla="*/ 581 h 3982"/>
              <a:gd name="T30" fmla="*/ 1503 w 3902"/>
              <a:gd name="T31" fmla="*/ 527 h 3982"/>
              <a:gd name="T32" fmla="*/ 1687 w 3902"/>
              <a:gd name="T33" fmla="*/ 633 h 3982"/>
              <a:gd name="T34" fmla="*/ 1687 w 3902"/>
              <a:gd name="T35" fmla="*/ 765 h 3982"/>
              <a:gd name="T36" fmla="*/ 1977 w 3902"/>
              <a:gd name="T37" fmla="*/ 844 h 3982"/>
              <a:gd name="T38" fmla="*/ 1845 w 3902"/>
              <a:gd name="T39" fmla="*/ 791 h 3982"/>
              <a:gd name="T40" fmla="*/ 1977 w 3902"/>
              <a:gd name="T41" fmla="*/ 897 h 3982"/>
              <a:gd name="T42" fmla="*/ 2188 w 3902"/>
              <a:gd name="T43" fmla="*/ 1002 h 3982"/>
              <a:gd name="T44" fmla="*/ 2082 w 3902"/>
              <a:gd name="T45" fmla="*/ 1055 h 3982"/>
              <a:gd name="T46" fmla="*/ 2188 w 3902"/>
              <a:gd name="T47" fmla="*/ 1002 h 3982"/>
              <a:gd name="T48" fmla="*/ 2372 w 3902"/>
              <a:gd name="T49" fmla="*/ 1160 h 3982"/>
              <a:gd name="T50" fmla="*/ 2346 w 3902"/>
              <a:gd name="T51" fmla="*/ 1266 h 3982"/>
              <a:gd name="T52" fmla="*/ 2609 w 3902"/>
              <a:gd name="T53" fmla="*/ 1398 h 3982"/>
              <a:gd name="T54" fmla="*/ 2504 w 3902"/>
              <a:gd name="T55" fmla="*/ 1345 h 3982"/>
              <a:gd name="T56" fmla="*/ 2609 w 3902"/>
              <a:gd name="T57" fmla="*/ 1476 h 3982"/>
              <a:gd name="T58" fmla="*/ 2820 w 3902"/>
              <a:gd name="T59" fmla="*/ 1609 h 3982"/>
              <a:gd name="T60" fmla="*/ 2689 w 3902"/>
              <a:gd name="T61" fmla="*/ 1635 h 3982"/>
              <a:gd name="T62" fmla="*/ 2820 w 3902"/>
              <a:gd name="T63" fmla="*/ 1609 h 3982"/>
              <a:gd name="T64" fmla="*/ 2953 w 3902"/>
              <a:gd name="T65" fmla="*/ 1767 h 3982"/>
              <a:gd name="T66" fmla="*/ 2926 w 3902"/>
              <a:gd name="T67" fmla="*/ 1898 h 3982"/>
              <a:gd name="T68" fmla="*/ 3164 w 3902"/>
              <a:gd name="T69" fmla="*/ 2057 h 3982"/>
              <a:gd name="T70" fmla="*/ 3058 w 3902"/>
              <a:gd name="T71" fmla="*/ 2004 h 3982"/>
              <a:gd name="T72" fmla="*/ 3164 w 3902"/>
              <a:gd name="T73" fmla="*/ 2136 h 3982"/>
              <a:gd name="T74" fmla="*/ 3321 w 3902"/>
              <a:gd name="T75" fmla="*/ 2320 h 3982"/>
              <a:gd name="T76" fmla="*/ 3190 w 3902"/>
              <a:gd name="T77" fmla="*/ 2294 h 3982"/>
              <a:gd name="T78" fmla="*/ 3321 w 3902"/>
              <a:gd name="T79" fmla="*/ 2320 h 3982"/>
              <a:gd name="T80" fmla="*/ 3427 w 3902"/>
              <a:gd name="T81" fmla="*/ 2505 h 3982"/>
              <a:gd name="T82" fmla="*/ 3374 w 3902"/>
              <a:gd name="T83" fmla="*/ 2610 h 3982"/>
              <a:gd name="T84" fmla="*/ 3583 w 3902"/>
              <a:gd name="T85" fmla="*/ 2821 h 3982"/>
              <a:gd name="T86" fmla="*/ 3480 w 3902"/>
              <a:gd name="T87" fmla="*/ 2742 h 3982"/>
              <a:gd name="T88" fmla="*/ 3557 w 3902"/>
              <a:gd name="T89" fmla="*/ 2900 h 3982"/>
              <a:gd name="T90" fmla="*/ 3690 w 3902"/>
              <a:gd name="T91" fmla="*/ 3085 h 3982"/>
              <a:gd name="T92" fmla="*/ 3557 w 3902"/>
              <a:gd name="T93" fmla="*/ 3058 h 3982"/>
              <a:gd name="T94" fmla="*/ 3690 w 3902"/>
              <a:gd name="T95" fmla="*/ 3085 h 3982"/>
              <a:gd name="T96" fmla="*/ 3768 w 3902"/>
              <a:gd name="T97" fmla="*/ 3296 h 3982"/>
              <a:gd name="T98" fmla="*/ 3690 w 3902"/>
              <a:gd name="T99" fmla="*/ 3401 h 3982"/>
              <a:gd name="T100" fmla="*/ 3847 w 3902"/>
              <a:gd name="T101" fmla="*/ 3638 h 3982"/>
              <a:gd name="T102" fmla="*/ 3768 w 3902"/>
              <a:gd name="T103" fmla="*/ 3533 h 3982"/>
              <a:gd name="T104" fmla="*/ 3821 w 3902"/>
              <a:gd name="T105" fmla="*/ 3691 h 3982"/>
              <a:gd name="T106" fmla="*/ 3901 w 3902"/>
              <a:gd name="T107" fmla="*/ 3929 h 3982"/>
              <a:gd name="T108" fmla="*/ 3795 w 3902"/>
              <a:gd name="T109" fmla="*/ 3875 h 3982"/>
              <a:gd name="T110" fmla="*/ 3901 w 3902"/>
              <a:gd name="T111" fmla="*/ 3929 h 3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02" h="3982">
                <a:moveTo>
                  <a:pt x="158" y="27"/>
                </a:moveTo>
                <a:lnTo>
                  <a:pt x="158" y="27"/>
                </a:lnTo>
                <a:cubicBezTo>
                  <a:pt x="132" y="0"/>
                  <a:pt x="106" y="0"/>
                  <a:pt x="79" y="0"/>
                </a:cubicBezTo>
                <a:cubicBezTo>
                  <a:pt x="53" y="0"/>
                  <a:pt x="26" y="27"/>
                  <a:pt x="26" y="53"/>
                </a:cubicBezTo>
                <a:cubicBezTo>
                  <a:pt x="0" y="79"/>
                  <a:pt x="26" y="106"/>
                  <a:pt x="53" y="106"/>
                </a:cubicBezTo>
                <a:cubicBezTo>
                  <a:pt x="79" y="106"/>
                  <a:pt x="106" y="106"/>
                  <a:pt x="132" y="133"/>
                </a:cubicBezTo>
                <a:cubicBezTo>
                  <a:pt x="158" y="133"/>
                  <a:pt x="184" y="106"/>
                  <a:pt x="184" y="79"/>
                </a:cubicBezTo>
                <a:cubicBezTo>
                  <a:pt x="184" y="53"/>
                  <a:pt x="184" y="27"/>
                  <a:pt x="158" y="27"/>
                </a:cubicBezTo>
                <a:close/>
                <a:moveTo>
                  <a:pt x="422" y="79"/>
                </a:moveTo>
                <a:lnTo>
                  <a:pt x="422" y="79"/>
                </a:lnTo>
                <a:cubicBezTo>
                  <a:pt x="395" y="79"/>
                  <a:pt x="395" y="79"/>
                  <a:pt x="369" y="53"/>
                </a:cubicBezTo>
                <a:cubicBezTo>
                  <a:pt x="343" y="53"/>
                  <a:pt x="317" y="79"/>
                  <a:pt x="290" y="106"/>
                </a:cubicBezTo>
                <a:cubicBezTo>
                  <a:pt x="290" y="133"/>
                  <a:pt x="317" y="159"/>
                  <a:pt x="343" y="159"/>
                </a:cubicBezTo>
                <a:cubicBezTo>
                  <a:pt x="369" y="159"/>
                  <a:pt x="369" y="185"/>
                  <a:pt x="395" y="185"/>
                </a:cubicBezTo>
                <a:cubicBezTo>
                  <a:pt x="422" y="185"/>
                  <a:pt x="448" y="185"/>
                  <a:pt x="474" y="133"/>
                </a:cubicBezTo>
                <a:cubicBezTo>
                  <a:pt x="474" y="106"/>
                  <a:pt x="448" y="79"/>
                  <a:pt x="422" y="79"/>
                </a:cubicBezTo>
                <a:close/>
                <a:moveTo>
                  <a:pt x="711" y="159"/>
                </a:moveTo>
                <a:lnTo>
                  <a:pt x="711" y="159"/>
                </a:lnTo>
                <a:cubicBezTo>
                  <a:pt x="685" y="159"/>
                  <a:pt x="659" y="159"/>
                  <a:pt x="633" y="133"/>
                </a:cubicBezTo>
                <a:cubicBezTo>
                  <a:pt x="606" y="133"/>
                  <a:pt x="580" y="159"/>
                  <a:pt x="580" y="185"/>
                </a:cubicBezTo>
                <a:cubicBezTo>
                  <a:pt x="554" y="211"/>
                  <a:pt x="580" y="238"/>
                  <a:pt x="606" y="238"/>
                </a:cubicBezTo>
                <a:cubicBezTo>
                  <a:pt x="633" y="238"/>
                  <a:pt x="659" y="264"/>
                  <a:pt x="659" y="264"/>
                </a:cubicBezTo>
                <a:cubicBezTo>
                  <a:pt x="711" y="264"/>
                  <a:pt x="738" y="264"/>
                  <a:pt x="738" y="238"/>
                </a:cubicBezTo>
                <a:cubicBezTo>
                  <a:pt x="738" y="211"/>
                  <a:pt x="738" y="185"/>
                  <a:pt x="711" y="159"/>
                </a:cubicBezTo>
                <a:close/>
                <a:moveTo>
                  <a:pt x="975" y="264"/>
                </a:moveTo>
                <a:lnTo>
                  <a:pt x="975" y="264"/>
                </a:lnTo>
                <a:cubicBezTo>
                  <a:pt x="949" y="264"/>
                  <a:pt x="922" y="238"/>
                  <a:pt x="896" y="238"/>
                </a:cubicBezTo>
                <a:cubicBezTo>
                  <a:pt x="870" y="238"/>
                  <a:pt x="844" y="238"/>
                  <a:pt x="844" y="264"/>
                </a:cubicBezTo>
                <a:cubicBezTo>
                  <a:pt x="817" y="290"/>
                  <a:pt x="844" y="317"/>
                  <a:pt x="870" y="344"/>
                </a:cubicBezTo>
                <a:cubicBezTo>
                  <a:pt x="896" y="344"/>
                  <a:pt x="922" y="344"/>
                  <a:pt x="922" y="370"/>
                </a:cubicBezTo>
                <a:cubicBezTo>
                  <a:pt x="949" y="370"/>
                  <a:pt x="1002" y="370"/>
                  <a:pt x="1002" y="344"/>
                </a:cubicBezTo>
                <a:cubicBezTo>
                  <a:pt x="1002" y="317"/>
                  <a:pt x="1002" y="264"/>
                  <a:pt x="975" y="264"/>
                </a:cubicBezTo>
                <a:close/>
                <a:moveTo>
                  <a:pt x="1239" y="396"/>
                </a:moveTo>
                <a:lnTo>
                  <a:pt x="1239" y="396"/>
                </a:lnTo>
                <a:cubicBezTo>
                  <a:pt x="1212" y="370"/>
                  <a:pt x="1186" y="370"/>
                  <a:pt x="1160" y="344"/>
                </a:cubicBezTo>
                <a:cubicBezTo>
                  <a:pt x="1133" y="344"/>
                  <a:pt x="1107" y="344"/>
                  <a:pt x="1107" y="370"/>
                </a:cubicBezTo>
                <a:cubicBezTo>
                  <a:pt x="1081" y="396"/>
                  <a:pt x="1107" y="449"/>
                  <a:pt x="1133" y="449"/>
                </a:cubicBezTo>
                <a:cubicBezTo>
                  <a:pt x="1160" y="449"/>
                  <a:pt x="1160" y="475"/>
                  <a:pt x="1186" y="475"/>
                </a:cubicBezTo>
                <a:cubicBezTo>
                  <a:pt x="1212" y="501"/>
                  <a:pt x="1239" y="475"/>
                  <a:pt x="1266" y="449"/>
                </a:cubicBezTo>
                <a:cubicBezTo>
                  <a:pt x="1266" y="422"/>
                  <a:pt x="1266" y="396"/>
                  <a:pt x="1239" y="396"/>
                </a:cubicBezTo>
                <a:close/>
                <a:moveTo>
                  <a:pt x="1503" y="527"/>
                </a:moveTo>
                <a:lnTo>
                  <a:pt x="1503" y="527"/>
                </a:lnTo>
                <a:cubicBezTo>
                  <a:pt x="1477" y="501"/>
                  <a:pt x="1450" y="501"/>
                  <a:pt x="1423" y="475"/>
                </a:cubicBezTo>
                <a:cubicBezTo>
                  <a:pt x="1397" y="475"/>
                  <a:pt x="1371" y="475"/>
                  <a:pt x="1344" y="501"/>
                </a:cubicBezTo>
                <a:cubicBezTo>
                  <a:pt x="1344" y="527"/>
                  <a:pt x="1344" y="554"/>
                  <a:pt x="1371" y="581"/>
                </a:cubicBezTo>
                <a:cubicBezTo>
                  <a:pt x="1397" y="581"/>
                  <a:pt x="1423" y="607"/>
                  <a:pt x="1450" y="607"/>
                </a:cubicBezTo>
                <a:cubicBezTo>
                  <a:pt x="1477" y="633"/>
                  <a:pt x="1503" y="607"/>
                  <a:pt x="1503" y="581"/>
                </a:cubicBezTo>
                <a:cubicBezTo>
                  <a:pt x="1529" y="554"/>
                  <a:pt x="1529" y="527"/>
                  <a:pt x="1503" y="527"/>
                </a:cubicBezTo>
                <a:close/>
                <a:moveTo>
                  <a:pt x="1740" y="660"/>
                </a:moveTo>
                <a:lnTo>
                  <a:pt x="1740" y="660"/>
                </a:lnTo>
                <a:cubicBezTo>
                  <a:pt x="1714" y="660"/>
                  <a:pt x="1687" y="633"/>
                  <a:pt x="1687" y="633"/>
                </a:cubicBezTo>
                <a:cubicBezTo>
                  <a:pt x="1660" y="607"/>
                  <a:pt x="1608" y="633"/>
                  <a:pt x="1608" y="660"/>
                </a:cubicBezTo>
                <a:cubicBezTo>
                  <a:pt x="1582" y="660"/>
                  <a:pt x="1582" y="712"/>
                  <a:pt x="1608" y="712"/>
                </a:cubicBezTo>
                <a:cubicBezTo>
                  <a:pt x="1634" y="738"/>
                  <a:pt x="1660" y="738"/>
                  <a:pt x="1687" y="765"/>
                </a:cubicBezTo>
                <a:cubicBezTo>
                  <a:pt x="1714" y="765"/>
                  <a:pt x="1740" y="765"/>
                  <a:pt x="1740" y="738"/>
                </a:cubicBezTo>
                <a:cubicBezTo>
                  <a:pt x="1766" y="712"/>
                  <a:pt x="1766" y="686"/>
                  <a:pt x="1740" y="660"/>
                </a:cubicBezTo>
                <a:close/>
                <a:moveTo>
                  <a:pt x="1977" y="844"/>
                </a:moveTo>
                <a:lnTo>
                  <a:pt x="1977" y="844"/>
                </a:lnTo>
                <a:cubicBezTo>
                  <a:pt x="1951" y="818"/>
                  <a:pt x="1924" y="818"/>
                  <a:pt x="1924" y="791"/>
                </a:cubicBezTo>
                <a:cubicBezTo>
                  <a:pt x="1898" y="765"/>
                  <a:pt x="1845" y="791"/>
                  <a:pt x="1845" y="791"/>
                </a:cubicBezTo>
                <a:cubicBezTo>
                  <a:pt x="1819" y="818"/>
                  <a:pt x="1819" y="871"/>
                  <a:pt x="1845" y="871"/>
                </a:cubicBezTo>
                <a:cubicBezTo>
                  <a:pt x="1871" y="897"/>
                  <a:pt x="1898" y="897"/>
                  <a:pt x="1898" y="923"/>
                </a:cubicBezTo>
                <a:cubicBezTo>
                  <a:pt x="1924" y="923"/>
                  <a:pt x="1977" y="923"/>
                  <a:pt x="1977" y="897"/>
                </a:cubicBezTo>
                <a:cubicBezTo>
                  <a:pt x="2004" y="871"/>
                  <a:pt x="2004" y="844"/>
                  <a:pt x="1977" y="844"/>
                </a:cubicBezTo>
                <a:close/>
                <a:moveTo>
                  <a:pt x="2188" y="1002"/>
                </a:moveTo>
                <a:lnTo>
                  <a:pt x="2188" y="1002"/>
                </a:lnTo>
                <a:cubicBezTo>
                  <a:pt x="2188" y="1002"/>
                  <a:pt x="2161" y="976"/>
                  <a:pt x="2135" y="976"/>
                </a:cubicBezTo>
                <a:cubicBezTo>
                  <a:pt x="2109" y="949"/>
                  <a:pt x="2082" y="949"/>
                  <a:pt x="2082" y="976"/>
                </a:cubicBezTo>
                <a:cubicBezTo>
                  <a:pt x="2056" y="1002"/>
                  <a:pt x="2056" y="1028"/>
                  <a:pt x="2082" y="1055"/>
                </a:cubicBezTo>
                <a:cubicBezTo>
                  <a:pt x="2109" y="1055"/>
                  <a:pt x="2109" y="1082"/>
                  <a:pt x="2135" y="1082"/>
                </a:cubicBezTo>
                <a:cubicBezTo>
                  <a:pt x="2161" y="1108"/>
                  <a:pt x="2188" y="1108"/>
                  <a:pt x="2215" y="1082"/>
                </a:cubicBezTo>
                <a:cubicBezTo>
                  <a:pt x="2215" y="1055"/>
                  <a:pt x="2215" y="1028"/>
                  <a:pt x="2188" y="1002"/>
                </a:cubicBezTo>
                <a:close/>
                <a:moveTo>
                  <a:pt x="2425" y="1187"/>
                </a:moveTo>
                <a:lnTo>
                  <a:pt x="2425" y="1187"/>
                </a:lnTo>
                <a:cubicBezTo>
                  <a:pt x="2398" y="1187"/>
                  <a:pt x="2372" y="1160"/>
                  <a:pt x="2372" y="1160"/>
                </a:cubicBezTo>
                <a:cubicBezTo>
                  <a:pt x="2346" y="1134"/>
                  <a:pt x="2320" y="1134"/>
                  <a:pt x="2293" y="1160"/>
                </a:cubicBezTo>
                <a:cubicBezTo>
                  <a:pt x="2267" y="1187"/>
                  <a:pt x="2267" y="1213"/>
                  <a:pt x="2293" y="1239"/>
                </a:cubicBezTo>
                <a:cubicBezTo>
                  <a:pt x="2320" y="1239"/>
                  <a:pt x="2320" y="1266"/>
                  <a:pt x="2346" y="1266"/>
                </a:cubicBezTo>
                <a:cubicBezTo>
                  <a:pt x="2372" y="1293"/>
                  <a:pt x="2398" y="1293"/>
                  <a:pt x="2425" y="1266"/>
                </a:cubicBezTo>
                <a:cubicBezTo>
                  <a:pt x="2452" y="1266"/>
                  <a:pt x="2425" y="1213"/>
                  <a:pt x="2425" y="1187"/>
                </a:cubicBezTo>
                <a:close/>
                <a:moveTo>
                  <a:pt x="2609" y="1398"/>
                </a:moveTo>
                <a:lnTo>
                  <a:pt x="2609" y="1398"/>
                </a:lnTo>
                <a:cubicBezTo>
                  <a:pt x="2609" y="1371"/>
                  <a:pt x="2583" y="1371"/>
                  <a:pt x="2583" y="1345"/>
                </a:cubicBezTo>
                <a:cubicBezTo>
                  <a:pt x="2557" y="1319"/>
                  <a:pt x="2504" y="1319"/>
                  <a:pt x="2504" y="1345"/>
                </a:cubicBezTo>
                <a:cubicBezTo>
                  <a:pt x="2478" y="1371"/>
                  <a:pt x="2478" y="1398"/>
                  <a:pt x="2504" y="1424"/>
                </a:cubicBezTo>
                <a:cubicBezTo>
                  <a:pt x="2504" y="1450"/>
                  <a:pt x="2531" y="1450"/>
                  <a:pt x="2557" y="1476"/>
                </a:cubicBezTo>
                <a:cubicBezTo>
                  <a:pt x="2557" y="1503"/>
                  <a:pt x="2609" y="1503"/>
                  <a:pt x="2609" y="1476"/>
                </a:cubicBezTo>
                <a:cubicBezTo>
                  <a:pt x="2635" y="1450"/>
                  <a:pt x="2635" y="1424"/>
                  <a:pt x="2609" y="1398"/>
                </a:cubicBezTo>
                <a:close/>
                <a:moveTo>
                  <a:pt x="2820" y="1609"/>
                </a:moveTo>
                <a:lnTo>
                  <a:pt x="2820" y="1609"/>
                </a:lnTo>
                <a:cubicBezTo>
                  <a:pt x="2794" y="1582"/>
                  <a:pt x="2794" y="1582"/>
                  <a:pt x="2768" y="1556"/>
                </a:cubicBezTo>
                <a:cubicBezTo>
                  <a:pt x="2742" y="1530"/>
                  <a:pt x="2715" y="1530"/>
                  <a:pt x="2689" y="1556"/>
                </a:cubicBezTo>
                <a:cubicBezTo>
                  <a:pt x="2662" y="1582"/>
                  <a:pt x="2662" y="1609"/>
                  <a:pt x="2689" y="1635"/>
                </a:cubicBezTo>
                <a:cubicBezTo>
                  <a:pt x="2715" y="1635"/>
                  <a:pt x="2715" y="1661"/>
                  <a:pt x="2742" y="1687"/>
                </a:cubicBezTo>
                <a:cubicBezTo>
                  <a:pt x="2768" y="1714"/>
                  <a:pt x="2794" y="1714"/>
                  <a:pt x="2820" y="1687"/>
                </a:cubicBezTo>
                <a:cubicBezTo>
                  <a:pt x="2820" y="1661"/>
                  <a:pt x="2846" y="1635"/>
                  <a:pt x="2820" y="1609"/>
                </a:cubicBezTo>
                <a:close/>
                <a:moveTo>
                  <a:pt x="3005" y="1846"/>
                </a:moveTo>
                <a:lnTo>
                  <a:pt x="3005" y="1846"/>
                </a:lnTo>
                <a:cubicBezTo>
                  <a:pt x="2979" y="1820"/>
                  <a:pt x="2979" y="1793"/>
                  <a:pt x="2953" y="1767"/>
                </a:cubicBezTo>
                <a:cubicBezTo>
                  <a:pt x="2926" y="1767"/>
                  <a:pt x="2900" y="1740"/>
                  <a:pt x="2873" y="1767"/>
                </a:cubicBezTo>
                <a:cubicBezTo>
                  <a:pt x="2846" y="1793"/>
                  <a:pt x="2846" y="1820"/>
                  <a:pt x="2873" y="1846"/>
                </a:cubicBezTo>
                <a:cubicBezTo>
                  <a:pt x="2873" y="1872"/>
                  <a:pt x="2900" y="1872"/>
                  <a:pt x="2926" y="1898"/>
                </a:cubicBezTo>
                <a:cubicBezTo>
                  <a:pt x="2926" y="1925"/>
                  <a:pt x="2953" y="1925"/>
                  <a:pt x="2979" y="1898"/>
                </a:cubicBezTo>
                <a:cubicBezTo>
                  <a:pt x="3005" y="1898"/>
                  <a:pt x="3005" y="1872"/>
                  <a:pt x="3005" y="1846"/>
                </a:cubicBezTo>
                <a:close/>
                <a:moveTo>
                  <a:pt x="3164" y="2057"/>
                </a:moveTo>
                <a:lnTo>
                  <a:pt x="3164" y="2057"/>
                </a:lnTo>
                <a:cubicBezTo>
                  <a:pt x="3164" y="2057"/>
                  <a:pt x="3137" y="2031"/>
                  <a:pt x="3137" y="2004"/>
                </a:cubicBezTo>
                <a:cubicBezTo>
                  <a:pt x="3110" y="1977"/>
                  <a:pt x="3084" y="1977"/>
                  <a:pt x="3058" y="2004"/>
                </a:cubicBezTo>
                <a:cubicBezTo>
                  <a:pt x="3031" y="2004"/>
                  <a:pt x="3031" y="2057"/>
                  <a:pt x="3031" y="2083"/>
                </a:cubicBezTo>
                <a:cubicBezTo>
                  <a:pt x="3058" y="2083"/>
                  <a:pt x="3058" y="2109"/>
                  <a:pt x="3084" y="2136"/>
                </a:cubicBezTo>
                <a:cubicBezTo>
                  <a:pt x="3084" y="2162"/>
                  <a:pt x="3137" y="2162"/>
                  <a:pt x="3164" y="2136"/>
                </a:cubicBezTo>
                <a:cubicBezTo>
                  <a:pt x="3164" y="2136"/>
                  <a:pt x="3190" y="2083"/>
                  <a:pt x="3164" y="2057"/>
                </a:cubicBezTo>
                <a:close/>
                <a:moveTo>
                  <a:pt x="3321" y="2320"/>
                </a:moveTo>
                <a:lnTo>
                  <a:pt x="3321" y="2320"/>
                </a:lnTo>
                <a:cubicBezTo>
                  <a:pt x="3295" y="2294"/>
                  <a:pt x="3295" y="2268"/>
                  <a:pt x="3295" y="2242"/>
                </a:cubicBezTo>
                <a:cubicBezTo>
                  <a:pt x="3269" y="2215"/>
                  <a:pt x="3242" y="2215"/>
                  <a:pt x="3216" y="2242"/>
                </a:cubicBezTo>
                <a:cubicBezTo>
                  <a:pt x="3190" y="2242"/>
                  <a:pt x="3190" y="2268"/>
                  <a:pt x="3190" y="2294"/>
                </a:cubicBezTo>
                <a:cubicBezTo>
                  <a:pt x="3216" y="2320"/>
                  <a:pt x="3216" y="2347"/>
                  <a:pt x="3242" y="2373"/>
                </a:cubicBezTo>
                <a:cubicBezTo>
                  <a:pt x="3242" y="2399"/>
                  <a:pt x="3269" y="2399"/>
                  <a:pt x="3295" y="2373"/>
                </a:cubicBezTo>
                <a:cubicBezTo>
                  <a:pt x="3321" y="2373"/>
                  <a:pt x="3347" y="2347"/>
                  <a:pt x="3321" y="2320"/>
                </a:cubicBezTo>
                <a:close/>
                <a:moveTo>
                  <a:pt x="3453" y="2558"/>
                </a:moveTo>
                <a:lnTo>
                  <a:pt x="3453" y="2558"/>
                </a:lnTo>
                <a:cubicBezTo>
                  <a:pt x="3453" y="2531"/>
                  <a:pt x="3427" y="2531"/>
                  <a:pt x="3427" y="2505"/>
                </a:cubicBezTo>
                <a:cubicBezTo>
                  <a:pt x="3401" y="2479"/>
                  <a:pt x="3374" y="2452"/>
                  <a:pt x="3347" y="2479"/>
                </a:cubicBezTo>
                <a:cubicBezTo>
                  <a:pt x="3321" y="2479"/>
                  <a:pt x="3321" y="2531"/>
                  <a:pt x="3321" y="2558"/>
                </a:cubicBezTo>
                <a:cubicBezTo>
                  <a:pt x="3347" y="2558"/>
                  <a:pt x="3347" y="2584"/>
                  <a:pt x="3374" y="2610"/>
                </a:cubicBezTo>
                <a:cubicBezTo>
                  <a:pt x="3374" y="2636"/>
                  <a:pt x="3401" y="2636"/>
                  <a:pt x="3427" y="2636"/>
                </a:cubicBezTo>
                <a:cubicBezTo>
                  <a:pt x="3453" y="2610"/>
                  <a:pt x="3480" y="2584"/>
                  <a:pt x="3453" y="2558"/>
                </a:cubicBezTo>
                <a:close/>
                <a:moveTo>
                  <a:pt x="3583" y="2821"/>
                </a:moveTo>
                <a:lnTo>
                  <a:pt x="3583" y="2821"/>
                </a:lnTo>
                <a:cubicBezTo>
                  <a:pt x="3583" y="2795"/>
                  <a:pt x="3557" y="2769"/>
                  <a:pt x="3557" y="2769"/>
                </a:cubicBezTo>
                <a:cubicBezTo>
                  <a:pt x="3531" y="2742"/>
                  <a:pt x="3506" y="2716"/>
                  <a:pt x="3480" y="2742"/>
                </a:cubicBezTo>
                <a:cubicBezTo>
                  <a:pt x="3453" y="2742"/>
                  <a:pt x="3453" y="2769"/>
                  <a:pt x="3453" y="2795"/>
                </a:cubicBezTo>
                <a:cubicBezTo>
                  <a:pt x="3480" y="2821"/>
                  <a:pt x="3480" y="2847"/>
                  <a:pt x="3480" y="2874"/>
                </a:cubicBezTo>
                <a:cubicBezTo>
                  <a:pt x="3506" y="2900"/>
                  <a:pt x="3531" y="2900"/>
                  <a:pt x="3557" y="2900"/>
                </a:cubicBezTo>
                <a:cubicBezTo>
                  <a:pt x="3583" y="2874"/>
                  <a:pt x="3583" y="2847"/>
                  <a:pt x="3583" y="2821"/>
                </a:cubicBezTo>
                <a:close/>
                <a:moveTo>
                  <a:pt x="3690" y="3085"/>
                </a:moveTo>
                <a:lnTo>
                  <a:pt x="3690" y="3085"/>
                </a:lnTo>
                <a:cubicBezTo>
                  <a:pt x="3690" y="3058"/>
                  <a:pt x="3663" y="3032"/>
                  <a:pt x="3663" y="3032"/>
                </a:cubicBezTo>
                <a:cubicBezTo>
                  <a:pt x="3663" y="3006"/>
                  <a:pt x="3637" y="2980"/>
                  <a:pt x="3583" y="2980"/>
                </a:cubicBezTo>
                <a:cubicBezTo>
                  <a:pt x="3557" y="3006"/>
                  <a:pt x="3557" y="3032"/>
                  <a:pt x="3557" y="3058"/>
                </a:cubicBezTo>
                <a:cubicBezTo>
                  <a:pt x="3583" y="3085"/>
                  <a:pt x="3583" y="3111"/>
                  <a:pt x="3583" y="3137"/>
                </a:cubicBezTo>
                <a:cubicBezTo>
                  <a:pt x="3610" y="3164"/>
                  <a:pt x="3637" y="3164"/>
                  <a:pt x="3663" y="3164"/>
                </a:cubicBezTo>
                <a:cubicBezTo>
                  <a:pt x="3690" y="3137"/>
                  <a:pt x="3690" y="3111"/>
                  <a:pt x="3690" y="3085"/>
                </a:cubicBezTo>
                <a:close/>
                <a:moveTo>
                  <a:pt x="3768" y="3374"/>
                </a:moveTo>
                <a:lnTo>
                  <a:pt x="3768" y="3374"/>
                </a:lnTo>
                <a:cubicBezTo>
                  <a:pt x="3768" y="3348"/>
                  <a:pt x="3768" y="3322"/>
                  <a:pt x="3768" y="3296"/>
                </a:cubicBezTo>
                <a:cubicBezTo>
                  <a:pt x="3742" y="3269"/>
                  <a:pt x="3716" y="3243"/>
                  <a:pt x="3690" y="3269"/>
                </a:cubicBezTo>
                <a:cubicBezTo>
                  <a:pt x="3663" y="3269"/>
                  <a:pt x="3637" y="3296"/>
                  <a:pt x="3663" y="3322"/>
                </a:cubicBezTo>
                <a:cubicBezTo>
                  <a:pt x="3663" y="3348"/>
                  <a:pt x="3663" y="3374"/>
                  <a:pt x="3690" y="3401"/>
                </a:cubicBezTo>
                <a:cubicBezTo>
                  <a:pt x="3690" y="3428"/>
                  <a:pt x="3716" y="3428"/>
                  <a:pt x="3742" y="3428"/>
                </a:cubicBezTo>
                <a:cubicBezTo>
                  <a:pt x="3768" y="3428"/>
                  <a:pt x="3795" y="3401"/>
                  <a:pt x="3768" y="3374"/>
                </a:cubicBezTo>
                <a:close/>
                <a:moveTo>
                  <a:pt x="3847" y="3638"/>
                </a:moveTo>
                <a:lnTo>
                  <a:pt x="3847" y="3638"/>
                </a:lnTo>
                <a:cubicBezTo>
                  <a:pt x="3847" y="3612"/>
                  <a:pt x="3847" y="3585"/>
                  <a:pt x="3821" y="3559"/>
                </a:cubicBezTo>
                <a:cubicBezTo>
                  <a:pt x="3821" y="3533"/>
                  <a:pt x="3795" y="3533"/>
                  <a:pt x="3768" y="3533"/>
                </a:cubicBezTo>
                <a:cubicBezTo>
                  <a:pt x="3742" y="3533"/>
                  <a:pt x="3716" y="3559"/>
                  <a:pt x="3742" y="3585"/>
                </a:cubicBezTo>
                <a:cubicBezTo>
                  <a:pt x="3742" y="3612"/>
                  <a:pt x="3742" y="3638"/>
                  <a:pt x="3742" y="3665"/>
                </a:cubicBezTo>
                <a:cubicBezTo>
                  <a:pt x="3742" y="3691"/>
                  <a:pt x="3768" y="3718"/>
                  <a:pt x="3821" y="3691"/>
                </a:cubicBezTo>
                <a:cubicBezTo>
                  <a:pt x="3847" y="3691"/>
                  <a:pt x="3847" y="3665"/>
                  <a:pt x="3847" y="3638"/>
                </a:cubicBezTo>
                <a:close/>
                <a:moveTo>
                  <a:pt x="3901" y="3929"/>
                </a:moveTo>
                <a:lnTo>
                  <a:pt x="3901" y="3929"/>
                </a:lnTo>
                <a:cubicBezTo>
                  <a:pt x="3901" y="3902"/>
                  <a:pt x="3901" y="3875"/>
                  <a:pt x="3901" y="3849"/>
                </a:cubicBezTo>
                <a:cubicBezTo>
                  <a:pt x="3874" y="3823"/>
                  <a:pt x="3847" y="3796"/>
                  <a:pt x="3821" y="3823"/>
                </a:cubicBezTo>
                <a:cubicBezTo>
                  <a:pt x="3795" y="3823"/>
                  <a:pt x="3768" y="3849"/>
                  <a:pt x="3795" y="3875"/>
                </a:cubicBezTo>
                <a:cubicBezTo>
                  <a:pt x="3795" y="3902"/>
                  <a:pt x="3795" y="3929"/>
                  <a:pt x="3795" y="3929"/>
                </a:cubicBezTo>
                <a:cubicBezTo>
                  <a:pt x="3795" y="3981"/>
                  <a:pt x="3821" y="3981"/>
                  <a:pt x="3847" y="3981"/>
                </a:cubicBezTo>
                <a:cubicBezTo>
                  <a:pt x="3874" y="3981"/>
                  <a:pt x="3901" y="3955"/>
                  <a:pt x="3901" y="3929"/>
                </a:cubicBezTo>
                <a:close/>
              </a:path>
            </a:pathLst>
          </a:custGeom>
          <a:solidFill>
            <a:srgbClr val="618D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4" tIns="45717" rIns="91434" bIns="45717" anchor="ctr">
            <a:normAutofit/>
          </a:bodyPr>
          <a:lstStyle/>
          <a:p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4031542" y="768765"/>
            <a:ext cx="2071168" cy="707886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 fontScale="70000" lnSpcReduction="20000"/>
          </a:bodyPr>
          <a:lstStyle/>
          <a:p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Every garden needs some TLC at times. Same goes for your budgets.</a:t>
            </a:r>
            <a:endParaRPr lang="en-US" sz="17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2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1986" y="2216472"/>
            <a:ext cx="1293165" cy="2246370"/>
            <a:chOff x="2557263" y="2216472"/>
            <a:chExt cx="1293165" cy="2246370"/>
          </a:xfrm>
        </p:grpSpPr>
        <p:sp>
          <p:nvSpPr>
            <p:cNvPr id="157" name="Rounded Rectangle 156"/>
            <p:cNvSpPr/>
            <p:nvPr/>
          </p:nvSpPr>
          <p:spPr>
            <a:xfrm>
              <a:off x="3111920" y="2216472"/>
              <a:ext cx="183852" cy="2246370"/>
            </a:xfrm>
            <a:prstGeom prst="roundRect">
              <a:avLst/>
            </a:prstGeom>
            <a:gradFill flip="none" rotWithShape="1">
              <a:gsLst>
                <a:gs pos="34000">
                  <a:schemeClr val="accent2">
                    <a:lumMod val="67000"/>
                  </a:schemeClr>
                </a:gs>
                <a:gs pos="47000">
                  <a:schemeClr val="accent2">
                    <a:lumMod val="42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>
              <a:spLocks noChangeArrowheads="1"/>
            </p:cNvSpPr>
            <p:nvPr/>
          </p:nvSpPr>
          <p:spPr bwMode="auto">
            <a:xfrm>
              <a:off x="2557263" y="2376597"/>
              <a:ext cx="1293165" cy="1124057"/>
            </a:xfrm>
            <a:custGeom>
              <a:avLst/>
              <a:gdLst>
                <a:gd name="T0" fmla="*/ 1160 w 1161"/>
                <a:gd name="T1" fmla="*/ 0 h 687"/>
                <a:gd name="T2" fmla="*/ 0 w 1161"/>
                <a:gd name="T3" fmla="*/ 0 h 687"/>
                <a:gd name="T4" fmla="*/ 0 w 1161"/>
                <a:gd name="T5" fmla="*/ 686 h 687"/>
                <a:gd name="T6" fmla="*/ 1160 w 1161"/>
                <a:gd name="T7" fmla="*/ 686 h 687"/>
                <a:gd name="T8" fmla="*/ 1160 w 1161"/>
                <a:gd name="T9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687">
                  <a:moveTo>
                    <a:pt x="1160" y="0"/>
                  </a:moveTo>
                  <a:lnTo>
                    <a:pt x="0" y="0"/>
                  </a:lnTo>
                  <a:lnTo>
                    <a:pt x="0" y="686"/>
                  </a:lnTo>
                  <a:lnTo>
                    <a:pt x="1160" y="686"/>
                  </a:lnTo>
                  <a:lnTo>
                    <a:pt x="1160" y="0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100000">
                  <a:schemeClr val="accent5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1821986" y="2376600"/>
            <a:ext cx="1342401" cy="1124057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 fontScale="85000" lnSpcReduction="20000"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  <a:lumOff val="15000"/>
                    <a:alpha val="76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If expenses are posted to the wrong account, a journal entry will be needed</a:t>
            </a:r>
            <a:endParaRPr lang="en-US" sz="1600" dirty="0">
              <a:solidFill>
                <a:schemeClr val="bg1">
                  <a:lumMod val="85000"/>
                  <a:lumOff val="15000"/>
                  <a:alpha val="76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169D3D-8046-46A9-80D5-9709B8D40239}"/>
              </a:ext>
            </a:extLst>
          </p:cNvPr>
          <p:cNvGrpSpPr/>
          <p:nvPr/>
        </p:nvGrpSpPr>
        <p:grpSpPr>
          <a:xfrm>
            <a:off x="1640444" y="3433871"/>
            <a:ext cx="1494987" cy="1433457"/>
            <a:chOff x="2375720" y="3272500"/>
            <a:chExt cx="1494987" cy="1433457"/>
          </a:xfrm>
        </p:grpSpPr>
        <p:sp>
          <p:nvSpPr>
            <p:cNvPr id="155" name="Freeform 154"/>
            <p:cNvSpPr>
              <a:spLocks noChangeArrowheads="1"/>
            </p:cNvSpPr>
            <p:nvPr/>
          </p:nvSpPr>
          <p:spPr bwMode="auto">
            <a:xfrm rot="1470130">
              <a:off x="2891656" y="3272500"/>
              <a:ext cx="979051" cy="1108895"/>
            </a:xfrm>
            <a:custGeom>
              <a:avLst/>
              <a:gdLst>
                <a:gd name="T0" fmla="*/ 2478 w 4983"/>
                <a:gd name="T1" fmla="*/ 5536 h 5695"/>
                <a:gd name="T2" fmla="*/ 2478 w 4983"/>
                <a:gd name="T3" fmla="*/ 5536 h 5695"/>
                <a:gd name="T4" fmla="*/ 2399 w 4983"/>
                <a:gd name="T5" fmla="*/ 4798 h 5695"/>
                <a:gd name="T6" fmla="*/ 3163 w 4983"/>
                <a:gd name="T7" fmla="*/ 3928 h 5695"/>
                <a:gd name="T8" fmla="*/ 4982 w 4983"/>
                <a:gd name="T9" fmla="*/ 2742 h 5695"/>
                <a:gd name="T10" fmla="*/ 3058 w 4983"/>
                <a:gd name="T11" fmla="*/ 3691 h 5695"/>
                <a:gd name="T12" fmla="*/ 2373 w 4983"/>
                <a:gd name="T13" fmla="*/ 4350 h 5695"/>
                <a:gd name="T14" fmla="*/ 2821 w 4983"/>
                <a:gd name="T15" fmla="*/ 1846 h 5695"/>
                <a:gd name="T16" fmla="*/ 3954 w 4983"/>
                <a:gd name="T17" fmla="*/ 0 h 5695"/>
                <a:gd name="T18" fmla="*/ 2662 w 4983"/>
                <a:gd name="T19" fmla="*/ 1687 h 5695"/>
                <a:gd name="T20" fmla="*/ 2135 w 4983"/>
                <a:gd name="T21" fmla="*/ 3691 h 5695"/>
                <a:gd name="T22" fmla="*/ 1766 w 4983"/>
                <a:gd name="T23" fmla="*/ 3137 h 5695"/>
                <a:gd name="T24" fmla="*/ 211 w 4983"/>
                <a:gd name="T25" fmla="*/ 1661 h 5695"/>
                <a:gd name="T26" fmla="*/ 1608 w 4983"/>
                <a:gd name="T27" fmla="*/ 3295 h 5695"/>
                <a:gd name="T28" fmla="*/ 2135 w 4983"/>
                <a:gd name="T29" fmla="*/ 4455 h 5695"/>
                <a:gd name="T30" fmla="*/ 2240 w 4983"/>
                <a:gd name="T31" fmla="*/ 5589 h 5695"/>
                <a:gd name="T32" fmla="*/ 2240 w 4983"/>
                <a:gd name="T33" fmla="*/ 5615 h 5695"/>
                <a:gd name="T34" fmla="*/ 2373 w 4983"/>
                <a:gd name="T35" fmla="*/ 5668 h 5695"/>
                <a:gd name="T36" fmla="*/ 2478 w 4983"/>
                <a:gd name="T37" fmla="*/ 5536 h 5695"/>
                <a:gd name="connsiteX0" fmla="*/ 4600 w 9625"/>
                <a:gd name="connsiteY0" fmla="*/ 9721 h 9970"/>
                <a:gd name="connsiteX1" fmla="*/ 4600 w 9625"/>
                <a:gd name="connsiteY1" fmla="*/ 9721 h 9970"/>
                <a:gd name="connsiteX2" fmla="*/ 4441 w 9625"/>
                <a:gd name="connsiteY2" fmla="*/ 8425 h 9970"/>
                <a:gd name="connsiteX3" fmla="*/ 5975 w 9625"/>
                <a:gd name="connsiteY3" fmla="*/ 6897 h 9970"/>
                <a:gd name="connsiteX4" fmla="*/ 9625 w 9625"/>
                <a:gd name="connsiteY4" fmla="*/ 4815 h 9970"/>
                <a:gd name="connsiteX5" fmla="*/ 5764 w 9625"/>
                <a:gd name="connsiteY5" fmla="*/ 6481 h 9970"/>
                <a:gd name="connsiteX6" fmla="*/ 4389 w 9625"/>
                <a:gd name="connsiteY6" fmla="*/ 7638 h 9970"/>
                <a:gd name="connsiteX7" fmla="*/ 5288 w 9625"/>
                <a:gd name="connsiteY7" fmla="*/ 3241 h 9970"/>
                <a:gd name="connsiteX8" fmla="*/ 7562 w 9625"/>
                <a:gd name="connsiteY8" fmla="*/ 0 h 9970"/>
                <a:gd name="connsiteX9" fmla="*/ 4969 w 9625"/>
                <a:gd name="connsiteY9" fmla="*/ 2962 h 9970"/>
                <a:gd name="connsiteX10" fmla="*/ 3912 w 9625"/>
                <a:gd name="connsiteY10" fmla="*/ 6481 h 9970"/>
                <a:gd name="connsiteX11" fmla="*/ 3171 w 9625"/>
                <a:gd name="connsiteY11" fmla="*/ 5508 h 9970"/>
                <a:gd name="connsiteX12" fmla="*/ 50 w 9625"/>
                <a:gd name="connsiteY12" fmla="*/ 2917 h 9970"/>
                <a:gd name="connsiteX13" fmla="*/ 2854 w 9625"/>
                <a:gd name="connsiteY13" fmla="*/ 5786 h 9970"/>
                <a:gd name="connsiteX14" fmla="*/ 3912 w 9625"/>
                <a:gd name="connsiteY14" fmla="*/ 7823 h 9970"/>
                <a:gd name="connsiteX15" fmla="*/ 4122 w 9625"/>
                <a:gd name="connsiteY15" fmla="*/ 9814 h 9970"/>
                <a:gd name="connsiteX16" fmla="*/ 4122 w 9625"/>
                <a:gd name="connsiteY16" fmla="*/ 9860 h 9970"/>
                <a:gd name="connsiteX17" fmla="*/ 4389 w 9625"/>
                <a:gd name="connsiteY17" fmla="*/ 9953 h 9970"/>
                <a:gd name="connsiteX18" fmla="*/ 5500 w 9625"/>
                <a:gd name="connsiteY18" fmla="*/ 9372 h 9970"/>
                <a:gd name="connsiteX0" fmla="*/ 4779 w 10000"/>
                <a:gd name="connsiteY0" fmla="*/ 9750 h 10000"/>
                <a:gd name="connsiteX1" fmla="*/ 6563 w 10000"/>
                <a:gd name="connsiteY1" fmla="*/ 8276 h 10000"/>
                <a:gd name="connsiteX2" fmla="*/ 4614 w 10000"/>
                <a:gd name="connsiteY2" fmla="*/ 8450 h 10000"/>
                <a:gd name="connsiteX3" fmla="*/ 6208 w 10000"/>
                <a:gd name="connsiteY3" fmla="*/ 6918 h 10000"/>
                <a:gd name="connsiteX4" fmla="*/ 10000 w 10000"/>
                <a:gd name="connsiteY4" fmla="*/ 4829 h 10000"/>
                <a:gd name="connsiteX5" fmla="*/ 5989 w 10000"/>
                <a:gd name="connsiteY5" fmla="*/ 6501 h 10000"/>
                <a:gd name="connsiteX6" fmla="*/ 4560 w 10000"/>
                <a:gd name="connsiteY6" fmla="*/ 7661 h 10000"/>
                <a:gd name="connsiteX7" fmla="*/ 5494 w 10000"/>
                <a:gd name="connsiteY7" fmla="*/ 3251 h 10000"/>
                <a:gd name="connsiteX8" fmla="*/ 7857 w 10000"/>
                <a:gd name="connsiteY8" fmla="*/ 0 h 10000"/>
                <a:gd name="connsiteX9" fmla="*/ 5163 w 10000"/>
                <a:gd name="connsiteY9" fmla="*/ 2971 h 10000"/>
                <a:gd name="connsiteX10" fmla="*/ 4064 w 10000"/>
                <a:gd name="connsiteY10" fmla="*/ 6501 h 10000"/>
                <a:gd name="connsiteX11" fmla="*/ 3295 w 10000"/>
                <a:gd name="connsiteY11" fmla="*/ 5525 h 10000"/>
                <a:gd name="connsiteX12" fmla="*/ 52 w 10000"/>
                <a:gd name="connsiteY12" fmla="*/ 2926 h 10000"/>
                <a:gd name="connsiteX13" fmla="*/ 2965 w 10000"/>
                <a:gd name="connsiteY13" fmla="*/ 5803 h 10000"/>
                <a:gd name="connsiteX14" fmla="*/ 4064 w 10000"/>
                <a:gd name="connsiteY14" fmla="*/ 7847 h 10000"/>
                <a:gd name="connsiteX15" fmla="*/ 4283 w 10000"/>
                <a:gd name="connsiteY15" fmla="*/ 9844 h 10000"/>
                <a:gd name="connsiteX16" fmla="*/ 4283 w 10000"/>
                <a:gd name="connsiteY16" fmla="*/ 9890 h 10000"/>
                <a:gd name="connsiteX17" fmla="*/ 4560 w 10000"/>
                <a:gd name="connsiteY17" fmla="*/ 9983 h 10000"/>
                <a:gd name="connsiteX18" fmla="*/ 5714 w 10000"/>
                <a:gd name="connsiteY18" fmla="*/ 9400 h 10000"/>
                <a:gd name="connsiteX0" fmla="*/ 4779 w 10000"/>
                <a:gd name="connsiteY0" fmla="*/ 9750 h 10410"/>
                <a:gd name="connsiteX1" fmla="*/ 6563 w 10000"/>
                <a:gd name="connsiteY1" fmla="*/ 8276 h 10410"/>
                <a:gd name="connsiteX2" fmla="*/ 4614 w 10000"/>
                <a:gd name="connsiteY2" fmla="*/ 8450 h 10410"/>
                <a:gd name="connsiteX3" fmla="*/ 6208 w 10000"/>
                <a:gd name="connsiteY3" fmla="*/ 6918 h 10410"/>
                <a:gd name="connsiteX4" fmla="*/ 10000 w 10000"/>
                <a:gd name="connsiteY4" fmla="*/ 4829 h 10410"/>
                <a:gd name="connsiteX5" fmla="*/ 5989 w 10000"/>
                <a:gd name="connsiteY5" fmla="*/ 6501 h 10410"/>
                <a:gd name="connsiteX6" fmla="*/ 4560 w 10000"/>
                <a:gd name="connsiteY6" fmla="*/ 7661 h 10410"/>
                <a:gd name="connsiteX7" fmla="*/ 5494 w 10000"/>
                <a:gd name="connsiteY7" fmla="*/ 3251 h 10410"/>
                <a:gd name="connsiteX8" fmla="*/ 7857 w 10000"/>
                <a:gd name="connsiteY8" fmla="*/ 0 h 10410"/>
                <a:gd name="connsiteX9" fmla="*/ 5163 w 10000"/>
                <a:gd name="connsiteY9" fmla="*/ 2971 h 10410"/>
                <a:gd name="connsiteX10" fmla="*/ 4064 w 10000"/>
                <a:gd name="connsiteY10" fmla="*/ 6501 h 10410"/>
                <a:gd name="connsiteX11" fmla="*/ 3295 w 10000"/>
                <a:gd name="connsiteY11" fmla="*/ 5525 h 10410"/>
                <a:gd name="connsiteX12" fmla="*/ 52 w 10000"/>
                <a:gd name="connsiteY12" fmla="*/ 2926 h 10410"/>
                <a:gd name="connsiteX13" fmla="*/ 2965 w 10000"/>
                <a:gd name="connsiteY13" fmla="*/ 5803 h 10410"/>
                <a:gd name="connsiteX14" fmla="*/ 4064 w 10000"/>
                <a:gd name="connsiteY14" fmla="*/ 7847 h 10410"/>
                <a:gd name="connsiteX15" fmla="*/ 4283 w 10000"/>
                <a:gd name="connsiteY15" fmla="*/ 9844 h 10410"/>
                <a:gd name="connsiteX16" fmla="*/ 3681 w 10000"/>
                <a:gd name="connsiteY16" fmla="*/ 10398 h 10410"/>
                <a:gd name="connsiteX17" fmla="*/ 4560 w 10000"/>
                <a:gd name="connsiteY17" fmla="*/ 9983 h 10410"/>
                <a:gd name="connsiteX18" fmla="*/ 5714 w 10000"/>
                <a:gd name="connsiteY18" fmla="*/ 9400 h 10410"/>
                <a:gd name="connsiteX0" fmla="*/ 4779 w 10000"/>
                <a:gd name="connsiteY0" fmla="*/ 9750 h 10410"/>
                <a:gd name="connsiteX1" fmla="*/ 6563 w 10000"/>
                <a:gd name="connsiteY1" fmla="*/ 8276 h 10410"/>
                <a:gd name="connsiteX2" fmla="*/ 4614 w 10000"/>
                <a:gd name="connsiteY2" fmla="*/ 8450 h 10410"/>
                <a:gd name="connsiteX3" fmla="*/ 6208 w 10000"/>
                <a:gd name="connsiteY3" fmla="*/ 6918 h 10410"/>
                <a:gd name="connsiteX4" fmla="*/ 10000 w 10000"/>
                <a:gd name="connsiteY4" fmla="*/ 4829 h 10410"/>
                <a:gd name="connsiteX5" fmla="*/ 5989 w 10000"/>
                <a:gd name="connsiteY5" fmla="*/ 6501 h 10410"/>
                <a:gd name="connsiteX6" fmla="*/ 4560 w 10000"/>
                <a:gd name="connsiteY6" fmla="*/ 7661 h 10410"/>
                <a:gd name="connsiteX7" fmla="*/ 5494 w 10000"/>
                <a:gd name="connsiteY7" fmla="*/ 3251 h 10410"/>
                <a:gd name="connsiteX8" fmla="*/ 7857 w 10000"/>
                <a:gd name="connsiteY8" fmla="*/ 0 h 10410"/>
                <a:gd name="connsiteX9" fmla="*/ 5163 w 10000"/>
                <a:gd name="connsiteY9" fmla="*/ 2971 h 10410"/>
                <a:gd name="connsiteX10" fmla="*/ 4064 w 10000"/>
                <a:gd name="connsiteY10" fmla="*/ 6501 h 10410"/>
                <a:gd name="connsiteX11" fmla="*/ 3295 w 10000"/>
                <a:gd name="connsiteY11" fmla="*/ 5525 h 10410"/>
                <a:gd name="connsiteX12" fmla="*/ 52 w 10000"/>
                <a:gd name="connsiteY12" fmla="*/ 2926 h 10410"/>
                <a:gd name="connsiteX13" fmla="*/ 2965 w 10000"/>
                <a:gd name="connsiteY13" fmla="*/ 5803 h 10410"/>
                <a:gd name="connsiteX14" fmla="*/ 4064 w 10000"/>
                <a:gd name="connsiteY14" fmla="*/ 7847 h 10410"/>
                <a:gd name="connsiteX15" fmla="*/ 3587 w 10000"/>
                <a:gd name="connsiteY15" fmla="*/ 9298 h 10410"/>
                <a:gd name="connsiteX16" fmla="*/ 3681 w 10000"/>
                <a:gd name="connsiteY16" fmla="*/ 10398 h 10410"/>
                <a:gd name="connsiteX17" fmla="*/ 4560 w 10000"/>
                <a:gd name="connsiteY17" fmla="*/ 9983 h 10410"/>
                <a:gd name="connsiteX18" fmla="*/ 5714 w 10000"/>
                <a:gd name="connsiteY18" fmla="*/ 9400 h 10410"/>
                <a:gd name="connsiteX0" fmla="*/ 4779 w 10000"/>
                <a:gd name="connsiteY0" fmla="*/ 9750 h 9983"/>
                <a:gd name="connsiteX1" fmla="*/ 6563 w 10000"/>
                <a:gd name="connsiteY1" fmla="*/ 8276 h 9983"/>
                <a:gd name="connsiteX2" fmla="*/ 4614 w 10000"/>
                <a:gd name="connsiteY2" fmla="*/ 8450 h 9983"/>
                <a:gd name="connsiteX3" fmla="*/ 6208 w 10000"/>
                <a:gd name="connsiteY3" fmla="*/ 6918 h 9983"/>
                <a:gd name="connsiteX4" fmla="*/ 10000 w 10000"/>
                <a:gd name="connsiteY4" fmla="*/ 4829 h 9983"/>
                <a:gd name="connsiteX5" fmla="*/ 5989 w 10000"/>
                <a:gd name="connsiteY5" fmla="*/ 6501 h 9983"/>
                <a:gd name="connsiteX6" fmla="*/ 4560 w 10000"/>
                <a:gd name="connsiteY6" fmla="*/ 7661 h 9983"/>
                <a:gd name="connsiteX7" fmla="*/ 5494 w 10000"/>
                <a:gd name="connsiteY7" fmla="*/ 3251 h 9983"/>
                <a:gd name="connsiteX8" fmla="*/ 7857 w 10000"/>
                <a:gd name="connsiteY8" fmla="*/ 0 h 9983"/>
                <a:gd name="connsiteX9" fmla="*/ 5163 w 10000"/>
                <a:gd name="connsiteY9" fmla="*/ 2971 h 9983"/>
                <a:gd name="connsiteX10" fmla="*/ 4064 w 10000"/>
                <a:gd name="connsiteY10" fmla="*/ 6501 h 9983"/>
                <a:gd name="connsiteX11" fmla="*/ 3295 w 10000"/>
                <a:gd name="connsiteY11" fmla="*/ 5525 h 9983"/>
                <a:gd name="connsiteX12" fmla="*/ 52 w 10000"/>
                <a:gd name="connsiteY12" fmla="*/ 2926 h 9983"/>
                <a:gd name="connsiteX13" fmla="*/ 2965 w 10000"/>
                <a:gd name="connsiteY13" fmla="*/ 5803 h 9983"/>
                <a:gd name="connsiteX14" fmla="*/ 4064 w 10000"/>
                <a:gd name="connsiteY14" fmla="*/ 7847 h 9983"/>
                <a:gd name="connsiteX15" fmla="*/ 3587 w 10000"/>
                <a:gd name="connsiteY15" fmla="*/ 9298 h 9983"/>
                <a:gd name="connsiteX16" fmla="*/ 4560 w 10000"/>
                <a:gd name="connsiteY16" fmla="*/ 9983 h 9983"/>
                <a:gd name="connsiteX17" fmla="*/ 5714 w 10000"/>
                <a:gd name="connsiteY17" fmla="*/ 9400 h 9983"/>
                <a:gd name="connsiteX0" fmla="*/ 4779 w 10000"/>
                <a:gd name="connsiteY0" fmla="*/ 9767 h 9767"/>
                <a:gd name="connsiteX1" fmla="*/ 6563 w 10000"/>
                <a:gd name="connsiteY1" fmla="*/ 8290 h 9767"/>
                <a:gd name="connsiteX2" fmla="*/ 4614 w 10000"/>
                <a:gd name="connsiteY2" fmla="*/ 8464 h 9767"/>
                <a:gd name="connsiteX3" fmla="*/ 6208 w 10000"/>
                <a:gd name="connsiteY3" fmla="*/ 6930 h 9767"/>
                <a:gd name="connsiteX4" fmla="*/ 10000 w 10000"/>
                <a:gd name="connsiteY4" fmla="*/ 4837 h 9767"/>
                <a:gd name="connsiteX5" fmla="*/ 5989 w 10000"/>
                <a:gd name="connsiteY5" fmla="*/ 6512 h 9767"/>
                <a:gd name="connsiteX6" fmla="*/ 4560 w 10000"/>
                <a:gd name="connsiteY6" fmla="*/ 7674 h 9767"/>
                <a:gd name="connsiteX7" fmla="*/ 5494 w 10000"/>
                <a:gd name="connsiteY7" fmla="*/ 3257 h 9767"/>
                <a:gd name="connsiteX8" fmla="*/ 7857 w 10000"/>
                <a:gd name="connsiteY8" fmla="*/ 0 h 9767"/>
                <a:gd name="connsiteX9" fmla="*/ 5163 w 10000"/>
                <a:gd name="connsiteY9" fmla="*/ 2976 h 9767"/>
                <a:gd name="connsiteX10" fmla="*/ 4064 w 10000"/>
                <a:gd name="connsiteY10" fmla="*/ 6512 h 9767"/>
                <a:gd name="connsiteX11" fmla="*/ 3295 w 10000"/>
                <a:gd name="connsiteY11" fmla="*/ 5534 h 9767"/>
                <a:gd name="connsiteX12" fmla="*/ 52 w 10000"/>
                <a:gd name="connsiteY12" fmla="*/ 2931 h 9767"/>
                <a:gd name="connsiteX13" fmla="*/ 2965 w 10000"/>
                <a:gd name="connsiteY13" fmla="*/ 5813 h 9767"/>
                <a:gd name="connsiteX14" fmla="*/ 4064 w 10000"/>
                <a:gd name="connsiteY14" fmla="*/ 7860 h 9767"/>
                <a:gd name="connsiteX15" fmla="*/ 3587 w 10000"/>
                <a:gd name="connsiteY15" fmla="*/ 9314 h 9767"/>
                <a:gd name="connsiteX16" fmla="*/ 5714 w 10000"/>
                <a:gd name="connsiteY16" fmla="*/ 9416 h 9767"/>
                <a:gd name="connsiteX0" fmla="*/ 4779 w 10000"/>
                <a:gd name="connsiteY0" fmla="*/ 10000 h 10000"/>
                <a:gd name="connsiteX1" fmla="*/ 6563 w 10000"/>
                <a:gd name="connsiteY1" fmla="*/ 8488 h 10000"/>
                <a:gd name="connsiteX2" fmla="*/ 4614 w 10000"/>
                <a:gd name="connsiteY2" fmla="*/ 8666 h 10000"/>
                <a:gd name="connsiteX3" fmla="*/ 6208 w 10000"/>
                <a:gd name="connsiteY3" fmla="*/ 7095 h 10000"/>
                <a:gd name="connsiteX4" fmla="*/ 10000 w 10000"/>
                <a:gd name="connsiteY4" fmla="*/ 4952 h 10000"/>
                <a:gd name="connsiteX5" fmla="*/ 5989 w 10000"/>
                <a:gd name="connsiteY5" fmla="*/ 6667 h 10000"/>
                <a:gd name="connsiteX6" fmla="*/ 4560 w 10000"/>
                <a:gd name="connsiteY6" fmla="*/ 7857 h 10000"/>
                <a:gd name="connsiteX7" fmla="*/ 5494 w 10000"/>
                <a:gd name="connsiteY7" fmla="*/ 3335 h 10000"/>
                <a:gd name="connsiteX8" fmla="*/ 7857 w 10000"/>
                <a:gd name="connsiteY8" fmla="*/ 0 h 10000"/>
                <a:gd name="connsiteX9" fmla="*/ 5163 w 10000"/>
                <a:gd name="connsiteY9" fmla="*/ 3047 h 10000"/>
                <a:gd name="connsiteX10" fmla="*/ 4064 w 10000"/>
                <a:gd name="connsiteY10" fmla="*/ 6667 h 10000"/>
                <a:gd name="connsiteX11" fmla="*/ 3295 w 10000"/>
                <a:gd name="connsiteY11" fmla="*/ 5666 h 10000"/>
                <a:gd name="connsiteX12" fmla="*/ 52 w 10000"/>
                <a:gd name="connsiteY12" fmla="*/ 3001 h 10000"/>
                <a:gd name="connsiteX13" fmla="*/ 2965 w 10000"/>
                <a:gd name="connsiteY13" fmla="*/ 5952 h 10000"/>
                <a:gd name="connsiteX14" fmla="*/ 4064 w 10000"/>
                <a:gd name="connsiteY14" fmla="*/ 8048 h 10000"/>
                <a:gd name="connsiteX15" fmla="*/ 3587 w 10000"/>
                <a:gd name="connsiteY15" fmla="*/ 9536 h 10000"/>
                <a:gd name="connsiteX0" fmla="*/ 6563 w 10000"/>
                <a:gd name="connsiteY0" fmla="*/ 8488 h 9536"/>
                <a:gd name="connsiteX1" fmla="*/ 4614 w 10000"/>
                <a:gd name="connsiteY1" fmla="*/ 8666 h 9536"/>
                <a:gd name="connsiteX2" fmla="*/ 6208 w 10000"/>
                <a:gd name="connsiteY2" fmla="*/ 7095 h 9536"/>
                <a:gd name="connsiteX3" fmla="*/ 10000 w 10000"/>
                <a:gd name="connsiteY3" fmla="*/ 4952 h 9536"/>
                <a:gd name="connsiteX4" fmla="*/ 5989 w 10000"/>
                <a:gd name="connsiteY4" fmla="*/ 6667 h 9536"/>
                <a:gd name="connsiteX5" fmla="*/ 4560 w 10000"/>
                <a:gd name="connsiteY5" fmla="*/ 7857 h 9536"/>
                <a:gd name="connsiteX6" fmla="*/ 5494 w 10000"/>
                <a:gd name="connsiteY6" fmla="*/ 3335 h 9536"/>
                <a:gd name="connsiteX7" fmla="*/ 7857 w 10000"/>
                <a:gd name="connsiteY7" fmla="*/ 0 h 9536"/>
                <a:gd name="connsiteX8" fmla="*/ 5163 w 10000"/>
                <a:gd name="connsiteY8" fmla="*/ 3047 h 9536"/>
                <a:gd name="connsiteX9" fmla="*/ 4064 w 10000"/>
                <a:gd name="connsiteY9" fmla="*/ 6667 h 9536"/>
                <a:gd name="connsiteX10" fmla="*/ 3295 w 10000"/>
                <a:gd name="connsiteY10" fmla="*/ 5666 h 9536"/>
                <a:gd name="connsiteX11" fmla="*/ 52 w 10000"/>
                <a:gd name="connsiteY11" fmla="*/ 3001 h 9536"/>
                <a:gd name="connsiteX12" fmla="*/ 2965 w 10000"/>
                <a:gd name="connsiteY12" fmla="*/ 5952 h 9536"/>
                <a:gd name="connsiteX13" fmla="*/ 4064 w 10000"/>
                <a:gd name="connsiteY13" fmla="*/ 8048 h 9536"/>
                <a:gd name="connsiteX14" fmla="*/ 3587 w 10000"/>
                <a:gd name="connsiteY14" fmla="*/ 9536 h 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9536">
                  <a:moveTo>
                    <a:pt x="6563" y="8488"/>
                  </a:moveTo>
                  <a:cubicBezTo>
                    <a:pt x="6563" y="8488"/>
                    <a:pt x="4669" y="9477"/>
                    <a:pt x="4614" y="8666"/>
                  </a:cubicBezTo>
                  <a:cubicBezTo>
                    <a:pt x="4833" y="7999"/>
                    <a:pt x="5548" y="7476"/>
                    <a:pt x="6208" y="7095"/>
                  </a:cubicBezTo>
                  <a:cubicBezTo>
                    <a:pt x="8078" y="7906"/>
                    <a:pt x="9617" y="6953"/>
                    <a:pt x="10000" y="4952"/>
                  </a:cubicBezTo>
                  <a:cubicBezTo>
                    <a:pt x="6866" y="3953"/>
                    <a:pt x="6153" y="5905"/>
                    <a:pt x="5989" y="6667"/>
                  </a:cubicBezTo>
                  <a:cubicBezTo>
                    <a:pt x="5494" y="7001"/>
                    <a:pt x="4943" y="7381"/>
                    <a:pt x="4560" y="7857"/>
                  </a:cubicBezTo>
                  <a:cubicBezTo>
                    <a:pt x="4504" y="6429"/>
                    <a:pt x="4669" y="4620"/>
                    <a:pt x="5494" y="3335"/>
                  </a:cubicBezTo>
                  <a:cubicBezTo>
                    <a:pt x="7637" y="3382"/>
                    <a:pt x="8517" y="1906"/>
                    <a:pt x="7857" y="0"/>
                  </a:cubicBezTo>
                  <a:cubicBezTo>
                    <a:pt x="4560" y="239"/>
                    <a:pt x="4887" y="2239"/>
                    <a:pt x="5163" y="3047"/>
                  </a:cubicBezTo>
                  <a:cubicBezTo>
                    <a:pt x="4504" y="3904"/>
                    <a:pt x="4175" y="5143"/>
                    <a:pt x="4064" y="6667"/>
                  </a:cubicBezTo>
                  <a:cubicBezTo>
                    <a:pt x="3843" y="6285"/>
                    <a:pt x="3570" y="5952"/>
                    <a:pt x="3295" y="5666"/>
                  </a:cubicBezTo>
                  <a:cubicBezTo>
                    <a:pt x="3789" y="3904"/>
                    <a:pt x="2361" y="2858"/>
                    <a:pt x="52" y="3001"/>
                  </a:cubicBezTo>
                  <a:cubicBezTo>
                    <a:pt x="-388" y="5905"/>
                    <a:pt x="2085" y="6001"/>
                    <a:pt x="2965" y="5952"/>
                  </a:cubicBezTo>
                  <a:cubicBezTo>
                    <a:pt x="3460" y="6476"/>
                    <a:pt x="4009" y="7238"/>
                    <a:pt x="4064" y="8048"/>
                  </a:cubicBezTo>
                  <a:cubicBezTo>
                    <a:pt x="4121" y="9190"/>
                    <a:pt x="3587" y="9488"/>
                    <a:pt x="3587" y="9536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reflection stA="52000" endPos="37000" dist="50800" dir="5400000" sy="-100000" algn="bl" rotWithShape="0"/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Chord 155"/>
            <p:cNvSpPr/>
            <p:nvPr/>
          </p:nvSpPr>
          <p:spPr>
            <a:xfrm rot="4679790">
              <a:off x="2776199" y="3855363"/>
              <a:ext cx="450115" cy="1251073"/>
            </a:xfrm>
            <a:prstGeom prst="chord">
              <a:avLst>
                <a:gd name="adj1" fmla="val 7865579"/>
                <a:gd name="adj2" fmla="val 16048330"/>
              </a:avLst>
            </a:pr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32480" y="2245972"/>
            <a:ext cx="1293165" cy="2216873"/>
            <a:chOff x="4205521" y="2245969"/>
            <a:chExt cx="1293165" cy="2216873"/>
          </a:xfrm>
        </p:grpSpPr>
        <p:sp>
          <p:nvSpPr>
            <p:cNvPr id="175" name="Rounded Rectangle 174"/>
            <p:cNvSpPr/>
            <p:nvPr/>
          </p:nvSpPr>
          <p:spPr>
            <a:xfrm>
              <a:off x="4760178" y="2245969"/>
              <a:ext cx="183852" cy="2216873"/>
            </a:xfrm>
            <a:prstGeom prst="roundRect">
              <a:avLst/>
            </a:prstGeom>
            <a:gradFill flip="none" rotWithShape="1">
              <a:gsLst>
                <a:gs pos="34000">
                  <a:schemeClr val="accent2">
                    <a:lumMod val="67000"/>
                  </a:schemeClr>
                </a:gs>
                <a:gs pos="47000">
                  <a:schemeClr val="accent2">
                    <a:lumMod val="42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>
              <a:spLocks noChangeArrowheads="1"/>
            </p:cNvSpPr>
            <p:nvPr/>
          </p:nvSpPr>
          <p:spPr bwMode="auto">
            <a:xfrm>
              <a:off x="4205521" y="2376597"/>
              <a:ext cx="1293165" cy="1124057"/>
            </a:xfrm>
            <a:custGeom>
              <a:avLst/>
              <a:gdLst>
                <a:gd name="T0" fmla="*/ 1160 w 1161"/>
                <a:gd name="T1" fmla="*/ 0 h 687"/>
                <a:gd name="T2" fmla="*/ 0 w 1161"/>
                <a:gd name="T3" fmla="*/ 0 h 687"/>
                <a:gd name="T4" fmla="*/ 0 w 1161"/>
                <a:gd name="T5" fmla="*/ 686 h 687"/>
                <a:gd name="T6" fmla="*/ 1160 w 1161"/>
                <a:gd name="T7" fmla="*/ 686 h 687"/>
                <a:gd name="T8" fmla="*/ 1160 w 1161"/>
                <a:gd name="T9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687">
                  <a:moveTo>
                    <a:pt x="1160" y="0"/>
                  </a:moveTo>
                  <a:lnTo>
                    <a:pt x="0" y="0"/>
                  </a:lnTo>
                  <a:lnTo>
                    <a:pt x="0" y="686"/>
                  </a:lnTo>
                  <a:lnTo>
                    <a:pt x="1160" y="686"/>
                  </a:lnTo>
                  <a:lnTo>
                    <a:pt x="1160" y="0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100000">
                  <a:schemeClr val="accent5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3931439" y="2376600"/>
            <a:ext cx="1305959" cy="1124057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 fontScale="85000" lnSpcReduction="20000"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  <a:lumOff val="15000"/>
                    <a:alpha val="76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If the budget will not cover costs, a budget transfer will need to be </a:t>
            </a:r>
            <a:endParaRPr lang="en-US" sz="1600" dirty="0">
              <a:solidFill>
                <a:schemeClr val="bg1">
                  <a:lumMod val="85000"/>
                  <a:lumOff val="15000"/>
                  <a:alpha val="76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174078-2F11-4D72-92CB-0C8663D933B5}"/>
              </a:ext>
            </a:extLst>
          </p:cNvPr>
          <p:cNvGrpSpPr/>
          <p:nvPr/>
        </p:nvGrpSpPr>
        <p:grpSpPr>
          <a:xfrm>
            <a:off x="3750935" y="3433871"/>
            <a:ext cx="1494987" cy="1433457"/>
            <a:chOff x="4023978" y="3272500"/>
            <a:chExt cx="1494987" cy="1433457"/>
          </a:xfrm>
        </p:grpSpPr>
        <p:sp>
          <p:nvSpPr>
            <p:cNvPr id="173" name="Freeform 172"/>
            <p:cNvSpPr>
              <a:spLocks noChangeArrowheads="1"/>
            </p:cNvSpPr>
            <p:nvPr/>
          </p:nvSpPr>
          <p:spPr bwMode="auto">
            <a:xfrm rot="1470130">
              <a:off x="4539914" y="3272500"/>
              <a:ext cx="979051" cy="1108895"/>
            </a:xfrm>
            <a:custGeom>
              <a:avLst/>
              <a:gdLst>
                <a:gd name="T0" fmla="*/ 2478 w 4983"/>
                <a:gd name="T1" fmla="*/ 5536 h 5695"/>
                <a:gd name="T2" fmla="*/ 2478 w 4983"/>
                <a:gd name="T3" fmla="*/ 5536 h 5695"/>
                <a:gd name="T4" fmla="*/ 2399 w 4983"/>
                <a:gd name="T5" fmla="*/ 4798 h 5695"/>
                <a:gd name="T6" fmla="*/ 3163 w 4983"/>
                <a:gd name="T7" fmla="*/ 3928 h 5695"/>
                <a:gd name="T8" fmla="*/ 4982 w 4983"/>
                <a:gd name="T9" fmla="*/ 2742 h 5695"/>
                <a:gd name="T10" fmla="*/ 3058 w 4983"/>
                <a:gd name="T11" fmla="*/ 3691 h 5695"/>
                <a:gd name="T12" fmla="*/ 2373 w 4983"/>
                <a:gd name="T13" fmla="*/ 4350 h 5695"/>
                <a:gd name="T14" fmla="*/ 2821 w 4983"/>
                <a:gd name="T15" fmla="*/ 1846 h 5695"/>
                <a:gd name="T16" fmla="*/ 3954 w 4983"/>
                <a:gd name="T17" fmla="*/ 0 h 5695"/>
                <a:gd name="T18" fmla="*/ 2662 w 4983"/>
                <a:gd name="T19" fmla="*/ 1687 h 5695"/>
                <a:gd name="T20" fmla="*/ 2135 w 4983"/>
                <a:gd name="T21" fmla="*/ 3691 h 5695"/>
                <a:gd name="T22" fmla="*/ 1766 w 4983"/>
                <a:gd name="T23" fmla="*/ 3137 h 5695"/>
                <a:gd name="T24" fmla="*/ 211 w 4983"/>
                <a:gd name="T25" fmla="*/ 1661 h 5695"/>
                <a:gd name="T26" fmla="*/ 1608 w 4983"/>
                <a:gd name="T27" fmla="*/ 3295 h 5695"/>
                <a:gd name="T28" fmla="*/ 2135 w 4983"/>
                <a:gd name="T29" fmla="*/ 4455 h 5695"/>
                <a:gd name="T30" fmla="*/ 2240 w 4983"/>
                <a:gd name="T31" fmla="*/ 5589 h 5695"/>
                <a:gd name="T32" fmla="*/ 2240 w 4983"/>
                <a:gd name="T33" fmla="*/ 5615 h 5695"/>
                <a:gd name="T34" fmla="*/ 2373 w 4983"/>
                <a:gd name="T35" fmla="*/ 5668 h 5695"/>
                <a:gd name="T36" fmla="*/ 2478 w 4983"/>
                <a:gd name="T37" fmla="*/ 5536 h 5695"/>
                <a:gd name="connsiteX0" fmla="*/ 4600 w 9625"/>
                <a:gd name="connsiteY0" fmla="*/ 9721 h 9970"/>
                <a:gd name="connsiteX1" fmla="*/ 4600 w 9625"/>
                <a:gd name="connsiteY1" fmla="*/ 9721 h 9970"/>
                <a:gd name="connsiteX2" fmla="*/ 4441 w 9625"/>
                <a:gd name="connsiteY2" fmla="*/ 8425 h 9970"/>
                <a:gd name="connsiteX3" fmla="*/ 5975 w 9625"/>
                <a:gd name="connsiteY3" fmla="*/ 6897 h 9970"/>
                <a:gd name="connsiteX4" fmla="*/ 9625 w 9625"/>
                <a:gd name="connsiteY4" fmla="*/ 4815 h 9970"/>
                <a:gd name="connsiteX5" fmla="*/ 5764 w 9625"/>
                <a:gd name="connsiteY5" fmla="*/ 6481 h 9970"/>
                <a:gd name="connsiteX6" fmla="*/ 4389 w 9625"/>
                <a:gd name="connsiteY6" fmla="*/ 7638 h 9970"/>
                <a:gd name="connsiteX7" fmla="*/ 5288 w 9625"/>
                <a:gd name="connsiteY7" fmla="*/ 3241 h 9970"/>
                <a:gd name="connsiteX8" fmla="*/ 7562 w 9625"/>
                <a:gd name="connsiteY8" fmla="*/ 0 h 9970"/>
                <a:gd name="connsiteX9" fmla="*/ 4969 w 9625"/>
                <a:gd name="connsiteY9" fmla="*/ 2962 h 9970"/>
                <a:gd name="connsiteX10" fmla="*/ 3912 w 9625"/>
                <a:gd name="connsiteY10" fmla="*/ 6481 h 9970"/>
                <a:gd name="connsiteX11" fmla="*/ 3171 w 9625"/>
                <a:gd name="connsiteY11" fmla="*/ 5508 h 9970"/>
                <a:gd name="connsiteX12" fmla="*/ 50 w 9625"/>
                <a:gd name="connsiteY12" fmla="*/ 2917 h 9970"/>
                <a:gd name="connsiteX13" fmla="*/ 2854 w 9625"/>
                <a:gd name="connsiteY13" fmla="*/ 5786 h 9970"/>
                <a:gd name="connsiteX14" fmla="*/ 3912 w 9625"/>
                <a:gd name="connsiteY14" fmla="*/ 7823 h 9970"/>
                <a:gd name="connsiteX15" fmla="*/ 4122 w 9625"/>
                <a:gd name="connsiteY15" fmla="*/ 9814 h 9970"/>
                <a:gd name="connsiteX16" fmla="*/ 4122 w 9625"/>
                <a:gd name="connsiteY16" fmla="*/ 9860 h 9970"/>
                <a:gd name="connsiteX17" fmla="*/ 4389 w 9625"/>
                <a:gd name="connsiteY17" fmla="*/ 9953 h 9970"/>
                <a:gd name="connsiteX18" fmla="*/ 5500 w 9625"/>
                <a:gd name="connsiteY18" fmla="*/ 9372 h 9970"/>
                <a:gd name="connsiteX0" fmla="*/ 4779 w 10000"/>
                <a:gd name="connsiteY0" fmla="*/ 9750 h 10000"/>
                <a:gd name="connsiteX1" fmla="*/ 6563 w 10000"/>
                <a:gd name="connsiteY1" fmla="*/ 8276 h 10000"/>
                <a:gd name="connsiteX2" fmla="*/ 4614 w 10000"/>
                <a:gd name="connsiteY2" fmla="*/ 8450 h 10000"/>
                <a:gd name="connsiteX3" fmla="*/ 6208 w 10000"/>
                <a:gd name="connsiteY3" fmla="*/ 6918 h 10000"/>
                <a:gd name="connsiteX4" fmla="*/ 10000 w 10000"/>
                <a:gd name="connsiteY4" fmla="*/ 4829 h 10000"/>
                <a:gd name="connsiteX5" fmla="*/ 5989 w 10000"/>
                <a:gd name="connsiteY5" fmla="*/ 6501 h 10000"/>
                <a:gd name="connsiteX6" fmla="*/ 4560 w 10000"/>
                <a:gd name="connsiteY6" fmla="*/ 7661 h 10000"/>
                <a:gd name="connsiteX7" fmla="*/ 5494 w 10000"/>
                <a:gd name="connsiteY7" fmla="*/ 3251 h 10000"/>
                <a:gd name="connsiteX8" fmla="*/ 7857 w 10000"/>
                <a:gd name="connsiteY8" fmla="*/ 0 h 10000"/>
                <a:gd name="connsiteX9" fmla="*/ 5163 w 10000"/>
                <a:gd name="connsiteY9" fmla="*/ 2971 h 10000"/>
                <a:gd name="connsiteX10" fmla="*/ 4064 w 10000"/>
                <a:gd name="connsiteY10" fmla="*/ 6501 h 10000"/>
                <a:gd name="connsiteX11" fmla="*/ 3295 w 10000"/>
                <a:gd name="connsiteY11" fmla="*/ 5525 h 10000"/>
                <a:gd name="connsiteX12" fmla="*/ 52 w 10000"/>
                <a:gd name="connsiteY12" fmla="*/ 2926 h 10000"/>
                <a:gd name="connsiteX13" fmla="*/ 2965 w 10000"/>
                <a:gd name="connsiteY13" fmla="*/ 5803 h 10000"/>
                <a:gd name="connsiteX14" fmla="*/ 4064 w 10000"/>
                <a:gd name="connsiteY14" fmla="*/ 7847 h 10000"/>
                <a:gd name="connsiteX15" fmla="*/ 4283 w 10000"/>
                <a:gd name="connsiteY15" fmla="*/ 9844 h 10000"/>
                <a:gd name="connsiteX16" fmla="*/ 4283 w 10000"/>
                <a:gd name="connsiteY16" fmla="*/ 9890 h 10000"/>
                <a:gd name="connsiteX17" fmla="*/ 4560 w 10000"/>
                <a:gd name="connsiteY17" fmla="*/ 9983 h 10000"/>
                <a:gd name="connsiteX18" fmla="*/ 5714 w 10000"/>
                <a:gd name="connsiteY18" fmla="*/ 9400 h 10000"/>
                <a:gd name="connsiteX0" fmla="*/ 4779 w 10000"/>
                <a:gd name="connsiteY0" fmla="*/ 9750 h 10410"/>
                <a:gd name="connsiteX1" fmla="*/ 6563 w 10000"/>
                <a:gd name="connsiteY1" fmla="*/ 8276 h 10410"/>
                <a:gd name="connsiteX2" fmla="*/ 4614 w 10000"/>
                <a:gd name="connsiteY2" fmla="*/ 8450 h 10410"/>
                <a:gd name="connsiteX3" fmla="*/ 6208 w 10000"/>
                <a:gd name="connsiteY3" fmla="*/ 6918 h 10410"/>
                <a:gd name="connsiteX4" fmla="*/ 10000 w 10000"/>
                <a:gd name="connsiteY4" fmla="*/ 4829 h 10410"/>
                <a:gd name="connsiteX5" fmla="*/ 5989 w 10000"/>
                <a:gd name="connsiteY5" fmla="*/ 6501 h 10410"/>
                <a:gd name="connsiteX6" fmla="*/ 4560 w 10000"/>
                <a:gd name="connsiteY6" fmla="*/ 7661 h 10410"/>
                <a:gd name="connsiteX7" fmla="*/ 5494 w 10000"/>
                <a:gd name="connsiteY7" fmla="*/ 3251 h 10410"/>
                <a:gd name="connsiteX8" fmla="*/ 7857 w 10000"/>
                <a:gd name="connsiteY8" fmla="*/ 0 h 10410"/>
                <a:gd name="connsiteX9" fmla="*/ 5163 w 10000"/>
                <a:gd name="connsiteY9" fmla="*/ 2971 h 10410"/>
                <a:gd name="connsiteX10" fmla="*/ 4064 w 10000"/>
                <a:gd name="connsiteY10" fmla="*/ 6501 h 10410"/>
                <a:gd name="connsiteX11" fmla="*/ 3295 w 10000"/>
                <a:gd name="connsiteY11" fmla="*/ 5525 h 10410"/>
                <a:gd name="connsiteX12" fmla="*/ 52 w 10000"/>
                <a:gd name="connsiteY12" fmla="*/ 2926 h 10410"/>
                <a:gd name="connsiteX13" fmla="*/ 2965 w 10000"/>
                <a:gd name="connsiteY13" fmla="*/ 5803 h 10410"/>
                <a:gd name="connsiteX14" fmla="*/ 4064 w 10000"/>
                <a:gd name="connsiteY14" fmla="*/ 7847 h 10410"/>
                <a:gd name="connsiteX15" fmla="*/ 4283 w 10000"/>
                <a:gd name="connsiteY15" fmla="*/ 9844 h 10410"/>
                <a:gd name="connsiteX16" fmla="*/ 3681 w 10000"/>
                <a:gd name="connsiteY16" fmla="*/ 10398 h 10410"/>
                <a:gd name="connsiteX17" fmla="*/ 4560 w 10000"/>
                <a:gd name="connsiteY17" fmla="*/ 9983 h 10410"/>
                <a:gd name="connsiteX18" fmla="*/ 5714 w 10000"/>
                <a:gd name="connsiteY18" fmla="*/ 9400 h 10410"/>
                <a:gd name="connsiteX0" fmla="*/ 4779 w 10000"/>
                <a:gd name="connsiteY0" fmla="*/ 9750 h 10410"/>
                <a:gd name="connsiteX1" fmla="*/ 6563 w 10000"/>
                <a:gd name="connsiteY1" fmla="*/ 8276 h 10410"/>
                <a:gd name="connsiteX2" fmla="*/ 4614 w 10000"/>
                <a:gd name="connsiteY2" fmla="*/ 8450 h 10410"/>
                <a:gd name="connsiteX3" fmla="*/ 6208 w 10000"/>
                <a:gd name="connsiteY3" fmla="*/ 6918 h 10410"/>
                <a:gd name="connsiteX4" fmla="*/ 10000 w 10000"/>
                <a:gd name="connsiteY4" fmla="*/ 4829 h 10410"/>
                <a:gd name="connsiteX5" fmla="*/ 5989 w 10000"/>
                <a:gd name="connsiteY5" fmla="*/ 6501 h 10410"/>
                <a:gd name="connsiteX6" fmla="*/ 4560 w 10000"/>
                <a:gd name="connsiteY6" fmla="*/ 7661 h 10410"/>
                <a:gd name="connsiteX7" fmla="*/ 5494 w 10000"/>
                <a:gd name="connsiteY7" fmla="*/ 3251 h 10410"/>
                <a:gd name="connsiteX8" fmla="*/ 7857 w 10000"/>
                <a:gd name="connsiteY8" fmla="*/ 0 h 10410"/>
                <a:gd name="connsiteX9" fmla="*/ 5163 w 10000"/>
                <a:gd name="connsiteY9" fmla="*/ 2971 h 10410"/>
                <a:gd name="connsiteX10" fmla="*/ 4064 w 10000"/>
                <a:gd name="connsiteY10" fmla="*/ 6501 h 10410"/>
                <a:gd name="connsiteX11" fmla="*/ 3295 w 10000"/>
                <a:gd name="connsiteY11" fmla="*/ 5525 h 10410"/>
                <a:gd name="connsiteX12" fmla="*/ 52 w 10000"/>
                <a:gd name="connsiteY12" fmla="*/ 2926 h 10410"/>
                <a:gd name="connsiteX13" fmla="*/ 2965 w 10000"/>
                <a:gd name="connsiteY13" fmla="*/ 5803 h 10410"/>
                <a:gd name="connsiteX14" fmla="*/ 4064 w 10000"/>
                <a:gd name="connsiteY14" fmla="*/ 7847 h 10410"/>
                <a:gd name="connsiteX15" fmla="*/ 3587 w 10000"/>
                <a:gd name="connsiteY15" fmla="*/ 9298 h 10410"/>
                <a:gd name="connsiteX16" fmla="*/ 3681 w 10000"/>
                <a:gd name="connsiteY16" fmla="*/ 10398 h 10410"/>
                <a:gd name="connsiteX17" fmla="*/ 4560 w 10000"/>
                <a:gd name="connsiteY17" fmla="*/ 9983 h 10410"/>
                <a:gd name="connsiteX18" fmla="*/ 5714 w 10000"/>
                <a:gd name="connsiteY18" fmla="*/ 9400 h 10410"/>
                <a:gd name="connsiteX0" fmla="*/ 4779 w 10000"/>
                <a:gd name="connsiteY0" fmla="*/ 9750 h 9983"/>
                <a:gd name="connsiteX1" fmla="*/ 6563 w 10000"/>
                <a:gd name="connsiteY1" fmla="*/ 8276 h 9983"/>
                <a:gd name="connsiteX2" fmla="*/ 4614 w 10000"/>
                <a:gd name="connsiteY2" fmla="*/ 8450 h 9983"/>
                <a:gd name="connsiteX3" fmla="*/ 6208 w 10000"/>
                <a:gd name="connsiteY3" fmla="*/ 6918 h 9983"/>
                <a:gd name="connsiteX4" fmla="*/ 10000 w 10000"/>
                <a:gd name="connsiteY4" fmla="*/ 4829 h 9983"/>
                <a:gd name="connsiteX5" fmla="*/ 5989 w 10000"/>
                <a:gd name="connsiteY5" fmla="*/ 6501 h 9983"/>
                <a:gd name="connsiteX6" fmla="*/ 4560 w 10000"/>
                <a:gd name="connsiteY6" fmla="*/ 7661 h 9983"/>
                <a:gd name="connsiteX7" fmla="*/ 5494 w 10000"/>
                <a:gd name="connsiteY7" fmla="*/ 3251 h 9983"/>
                <a:gd name="connsiteX8" fmla="*/ 7857 w 10000"/>
                <a:gd name="connsiteY8" fmla="*/ 0 h 9983"/>
                <a:gd name="connsiteX9" fmla="*/ 5163 w 10000"/>
                <a:gd name="connsiteY9" fmla="*/ 2971 h 9983"/>
                <a:gd name="connsiteX10" fmla="*/ 4064 w 10000"/>
                <a:gd name="connsiteY10" fmla="*/ 6501 h 9983"/>
                <a:gd name="connsiteX11" fmla="*/ 3295 w 10000"/>
                <a:gd name="connsiteY11" fmla="*/ 5525 h 9983"/>
                <a:gd name="connsiteX12" fmla="*/ 52 w 10000"/>
                <a:gd name="connsiteY12" fmla="*/ 2926 h 9983"/>
                <a:gd name="connsiteX13" fmla="*/ 2965 w 10000"/>
                <a:gd name="connsiteY13" fmla="*/ 5803 h 9983"/>
                <a:gd name="connsiteX14" fmla="*/ 4064 w 10000"/>
                <a:gd name="connsiteY14" fmla="*/ 7847 h 9983"/>
                <a:gd name="connsiteX15" fmla="*/ 3587 w 10000"/>
                <a:gd name="connsiteY15" fmla="*/ 9298 h 9983"/>
                <a:gd name="connsiteX16" fmla="*/ 4560 w 10000"/>
                <a:gd name="connsiteY16" fmla="*/ 9983 h 9983"/>
                <a:gd name="connsiteX17" fmla="*/ 5714 w 10000"/>
                <a:gd name="connsiteY17" fmla="*/ 9400 h 9983"/>
                <a:gd name="connsiteX0" fmla="*/ 4779 w 10000"/>
                <a:gd name="connsiteY0" fmla="*/ 9767 h 9767"/>
                <a:gd name="connsiteX1" fmla="*/ 6563 w 10000"/>
                <a:gd name="connsiteY1" fmla="*/ 8290 h 9767"/>
                <a:gd name="connsiteX2" fmla="*/ 4614 w 10000"/>
                <a:gd name="connsiteY2" fmla="*/ 8464 h 9767"/>
                <a:gd name="connsiteX3" fmla="*/ 6208 w 10000"/>
                <a:gd name="connsiteY3" fmla="*/ 6930 h 9767"/>
                <a:gd name="connsiteX4" fmla="*/ 10000 w 10000"/>
                <a:gd name="connsiteY4" fmla="*/ 4837 h 9767"/>
                <a:gd name="connsiteX5" fmla="*/ 5989 w 10000"/>
                <a:gd name="connsiteY5" fmla="*/ 6512 h 9767"/>
                <a:gd name="connsiteX6" fmla="*/ 4560 w 10000"/>
                <a:gd name="connsiteY6" fmla="*/ 7674 h 9767"/>
                <a:gd name="connsiteX7" fmla="*/ 5494 w 10000"/>
                <a:gd name="connsiteY7" fmla="*/ 3257 h 9767"/>
                <a:gd name="connsiteX8" fmla="*/ 7857 w 10000"/>
                <a:gd name="connsiteY8" fmla="*/ 0 h 9767"/>
                <a:gd name="connsiteX9" fmla="*/ 5163 w 10000"/>
                <a:gd name="connsiteY9" fmla="*/ 2976 h 9767"/>
                <a:gd name="connsiteX10" fmla="*/ 4064 w 10000"/>
                <a:gd name="connsiteY10" fmla="*/ 6512 h 9767"/>
                <a:gd name="connsiteX11" fmla="*/ 3295 w 10000"/>
                <a:gd name="connsiteY11" fmla="*/ 5534 h 9767"/>
                <a:gd name="connsiteX12" fmla="*/ 52 w 10000"/>
                <a:gd name="connsiteY12" fmla="*/ 2931 h 9767"/>
                <a:gd name="connsiteX13" fmla="*/ 2965 w 10000"/>
                <a:gd name="connsiteY13" fmla="*/ 5813 h 9767"/>
                <a:gd name="connsiteX14" fmla="*/ 4064 w 10000"/>
                <a:gd name="connsiteY14" fmla="*/ 7860 h 9767"/>
                <a:gd name="connsiteX15" fmla="*/ 3587 w 10000"/>
                <a:gd name="connsiteY15" fmla="*/ 9314 h 9767"/>
                <a:gd name="connsiteX16" fmla="*/ 5714 w 10000"/>
                <a:gd name="connsiteY16" fmla="*/ 9416 h 9767"/>
                <a:gd name="connsiteX0" fmla="*/ 4779 w 10000"/>
                <a:gd name="connsiteY0" fmla="*/ 10000 h 10000"/>
                <a:gd name="connsiteX1" fmla="*/ 6563 w 10000"/>
                <a:gd name="connsiteY1" fmla="*/ 8488 h 10000"/>
                <a:gd name="connsiteX2" fmla="*/ 4614 w 10000"/>
                <a:gd name="connsiteY2" fmla="*/ 8666 h 10000"/>
                <a:gd name="connsiteX3" fmla="*/ 6208 w 10000"/>
                <a:gd name="connsiteY3" fmla="*/ 7095 h 10000"/>
                <a:gd name="connsiteX4" fmla="*/ 10000 w 10000"/>
                <a:gd name="connsiteY4" fmla="*/ 4952 h 10000"/>
                <a:gd name="connsiteX5" fmla="*/ 5989 w 10000"/>
                <a:gd name="connsiteY5" fmla="*/ 6667 h 10000"/>
                <a:gd name="connsiteX6" fmla="*/ 4560 w 10000"/>
                <a:gd name="connsiteY6" fmla="*/ 7857 h 10000"/>
                <a:gd name="connsiteX7" fmla="*/ 5494 w 10000"/>
                <a:gd name="connsiteY7" fmla="*/ 3335 h 10000"/>
                <a:gd name="connsiteX8" fmla="*/ 7857 w 10000"/>
                <a:gd name="connsiteY8" fmla="*/ 0 h 10000"/>
                <a:gd name="connsiteX9" fmla="*/ 5163 w 10000"/>
                <a:gd name="connsiteY9" fmla="*/ 3047 h 10000"/>
                <a:gd name="connsiteX10" fmla="*/ 4064 w 10000"/>
                <a:gd name="connsiteY10" fmla="*/ 6667 h 10000"/>
                <a:gd name="connsiteX11" fmla="*/ 3295 w 10000"/>
                <a:gd name="connsiteY11" fmla="*/ 5666 h 10000"/>
                <a:gd name="connsiteX12" fmla="*/ 52 w 10000"/>
                <a:gd name="connsiteY12" fmla="*/ 3001 h 10000"/>
                <a:gd name="connsiteX13" fmla="*/ 2965 w 10000"/>
                <a:gd name="connsiteY13" fmla="*/ 5952 h 10000"/>
                <a:gd name="connsiteX14" fmla="*/ 4064 w 10000"/>
                <a:gd name="connsiteY14" fmla="*/ 8048 h 10000"/>
                <a:gd name="connsiteX15" fmla="*/ 3587 w 10000"/>
                <a:gd name="connsiteY15" fmla="*/ 9536 h 10000"/>
                <a:gd name="connsiteX0" fmla="*/ 6563 w 10000"/>
                <a:gd name="connsiteY0" fmla="*/ 8488 h 9536"/>
                <a:gd name="connsiteX1" fmla="*/ 4614 w 10000"/>
                <a:gd name="connsiteY1" fmla="*/ 8666 h 9536"/>
                <a:gd name="connsiteX2" fmla="*/ 6208 w 10000"/>
                <a:gd name="connsiteY2" fmla="*/ 7095 h 9536"/>
                <a:gd name="connsiteX3" fmla="*/ 10000 w 10000"/>
                <a:gd name="connsiteY3" fmla="*/ 4952 h 9536"/>
                <a:gd name="connsiteX4" fmla="*/ 5989 w 10000"/>
                <a:gd name="connsiteY4" fmla="*/ 6667 h 9536"/>
                <a:gd name="connsiteX5" fmla="*/ 4560 w 10000"/>
                <a:gd name="connsiteY5" fmla="*/ 7857 h 9536"/>
                <a:gd name="connsiteX6" fmla="*/ 5494 w 10000"/>
                <a:gd name="connsiteY6" fmla="*/ 3335 h 9536"/>
                <a:gd name="connsiteX7" fmla="*/ 7857 w 10000"/>
                <a:gd name="connsiteY7" fmla="*/ 0 h 9536"/>
                <a:gd name="connsiteX8" fmla="*/ 5163 w 10000"/>
                <a:gd name="connsiteY8" fmla="*/ 3047 h 9536"/>
                <a:gd name="connsiteX9" fmla="*/ 4064 w 10000"/>
                <a:gd name="connsiteY9" fmla="*/ 6667 h 9536"/>
                <a:gd name="connsiteX10" fmla="*/ 3295 w 10000"/>
                <a:gd name="connsiteY10" fmla="*/ 5666 h 9536"/>
                <a:gd name="connsiteX11" fmla="*/ 52 w 10000"/>
                <a:gd name="connsiteY11" fmla="*/ 3001 h 9536"/>
                <a:gd name="connsiteX12" fmla="*/ 2965 w 10000"/>
                <a:gd name="connsiteY12" fmla="*/ 5952 h 9536"/>
                <a:gd name="connsiteX13" fmla="*/ 4064 w 10000"/>
                <a:gd name="connsiteY13" fmla="*/ 8048 h 9536"/>
                <a:gd name="connsiteX14" fmla="*/ 3587 w 10000"/>
                <a:gd name="connsiteY14" fmla="*/ 9536 h 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9536">
                  <a:moveTo>
                    <a:pt x="6563" y="8488"/>
                  </a:moveTo>
                  <a:cubicBezTo>
                    <a:pt x="6563" y="8488"/>
                    <a:pt x="4669" y="9477"/>
                    <a:pt x="4614" y="8666"/>
                  </a:cubicBezTo>
                  <a:cubicBezTo>
                    <a:pt x="4833" y="7999"/>
                    <a:pt x="5548" y="7476"/>
                    <a:pt x="6208" y="7095"/>
                  </a:cubicBezTo>
                  <a:cubicBezTo>
                    <a:pt x="8078" y="7906"/>
                    <a:pt x="9617" y="6953"/>
                    <a:pt x="10000" y="4952"/>
                  </a:cubicBezTo>
                  <a:cubicBezTo>
                    <a:pt x="6866" y="3953"/>
                    <a:pt x="6153" y="5905"/>
                    <a:pt x="5989" y="6667"/>
                  </a:cubicBezTo>
                  <a:cubicBezTo>
                    <a:pt x="5494" y="7001"/>
                    <a:pt x="4943" y="7381"/>
                    <a:pt x="4560" y="7857"/>
                  </a:cubicBezTo>
                  <a:cubicBezTo>
                    <a:pt x="4504" y="6429"/>
                    <a:pt x="4669" y="4620"/>
                    <a:pt x="5494" y="3335"/>
                  </a:cubicBezTo>
                  <a:cubicBezTo>
                    <a:pt x="7637" y="3382"/>
                    <a:pt x="8517" y="1906"/>
                    <a:pt x="7857" y="0"/>
                  </a:cubicBezTo>
                  <a:cubicBezTo>
                    <a:pt x="4560" y="239"/>
                    <a:pt x="4887" y="2239"/>
                    <a:pt x="5163" y="3047"/>
                  </a:cubicBezTo>
                  <a:cubicBezTo>
                    <a:pt x="4504" y="3904"/>
                    <a:pt x="4175" y="5143"/>
                    <a:pt x="4064" y="6667"/>
                  </a:cubicBezTo>
                  <a:cubicBezTo>
                    <a:pt x="3843" y="6285"/>
                    <a:pt x="3570" y="5952"/>
                    <a:pt x="3295" y="5666"/>
                  </a:cubicBezTo>
                  <a:cubicBezTo>
                    <a:pt x="3789" y="3904"/>
                    <a:pt x="2361" y="2858"/>
                    <a:pt x="52" y="3001"/>
                  </a:cubicBezTo>
                  <a:cubicBezTo>
                    <a:pt x="-388" y="5905"/>
                    <a:pt x="2085" y="6001"/>
                    <a:pt x="2965" y="5952"/>
                  </a:cubicBezTo>
                  <a:cubicBezTo>
                    <a:pt x="3460" y="6476"/>
                    <a:pt x="4009" y="7238"/>
                    <a:pt x="4064" y="8048"/>
                  </a:cubicBezTo>
                  <a:cubicBezTo>
                    <a:pt x="4121" y="9190"/>
                    <a:pt x="3587" y="9488"/>
                    <a:pt x="3587" y="9536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reflection stA="52000" endPos="37000" dist="50800" dir="5400000" sy="-100000" algn="bl" rotWithShape="0"/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Chord 173"/>
            <p:cNvSpPr/>
            <p:nvPr/>
          </p:nvSpPr>
          <p:spPr>
            <a:xfrm rot="4679790">
              <a:off x="4424457" y="3855363"/>
              <a:ext cx="450115" cy="1251073"/>
            </a:xfrm>
            <a:prstGeom prst="chord">
              <a:avLst>
                <a:gd name="adj1" fmla="val 7865579"/>
                <a:gd name="adj2" fmla="val 16048330"/>
              </a:avLst>
            </a:pr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36299" y="2245972"/>
            <a:ext cx="1293165" cy="2216873"/>
            <a:chOff x="5876760" y="2245969"/>
            <a:chExt cx="1293165" cy="2216873"/>
          </a:xfrm>
        </p:grpSpPr>
        <p:sp>
          <p:nvSpPr>
            <p:cNvPr id="187" name="Rounded Rectangle 186"/>
            <p:cNvSpPr/>
            <p:nvPr/>
          </p:nvSpPr>
          <p:spPr>
            <a:xfrm>
              <a:off x="6431417" y="2245969"/>
              <a:ext cx="183852" cy="2216873"/>
            </a:xfrm>
            <a:prstGeom prst="roundRect">
              <a:avLst/>
            </a:prstGeom>
            <a:gradFill flip="none" rotWithShape="1">
              <a:gsLst>
                <a:gs pos="34000">
                  <a:schemeClr val="accent2">
                    <a:lumMod val="67000"/>
                  </a:schemeClr>
                </a:gs>
                <a:gs pos="47000">
                  <a:schemeClr val="accent2">
                    <a:lumMod val="42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>
              <a:spLocks noChangeArrowheads="1"/>
            </p:cNvSpPr>
            <p:nvPr/>
          </p:nvSpPr>
          <p:spPr bwMode="auto">
            <a:xfrm>
              <a:off x="5876760" y="2376597"/>
              <a:ext cx="1293165" cy="1124057"/>
            </a:xfrm>
            <a:custGeom>
              <a:avLst/>
              <a:gdLst>
                <a:gd name="T0" fmla="*/ 1160 w 1161"/>
                <a:gd name="T1" fmla="*/ 0 h 687"/>
                <a:gd name="T2" fmla="*/ 0 w 1161"/>
                <a:gd name="T3" fmla="*/ 0 h 687"/>
                <a:gd name="T4" fmla="*/ 0 w 1161"/>
                <a:gd name="T5" fmla="*/ 686 h 687"/>
                <a:gd name="T6" fmla="*/ 1160 w 1161"/>
                <a:gd name="T7" fmla="*/ 686 h 687"/>
                <a:gd name="T8" fmla="*/ 1160 w 1161"/>
                <a:gd name="T9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687">
                  <a:moveTo>
                    <a:pt x="1160" y="0"/>
                  </a:moveTo>
                  <a:lnTo>
                    <a:pt x="0" y="0"/>
                  </a:lnTo>
                  <a:lnTo>
                    <a:pt x="0" y="686"/>
                  </a:lnTo>
                  <a:lnTo>
                    <a:pt x="1160" y="686"/>
                  </a:lnTo>
                  <a:lnTo>
                    <a:pt x="1160" y="0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100000">
                  <a:schemeClr val="accent5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6008395" y="2376600"/>
            <a:ext cx="1350773" cy="1124057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 fontScale="62500" lnSpcReduction="20000"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  <a:lumOff val="15000"/>
                    <a:alpha val="76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If </a:t>
            </a:r>
            <a:r>
              <a:rPr lang="en-US" sz="1600" dirty="0" smtClean="0">
                <a:solidFill>
                  <a:schemeClr val="bg1">
                    <a:lumMod val="85000"/>
                    <a:lumOff val="15000"/>
                    <a:alpha val="76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you have payroll accounts, it is recommended to review transaction monthly &amp; update HR, Payroll &amp; Business Office is issues</a:t>
            </a:r>
            <a:endParaRPr lang="en-US" sz="1600" dirty="0">
              <a:solidFill>
                <a:schemeClr val="bg1">
                  <a:lumMod val="85000"/>
                  <a:lumOff val="15000"/>
                  <a:alpha val="76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04AEF7-F94D-4FBA-A3B4-DBFA4C05DCE3}"/>
              </a:ext>
            </a:extLst>
          </p:cNvPr>
          <p:cNvGrpSpPr/>
          <p:nvPr/>
        </p:nvGrpSpPr>
        <p:grpSpPr>
          <a:xfrm>
            <a:off x="5854757" y="3433871"/>
            <a:ext cx="1494987" cy="1433457"/>
            <a:chOff x="5695217" y="3272500"/>
            <a:chExt cx="1494987" cy="1433457"/>
          </a:xfrm>
        </p:grpSpPr>
        <p:sp>
          <p:nvSpPr>
            <p:cNvPr id="185" name="Freeform 184"/>
            <p:cNvSpPr>
              <a:spLocks noChangeArrowheads="1"/>
            </p:cNvSpPr>
            <p:nvPr/>
          </p:nvSpPr>
          <p:spPr bwMode="auto">
            <a:xfrm rot="1470130">
              <a:off x="6211153" y="3272500"/>
              <a:ext cx="979051" cy="1108895"/>
            </a:xfrm>
            <a:custGeom>
              <a:avLst/>
              <a:gdLst>
                <a:gd name="T0" fmla="*/ 2478 w 4983"/>
                <a:gd name="T1" fmla="*/ 5536 h 5695"/>
                <a:gd name="T2" fmla="*/ 2478 w 4983"/>
                <a:gd name="T3" fmla="*/ 5536 h 5695"/>
                <a:gd name="T4" fmla="*/ 2399 w 4983"/>
                <a:gd name="T5" fmla="*/ 4798 h 5695"/>
                <a:gd name="T6" fmla="*/ 3163 w 4983"/>
                <a:gd name="T7" fmla="*/ 3928 h 5695"/>
                <a:gd name="T8" fmla="*/ 4982 w 4983"/>
                <a:gd name="T9" fmla="*/ 2742 h 5695"/>
                <a:gd name="T10" fmla="*/ 3058 w 4983"/>
                <a:gd name="T11" fmla="*/ 3691 h 5695"/>
                <a:gd name="T12" fmla="*/ 2373 w 4983"/>
                <a:gd name="T13" fmla="*/ 4350 h 5695"/>
                <a:gd name="T14" fmla="*/ 2821 w 4983"/>
                <a:gd name="T15" fmla="*/ 1846 h 5695"/>
                <a:gd name="T16" fmla="*/ 3954 w 4983"/>
                <a:gd name="T17" fmla="*/ 0 h 5695"/>
                <a:gd name="T18" fmla="*/ 2662 w 4983"/>
                <a:gd name="T19" fmla="*/ 1687 h 5695"/>
                <a:gd name="T20" fmla="*/ 2135 w 4983"/>
                <a:gd name="T21" fmla="*/ 3691 h 5695"/>
                <a:gd name="T22" fmla="*/ 1766 w 4983"/>
                <a:gd name="T23" fmla="*/ 3137 h 5695"/>
                <a:gd name="T24" fmla="*/ 211 w 4983"/>
                <a:gd name="T25" fmla="*/ 1661 h 5695"/>
                <a:gd name="T26" fmla="*/ 1608 w 4983"/>
                <a:gd name="T27" fmla="*/ 3295 h 5695"/>
                <a:gd name="T28" fmla="*/ 2135 w 4983"/>
                <a:gd name="T29" fmla="*/ 4455 h 5695"/>
                <a:gd name="T30" fmla="*/ 2240 w 4983"/>
                <a:gd name="T31" fmla="*/ 5589 h 5695"/>
                <a:gd name="T32" fmla="*/ 2240 w 4983"/>
                <a:gd name="T33" fmla="*/ 5615 h 5695"/>
                <a:gd name="T34" fmla="*/ 2373 w 4983"/>
                <a:gd name="T35" fmla="*/ 5668 h 5695"/>
                <a:gd name="T36" fmla="*/ 2478 w 4983"/>
                <a:gd name="T37" fmla="*/ 5536 h 5695"/>
                <a:gd name="connsiteX0" fmla="*/ 4600 w 9625"/>
                <a:gd name="connsiteY0" fmla="*/ 9721 h 9970"/>
                <a:gd name="connsiteX1" fmla="*/ 4600 w 9625"/>
                <a:gd name="connsiteY1" fmla="*/ 9721 h 9970"/>
                <a:gd name="connsiteX2" fmla="*/ 4441 w 9625"/>
                <a:gd name="connsiteY2" fmla="*/ 8425 h 9970"/>
                <a:gd name="connsiteX3" fmla="*/ 5975 w 9625"/>
                <a:gd name="connsiteY3" fmla="*/ 6897 h 9970"/>
                <a:gd name="connsiteX4" fmla="*/ 9625 w 9625"/>
                <a:gd name="connsiteY4" fmla="*/ 4815 h 9970"/>
                <a:gd name="connsiteX5" fmla="*/ 5764 w 9625"/>
                <a:gd name="connsiteY5" fmla="*/ 6481 h 9970"/>
                <a:gd name="connsiteX6" fmla="*/ 4389 w 9625"/>
                <a:gd name="connsiteY6" fmla="*/ 7638 h 9970"/>
                <a:gd name="connsiteX7" fmla="*/ 5288 w 9625"/>
                <a:gd name="connsiteY7" fmla="*/ 3241 h 9970"/>
                <a:gd name="connsiteX8" fmla="*/ 7562 w 9625"/>
                <a:gd name="connsiteY8" fmla="*/ 0 h 9970"/>
                <a:gd name="connsiteX9" fmla="*/ 4969 w 9625"/>
                <a:gd name="connsiteY9" fmla="*/ 2962 h 9970"/>
                <a:gd name="connsiteX10" fmla="*/ 3912 w 9625"/>
                <a:gd name="connsiteY10" fmla="*/ 6481 h 9970"/>
                <a:gd name="connsiteX11" fmla="*/ 3171 w 9625"/>
                <a:gd name="connsiteY11" fmla="*/ 5508 h 9970"/>
                <a:gd name="connsiteX12" fmla="*/ 50 w 9625"/>
                <a:gd name="connsiteY12" fmla="*/ 2917 h 9970"/>
                <a:gd name="connsiteX13" fmla="*/ 2854 w 9625"/>
                <a:gd name="connsiteY13" fmla="*/ 5786 h 9970"/>
                <a:gd name="connsiteX14" fmla="*/ 3912 w 9625"/>
                <a:gd name="connsiteY14" fmla="*/ 7823 h 9970"/>
                <a:gd name="connsiteX15" fmla="*/ 4122 w 9625"/>
                <a:gd name="connsiteY15" fmla="*/ 9814 h 9970"/>
                <a:gd name="connsiteX16" fmla="*/ 4122 w 9625"/>
                <a:gd name="connsiteY16" fmla="*/ 9860 h 9970"/>
                <a:gd name="connsiteX17" fmla="*/ 4389 w 9625"/>
                <a:gd name="connsiteY17" fmla="*/ 9953 h 9970"/>
                <a:gd name="connsiteX18" fmla="*/ 5500 w 9625"/>
                <a:gd name="connsiteY18" fmla="*/ 9372 h 9970"/>
                <a:gd name="connsiteX0" fmla="*/ 4779 w 10000"/>
                <a:gd name="connsiteY0" fmla="*/ 9750 h 10000"/>
                <a:gd name="connsiteX1" fmla="*/ 6563 w 10000"/>
                <a:gd name="connsiteY1" fmla="*/ 8276 h 10000"/>
                <a:gd name="connsiteX2" fmla="*/ 4614 w 10000"/>
                <a:gd name="connsiteY2" fmla="*/ 8450 h 10000"/>
                <a:gd name="connsiteX3" fmla="*/ 6208 w 10000"/>
                <a:gd name="connsiteY3" fmla="*/ 6918 h 10000"/>
                <a:gd name="connsiteX4" fmla="*/ 10000 w 10000"/>
                <a:gd name="connsiteY4" fmla="*/ 4829 h 10000"/>
                <a:gd name="connsiteX5" fmla="*/ 5989 w 10000"/>
                <a:gd name="connsiteY5" fmla="*/ 6501 h 10000"/>
                <a:gd name="connsiteX6" fmla="*/ 4560 w 10000"/>
                <a:gd name="connsiteY6" fmla="*/ 7661 h 10000"/>
                <a:gd name="connsiteX7" fmla="*/ 5494 w 10000"/>
                <a:gd name="connsiteY7" fmla="*/ 3251 h 10000"/>
                <a:gd name="connsiteX8" fmla="*/ 7857 w 10000"/>
                <a:gd name="connsiteY8" fmla="*/ 0 h 10000"/>
                <a:gd name="connsiteX9" fmla="*/ 5163 w 10000"/>
                <a:gd name="connsiteY9" fmla="*/ 2971 h 10000"/>
                <a:gd name="connsiteX10" fmla="*/ 4064 w 10000"/>
                <a:gd name="connsiteY10" fmla="*/ 6501 h 10000"/>
                <a:gd name="connsiteX11" fmla="*/ 3295 w 10000"/>
                <a:gd name="connsiteY11" fmla="*/ 5525 h 10000"/>
                <a:gd name="connsiteX12" fmla="*/ 52 w 10000"/>
                <a:gd name="connsiteY12" fmla="*/ 2926 h 10000"/>
                <a:gd name="connsiteX13" fmla="*/ 2965 w 10000"/>
                <a:gd name="connsiteY13" fmla="*/ 5803 h 10000"/>
                <a:gd name="connsiteX14" fmla="*/ 4064 w 10000"/>
                <a:gd name="connsiteY14" fmla="*/ 7847 h 10000"/>
                <a:gd name="connsiteX15" fmla="*/ 4283 w 10000"/>
                <a:gd name="connsiteY15" fmla="*/ 9844 h 10000"/>
                <a:gd name="connsiteX16" fmla="*/ 4283 w 10000"/>
                <a:gd name="connsiteY16" fmla="*/ 9890 h 10000"/>
                <a:gd name="connsiteX17" fmla="*/ 4560 w 10000"/>
                <a:gd name="connsiteY17" fmla="*/ 9983 h 10000"/>
                <a:gd name="connsiteX18" fmla="*/ 5714 w 10000"/>
                <a:gd name="connsiteY18" fmla="*/ 9400 h 10000"/>
                <a:gd name="connsiteX0" fmla="*/ 4779 w 10000"/>
                <a:gd name="connsiteY0" fmla="*/ 9750 h 10410"/>
                <a:gd name="connsiteX1" fmla="*/ 6563 w 10000"/>
                <a:gd name="connsiteY1" fmla="*/ 8276 h 10410"/>
                <a:gd name="connsiteX2" fmla="*/ 4614 w 10000"/>
                <a:gd name="connsiteY2" fmla="*/ 8450 h 10410"/>
                <a:gd name="connsiteX3" fmla="*/ 6208 w 10000"/>
                <a:gd name="connsiteY3" fmla="*/ 6918 h 10410"/>
                <a:gd name="connsiteX4" fmla="*/ 10000 w 10000"/>
                <a:gd name="connsiteY4" fmla="*/ 4829 h 10410"/>
                <a:gd name="connsiteX5" fmla="*/ 5989 w 10000"/>
                <a:gd name="connsiteY5" fmla="*/ 6501 h 10410"/>
                <a:gd name="connsiteX6" fmla="*/ 4560 w 10000"/>
                <a:gd name="connsiteY6" fmla="*/ 7661 h 10410"/>
                <a:gd name="connsiteX7" fmla="*/ 5494 w 10000"/>
                <a:gd name="connsiteY7" fmla="*/ 3251 h 10410"/>
                <a:gd name="connsiteX8" fmla="*/ 7857 w 10000"/>
                <a:gd name="connsiteY8" fmla="*/ 0 h 10410"/>
                <a:gd name="connsiteX9" fmla="*/ 5163 w 10000"/>
                <a:gd name="connsiteY9" fmla="*/ 2971 h 10410"/>
                <a:gd name="connsiteX10" fmla="*/ 4064 w 10000"/>
                <a:gd name="connsiteY10" fmla="*/ 6501 h 10410"/>
                <a:gd name="connsiteX11" fmla="*/ 3295 w 10000"/>
                <a:gd name="connsiteY11" fmla="*/ 5525 h 10410"/>
                <a:gd name="connsiteX12" fmla="*/ 52 w 10000"/>
                <a:gd name="connsiteY12" fmla="*/ 2926 h 10410"/>
                <a:gd name="connsiteX13" fmla="*/ 2965 w 10000"/>
                <a:gd name="connsiteY13" fmla="*/ 5803 h 10410"/>
                <a:gd name="connsiteX14" fmla="*/ 4064 w 10000"/>
                <a:gd name="connsiteY14" fmla="*/ 7847 h 10410"/>
                <a:gd name="connsiteX15" fmla="*/ 4283 w 10000"/>
                <a:gd name="connsiteY15" fmla="*/ 9844 h 10410"/>
                <a:gd name="connsiteX16" fmla="*/ 3681 w 10000"/>
                <a:gd name="connsiteY16" fmla="*/ 10398 h 10410"/>
                <a:gd name="connsiteX17" fmla="*/ 4560 w 10000"/>
                <a:gd name="connsiteY17" fmla="*/ 9983 h 10410"/>
                <a:gd name="connsiteX18" fmla="*/ 5714 w 10000"/>
                <a:gd name="connsiteY18" fmla="*/ 9400 h 10410"/>
                <a:gd name="connsiteX0" fmla="*/ 4779 w 10000"/>
                <a:gd name="connsiteY0" fmla="*/ 9750 h 10410"/>
                <a:gd name="connsiteX1" fmla="*/ 6563 w 10000"/>
                <a:gd name="connsiteY1" fmla="*/ 8276 h 10410"/>
                <a:gd name="connsiteX2" fmla="*/ 4614 w 10000"/>
                <a:gd name="connsiteY2" fmla="*/ 8450 h 10410"/>
                <a:gd name="connsiteX3" fmla="*/ 6208 w 10000"/>
                <a:gd name="connsiteY3" fmla="*/ 6918 h 10410"/>
                <a:gd name="connsiteX4" fmla="*/ 10000 w 10000"/>
                <a:gd name="connsiteY4" fmla="*/ 4829 h 10410"/>
                <a:gd name="connsiteX5" fmla="*/ 5989 w 10000"/>
                <a:gd name="connsiteY5" fmla="*/ 6501 h 10410"/>
                <a:gd name="connsiteX6" fmla="*/ 4560 w 10000"/>
                <a:gd name="connsiteY6" fmla="*/ 7661 h 10410"/>
                <a:gd name="connsiteX7" fmla="*/ 5494 w 10000"/>
                <a:gd name="connsiteY7" fmla="*/ 3251 h 10410"/>
                <a:gd name="connsiteX8" fmla="*/ 7857 w 10000"/>
                <a:gd name="connsiteY8" fmla="*/ 0 h 10410"/>
                <a:gd name="connsiteX9" fmla="*/ 5163 w 10000"/>
                <a:gd name="connsiteY9" fmla="*/ 2971 h 10410"/>
                <a:gd name="connsiteX10" fmla="*/ 4064 w 10000"/>
                <a:gd name="connsiteY10" fmla="*/ 6501 h 10410"/>
                <a:gd name="connsiteX11" fmla="*/ 3295 w 10000"/>
                <a:gd name="connsiteY11" fmla="*/ 5525 h 10410"/>
                <a:gd name="connsiteX12" fmla="*/ 52 w 10000"/>
                <a:gd name="connsiteY12" fmla="*/ 2926 h 10410"/>
                <a:gd name="connsiteX13" fmla="*/ 2965 w 10000"/>
                <a:gd name="connsiteY13" fmla="*/ 5803 h 10410"/>
                <a:gd name="connsiteX14" fmla="*/ 4064 w 10000"/>
                <a:gd name="connsiteY14" fmla="*/ 7847 h 10410"/>
                <a:gd name="connsiteX15" fmla="*/ 3587 w 10000"/>
                <a:gd name="connsiteY15" fmla="*/ 9298 h 10410"/>
                <a:gd name="connsiteX16" fmla="*/ 3681 w 10000"/>
                <a:gd name="connsiteY16" fmla="*/ 10398 h 10410"/>
                <a:gd name="connsiteX17" fmla="*/ 4560 w 10000"/>
                <a:gd name="connsiteY17" fmla="*/ 9983 h 10410"/>
                <a:gd name="connsiteX18" fmla="*/ 5714 w 10000"/>
                <a:gd name="connsiteY18" fmla="*/ 9400 h 10410"/>
                <a:gd name="connsiteX0" fmla="*/ 4779 w 10000"/>
                <a:gd name="connsiteY0" fmla="*/ 9750 h 9983"/>
                <a:gd name="connsiteX1" fmla="*/ 6563 w 10000"/>
                <a:gd name="connsiteY1" fmla="*/ 8276 h 9983"/>
                <a:gd name="connsiteX2" fmla="*/ 4614 w 10000"/>
                <a:gd name="connsiteY2" fmla="*/ 8450 h 9983"/>
                <a:gd name="connsiteX3" fmla="*/ 6208 w 10000"/>
                <a:gd name="connsiteY3" fmla="*/ 6918 h 9983"/>
                <a:gd name="connsiteX4" fmla="*/ 10000 w 10000"/>
                <a:gd name="connsiteY4" fmla="*/ 4829 h 9983"/>
                <a:gd name="connsiteX5" fmla="*/ 5989 w 10000"/>
                <a:gd name="connsiteY5" fmla="*/ 6501 h 9983"/>
                <a:gd name="connsiteX6" fmla="*/ 4560 w 10000"/>
                <a:gd name="connsiteY6" fmla="*/ 7661 h 9983"/>
                <a:gd name="connsiteX7" fmla="*/ 5494 w 10000"/>
                <a:gd name="connsiteY7" fmla="*/ 3251 h 9983"/>
                <a:gd name="connsiteX8" fmla="*/ 7857 w 10000"/>
                <a:gd name="connsiteY8" fmla="*/ 0 h 9983"/>
                <a:gd name="connsiteX9" fmla="*/ 5163 w 10000"/>
                <a:gd name="connsiteY9" fmla="*/ 2971 h 9983"/>
                <a:gd name="connsiteX10" fmla="*/ 4064 w 10000"/>
                <a:gd name="connsiteY10" fmla="*/ 6501 h 9983"/>
                <a:gd name="connsiteX11" fmla="*/ 3295 w 10000"/>
                <a:gd name="connsiteY11" fmla="*/ 5525 h 9983"/>
                <a:gd name="connsiteX12" fmla="*/ 52 w 10000"/>
                <a:gd name="connsiteY12" fmla="*/ 2926 h 9983"/>
                <a:gd name="connsiteX13" fmla="*/ 2965 w 10000"/>
                <a:gd name="connsiteY13" fmla="*/ 5803 h 9983"/>
                <a:gd name="connsiteX14" fmla="*/ 4064 w 10000"/>
                <a:gd name="connsiteY14" fmla="*/ 7847 h 9983"/>
                <a:gd name="connsiteX15" fmla="*/ 3587 w 10000"/>
                <a:gd name="connsiteY15" fmla="*/ 9298 h 9983"/>
                <a:gd name="connsiteX16" fmla="*/ 4560 w 10000"/>
                <a:gd name="connsiteY16" fmla="*/ 9983 h 9983"/>
                <a:gd name="connsiteX17" fmla="*/ 5714 w 10000"/>
                <a:gd name="connsiteY17" fmla="*/ 9400 h 9983"/>
                <a:gd name="connsiteX0" fmla="*/ 4779 w 10000"/>
                <a:gd name="connsiteY0" fmla="*/ 9767 h 9767"/>
                <a:gd name="connsiteX1" fmla="*/ 6563 w 10000"/>
                <a:gd name="connsiteY1" fmla="*/ 8290 h 9767"/>
                <a:gd name="connsiteX2" fmla="*/ 4614 w 10000"/>
                <a:gd name="connsiteY2" fmla="*/ 8464 h 9767"/>
                <a:gd name="connsiteX3" fmla="*/ 6208 w 10000"/>
                <a:gd name="connsiteY3" fmla="*/ 6930 h 9767"/>
                <a:gd name="connsiteX4" fmla="*/ 10000 w 10000"/>
                <a:gd name="connsiteY4" fmla="*/ 4837 h 9767"/>
                <a:gd name="connsiteX5" fmla="*/ 5989 w 10000"/>
                <a:gd name="connsiteY5" fmla="*/ 6512 h 9767"/>
                <a:gd name="connsiteX6" fmla="*/ 4560 w 10000"/>
                <a:gd name="connsiteY6" fmla="*/ 7674 h 9767"/>
                <a:gd name="connsiteX7" fmla="*/ 5494 w 10000"/>
                <a:gd name="connsiteY7" fmla="*/ 3257 h 9767"/>
                <a:gd name="connsiteX8" fmla="*/ 7857 w 10000"/>
                <a:gd name="connsiteY8" fmla="*/ 0 h 9767"/>
                <a:gd name="connsiteX9" fmla="*/ 5163 w 10000"/>
                <a:gd name="connsiteY9" fmla="*/ 2976 h 9767"/>
                <a:gd name="connsiteX10" fmla="*/ 4064 w 10000"/>
                <a:gd name="connsiteY10" fmla="*/ 6512 h 9767"/>
                <a:gd name="connsiteX11" fmla="*/ 3295 w 10000"/>
                <a:gd name="connsiteY11" fmla="*/ 5534 h 9767"/>
                <a:gd name="connsiteX12" fmla="*/ 52 w 10000"/>
                <a:gd name="connsiteY12" fmla="*/ 2931 h 9767"/>
                <a:gd name="connsiteX13" fmla="*/ 2965 w 10000"/>
                <a:gd name="connsiteY13" fmla="*/ 5813 h 9767"/>
                <a:gd name="connsiteX14" fmla="*/ 4064 w 10000"/>
                <a:gd name="connsiteY14" fmla="*/ 7860 h 9767"/>
                <a:gd name="connsiteX15" fmla="*/ 3587 w 10000"/>
                <a:gd name="connsiteY15" fmla="*/ 9314 h 9767"/>
                <a:gd name="connsiteX16" fmla="*/ 5714 w 10000"/>
                <a:gd name="connsiteY16" fmla="*/ 9416 h 9767"/>
                <a:gd name="connsiteX0" fmla="*/ 4779 w 10000"/>
                <a:gd name="connsiteY0" fmla="*/ 10000 h 10000"/>
                <a:gd name="connsiteX1" fmla="*/ 6563 w 10000"/>
                <a:gd name="connsiteY1" fmla="*/ 8488 h 10000"/>
                <a:gd name="connsiteX2" fmla="*/ 4614 w 10000"/>
                <a:gd name="connsiteY2" fmla="*/ 8666 h 10000"/>
                <a:gd name="connsiteX3" fmla="*/ 6208 w 10000"/>
                <a:gd name="connsiteY3" fmla="*/ 7095 h 10000"/>
                <a:gd name="connsiteX4" fmla="*/ 10000 w 10000"/>
                <a:gd name="connsiteY4" fmla="*/ 4952 h 10000"/>
                <a:gd name="connsiteX5" fmla="*/ 5989 w 10000"/>
                <a:gd name="connsiteY5" fmla="*/ 6667 h 10000"/>
                <a:gd name="connsiteX6" fmla="*/ 4560 w 10000"/>
                <a:gd name="connsiteY6" fmla="*/ 7857 h 10000"/>
                <a:gd name="connsiteX7" fmla="*/ 5494 w 10000"/>
                <a:gd name="connsiteY7" fmla="*/ 3335 h 10000"/>
                <a:gd name="connsiteX8" fmla="*/ 7857 w 10000"/>
                <a:gd name="connsiteY8" fmla="*/ 0 h 10000"/>
                <a:gd name="connsiteX9" fmla="*/ 5163 w 10000"/>
                <a:gd name="connsiteY9" fmla="*/ 3047 h 10000"/>
                <a:gd name="connsiteX10" fmla="*/ 4064 w 10000"/>
                <a:gd name="connsiteY10" fmla="*/ 6667 h 10000"/>
                <a:gd name="connsiteX11" fmla="*/ 3295 w 10000"/>
                <a:gd name="connsiteY11" fmla="*/ 5666 h 10000"/>
                <a:gd name="connsiteX12" fmla="*/ 52 w 10000"/>
                <a:gd name="connsiteY12" fmla="*/ 3001 h 10000"/>
                <a:gd name="connsiteX13" fmla="*/ 2965 w 10000"/>
                <a:gd name="connsiteY13" fmla="*/ 5952 h 10000"/>
                <a:gd name="connsiteX14" fmla="*/ 4064 w 10000"/>
                <a:gd name="connsiteY14" fmla="*/ 8048 h 10000"/>
                <a:gd name="connsiteX15" fmla="*/ 3587 w 10000"/>
                <a:gd name="connsiteY15" fmla="*/ 9536 h 10000"/>
                <a:gd name="connsiteX0" fmla="*/ 6563 w 10000"/>
                <a:gd name="connsiteY0" fmla="*/ 8488 h 9536"/>
                <a:gd name="connsiteX1" fmla="*/ 4614 w 10000"/>
                <a:gd name="connsiteY1" fmla="*/ 8666 h 9536"/>
                <a:gd name="connsiteX2" fmla="*/ 6208 w 10000"/>
                <a:gd name="connsiteY2" fmla="*/ 7095 h 9536"/>
                <a:gd name="connsiteX3" fmla="*/ 10000 w 10000"/>
                <a:gd name="connsiteY3" fmla="*/ 4952 h 9536"/>
                <a:gd name="connsiteX4" fmla="*/ 5989 w 10000"/>
                <a:gd name="connsiteY4" fmla="*/ 6667 h 9536"/>
                <a:gd name="connsiteX5" fmla="*/ 4560 w 10000"/>
                <a:gd name="connsiteY5" fmla="*/ 7857 h 9536"/>
                <a:gd name="connsiteX6" fmla="*/ 5494 w 10000"/>
                <a:gd name="connsiteY6" fmla="*/ 3335 h 9536"/>
                <a:gd name="connsiteX7" fmla="*/ 7857 w 10000"/>
                <a:gd name="connsiteY7" fmla="*/ 0 h 9536"/>
                <a:gd name="connsiteX8" fmla="*/ 5163 w 10000"/>
                <a:gd name="connsiteY8" fmla="*/ 3047 h 9536"/>
                <a:gd name="connsiteX9" fmla="*/ 4064 w 10000"/>
                <a:gd name="connsiteY9" fmla="*/ 6667 h 9536"/>
                <a:gd name="connsiteX10" fmla="*/ 3295 w 10000"/>
                <a:gd name="connsiteY10" fmla="*/ 5666 h 9536"/>
                <a:gd name="connsiteX11" fmla="*/ 52 w 10000"/>
                <a:gd name="connsiteY11" fmla="*/ 3001 h 9536"/>
                <a:gd name="connsiteX12" fmla="*/ 2965 w 10000"/>
                <a:gd name="connsiteY12" fmla="*/ 5952 h 9536"/>
                <a:gd name="connsiteX13" fmla="*/ 4064 w 10000"/>
                <a:gd name="connsiteY13" fmla="*/ 8048 h 9536"/>
                <a:gd name="connsiteX14" fmla="*/ 3587 w 10000"/>
                <a:gd name="connsiteY14" fmla="*/ 9536 h 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9536">
                  <a:moveTo>
                    <a:pt x="6563" y="8488"/>
                  </a:moveTo>
                  <a:cubicBezTo>
                    <a:pt x="6563" y="8488"/>
                    <a:pt x="4669" y="9477"/>
                    <a:pt x="4614" y="8666"/>
                  </a:cubicBezTo>
                  <a:cubicBezTo>
                    <a:pt x="4833" y="7999"/>
                    <a:pt x="5548" y="7476"/>
                    <a:pt x="6208" y="7095"/>
                  </a:cubicBezTo>
                  <a:cubicBezTo>
                    <a:pt x="8078" y="7906"/>
                    <a:pt x="9617" y="6953"/>
                    <a:pt x="10000" y="4952"/>
                  </a:cubicBezTo>
                  <a:cubicBezTo>
                    <a:pt x="6866" y="3953"/>
                    <a:pt x="6153" y="5905"/>
                    <a:pt x="5989" y="6667"/>
                  </a:cubicBezTo>
                  <a:cubicBezTo>
                    <a:pt x="5494" y="7001"/>
                    <a:pt x="4943" y="7381"/>
                    <a:pt x="4560" y="7857"/>
                  </a:cubicBezTo>
                  <a:cubicBezTo>
                    <a:pt x="4504" y="6429"/>
                    <a:pt x="4669" y="4620"/>
                    <a:pt x="5494" y="3335"/>
                  </a:cubicBezTo>
                  <a:cubicBezTo>
                    <a:pt x="7637" y="3382"/>
                    <a:pt x="8517" y="1906"/>
                    <a:pt x="7857" y="0"/>
                  </a:cubicBezTo>
                  <a:cubicBezTo>
                    <a:pt x="4560" y="239"/>
                    <a:pt x="4887" y="2239"/>
                    <a:pt x="5163" y="3047"/>
                  </a:cubicBezTo>
                  <a:cubicBezTo>
                    <a:pt x="4504" y="3904"/>
                    <a:pt x="4175" y="5143"/>
                    <a:pt x="4064" y="6667"/>
                  </a:cubicBezTo>
                  <a:cubicBezTo>
                    <a:pt x="3843" y="6285"/>
                    <a:pt x="3570" y="5952"/>
                    <a:pt x="3295" y="5666"/>
                  </a:cubicBezTo>
                  <a:cubicBezTo>
                    <a:pt x="3789" y="3904"/>
                    <a:pt x="2361" y="2858"/>
                    <a:pt x="52" y="3001"/>
                  </a:cubicBezTo>
                  <a:cubicBezTo>
                    <a:pt x="-388" y="5905"/>
                    <a:pt x="2085" y="6001"/>
                    <a:pt x="2965" y="5952"/>
                  </a:cubicBezTo>
                  <a:cubicBezTo>
                    <a:pt x="3460" y="6476"/>
                    <a:pt x="4009" y="7238"/>
                    <a:pt x="4064" y="8048"/>
                  </a:cubicBezTo>
                  <a:cubicBezTo>
                    <a:pt x="4121" y="9190"/>
                    <a:pt x="3587" y="9488"/>
                    <a:pt x="3587" y="9536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reflection stA="52000" endPos="37000" dist="50800" dir="5400000" sy="-100000" algn="bl" rotWithShape="0"/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Chord 185"/>
            <p:cNvSpPr/>
            <p:nvPr/>
          </p:nvSpPr>
          <p:spPr>
            <a:xfrm rot="4679790">
              <a:off x="6095696" y="3855363"/>
              <a:ext cx="450115" cy="1251073"/>
            </a:xfrm>
            <a:prstGeom prst="chord">
              <a:avLst>
                <a:gd name="adj1" fmla="val 7865579"/>
                <a:gd name="adj2" fmla="val 16048330"/>
              </a:avLst>
            </a:pr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ounded Rectangle 188"/>
          <p:cNvSpPr/>
          <p:nvPr/>
        </p:nvSpPr>
        <p:spPr>
          <a:xfrm>
            <a:off x="907916" y="4448090"/>
            <a:ext cx="7341140" cy="118169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3E4C16-FBD2-46CA-B21A-06CACB275621}"/>
              </a:ext>
            </a:extLst>
          </p:cNvPr>
          <p:cNvGrpSpPr/>
          <p:nvPr/>
        </p:nvGrpSpPr>
        <p:grpSpPr>
          <a:xfrm>
            <a:off x="2206718" y="1648902"/>
            <a:ext cx="531523" cy="815608"/>
            <a:chOff x="2638828" y="3002009"/>
            <a:chExt cx="531523" cy="81560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A0C4504-5CF6-4E15-9FBD-CAAEB9C3B580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FECFABC-4585-4DA1-9223-34D13949CD7F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932854D-2C22-4364-993C-5378448564AA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303F705-748A-4365-AE2B-34206A22CDAA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8156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7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D57515E-8ED6-4C0C-86F7-E894060A85D2}"/>
              </a:ext>
            </a:extLst>
          </p:cNvPr>
          <p:cNvGrpSpPr/>
          <p:nvPr/>
        </p:nvGrpSpPr>
        <p:grpSpPr>
          <a:xfrm>
            <a:off x="4313301" y="1648902"/>
            <a:ext cx="531523" cy="815608"/>
            <a:chOff x="2638828" y="3002009"/>
            <a:chExt cx="531523" cy="81560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D23D18A-DCAB-4991-8F28-24066F93DEBD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CDDACC5-44D9-4F42-B632-418A01FA0DAF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816071C-6CD7-47BD-963A-334FE9ABFB81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71387AA-E79F-4262-A74C-CE6FFC5DAC81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8156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7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7B01A32-EAD7-4845-84F6-2F6D6F574D39}"/>
              </a:ext>
            </a:extLst>
          </p:cNvPr>
          <p:cNvGrpSpPr/>
          <p:nvPr/>
        </p:nvGrpSpPr>
        <p:grpSpPr>
          <a:xfrm>
            <a:off x="6417121" y="1641444"/>
            <a:ext cx="531523" cy="815608"/>
            <a:chOff x="2638828" y="3002009"/>
            <a:chExt cx="531523" cy="81560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E0C77A3-62D3-4309-AB66-11E6F65AF7EE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63688B6-5B1A-4ECC-8EF9-52CCDAAA84B3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894FEC2-8FF3-44DB-982D-BD008B350B38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A31DE7-E22A-4390-B9FB-4C8BB5280A0B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8156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7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30186" y="-63156"/>
            <a:ext cx="6198762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4400" dirty="0" smtClean="0"/>
              <a:t>Budget Maintenance</a:t>
            </a:r>
            <a:endParaRPr lang="en-US" sz="4400" dirty="0"/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 flipH="1">
            <a:off x="5928006" y="330649"/>
            <a:ext cx="1465038" cy="1496858"/>
          </a:xfrm>
          <a:custGeom>
            <a:avLst/>
            <a:gdLst>
              <a:gd name="T0" fmla="*/ 4191 w 4878"/>
              <a:gd name="T1" fmla="*/ 4825 h 4983"/>
              <a:gd name="T2" fmla="*/ 4191 w 4878"/>
              <a:gd name="T3" fmla="*/ 4825 h 4983"/>
              <a:gd name="T4" fmla="*/ 4613 w 4878"/>
              <a:gd name="T5" fmla="*/ 4982 h 4983"/>
              <a:gd name="T6" fmla="*/ 4877 w 4878"/>
              <a:gd name="T7" fmla="*/ 4271 h 4983"/>
              <a:gd name="T8" fmla="*/ 4455 w 4878"/>
              <a:gd name="T9" fmla="*/ 4113 h 4983"/>
              <a:gd name="T10" fmla="*/ 4376 w 4878"/>
              <a:gd name="T11" fmla="*/ 4297 h 4983"/>
              <a:gd name="T12" fmla="*/ 2952 w 4878"/>
              <a:gd name="T13" fmla="*/ 3375 h 4983"/>
              <a:gd name="T14" fmla="*/ 3664 w 4878"/>
              <a:gd name="T15" fmla="*/ 2901 h 4983"/>
              <a:gd name="T16" fmla="*/ 3163 w 4878"/>
              <a:gd name="T17" fmla="*/ 2135 h 4983"/>
              <a:gd name="T18" fmla="*/ 2530 w 4878"/>
              <a:gd name="T19" fmla="*/ 1186 h 4983"/>
              <a:gd name="T20" fmla="*/ 2056 w 4878"/>
              <a:gd name="T21" fmla="*/ 343 h 4983"/>
              <a:gd name="T22" fmla="*/ 712 w 4878"/>
              <a:gd name="T23" fmla="*/ 422 h 4983"/>
              <a:gd name="T24" fmla="*/ 264 w 4878"/>
              <a:gd name="T25" fmla="*/ 1872 h 4983"/>
              <a:gd name="T26" fmla="*/ 185 w 4878"/>
              <a:gd name="T27" fmla="*/ 2531 h 4983"/>
              <a:gd name="T28" fmla="*/ 264 w 4878"/>
              <a:gd name="T29" fmla="*/ 2637 h 4983"/>
              <a:gd name="T30" fmla="*/ 0 w 4878"/>
              <a:gd name="T31" fmla="*/ 2795 h 4983"/>
              <a:gd name="T32" fmla="*/ 1160 w 4878"/>
              <a:gd name="T33" fmla="*/ 4561 h 4983"/>
              <a:gd name="T34" fmla="*/ 1635 w 4878"/>
              <a:gd name="T35" fmla="*/ 4244 h 4983"/>
              <a:gd name="T36" fmla="*/ 4244 w 4878"/>
              <a:gd name="T37" fmla="*/ 4640 h 4983"/>
              <a:gd name="T38" fmla="*/ 4191 w 4878"/>
              <a:gd name="T39" fmla="*/ 4825 h 4983"/>
              <a:gd name="T40" fmla="*/ 501 w 4878"/>
              <a:gd name="T41" fmla="*/ 1819 h 4983"/>
              <a:gd name="T42" fmla="*/ 501 w 4878"/>
              <a:gd name="T43" fmla="*/ 1819 h 4983"/>
              <a:gd name="T44" fmla="*/ 843 w 4878"/>
              <a:gd name="T45" fmla="*/ 607 h 4983"/>
              <a:gd name="T46" fmla="*/ 1925 w 4878"/>
              <a:gd name="T47" fmla="*/ 528 h 4983"/>
              <a:gd name="T48" fmla="*/ 2293 w 4878"/>
              <a:gd name="T49" fmla="*/ 1266 h 4983"/>
              <a:gd name="T50" fmla="*/ 527 w 4878"/>
              <a:gd name="T51" fmla="*/ 2452 h 4983"/>
              <a:gd name="T52" fmla="*/ 501 w 4878"/>
              <a:gd name="T53" fmla="*/ 1819 h 4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878" h="4983">
                <a:moveTo>
                  <a:pt x="4191" y="4825"/>
                </a:moveTo>
                <a:lnTo>
                  <a:pt x="4191" y="4825"/>
                </a:lnTo>
                <a:cubicBezTo>
                  <a:pt x="4613" y="4982"/>
                  <a:pt x="4613" y="4982"/>
                  <a:pt x="4613" y="4982"/>
                </a:cubicBezTo>
                <a:cubicBezTo>
                  <a:pt x="4877" y="4271"/>
                  <a:pt x="4877" y="4271"/>
                  <a:pt x="4877" y="4271"/>
                </a:cubicBezTo>
                <a:cubicBezTo>
                  <a:pt x="4455" y="4113"/>
                  <a:pt x="4455" y="4113"/>
                  <a:pt x="4455" y="4113"/>
                </a:cubicBezTo>
                <a:cubicBezTo>
                  <a:pt x="4376" y="4297"/>
                  <a:pt x="4376" y="4297"/>
                  <a:pt x="4376" y="4297"/>
                </a:cubicBezTo>
                <a:cubicBezTo>
                  <a:pt x="2952" y="3375"/>
                  <a:pt x="2952" y="3375"/>
                  <a:pt x="2952" y="3375"/>
                </a:cubicBezTo>
                <a:cubicBezTo>
                  <a:pt x="3664" y="2901"/>
                  <a:pt x="3664" y="2901"/>
                  <a:pt x="3664" y="2901"/>
                </a:cubicBezTo>
                <a:cubicBezTo>
                  <a:pt x="3664" y="2901"/>
                  <a:pt x="3717" y="2346"/>
                  <a:pt x="3163" y="2135"/>
                </a:cubicBezTo>
                <a:cubicBezTo>
                  <a:pt x="2504" y="1872"/>
                  <a:pt x="2530" y="1186"/>
                  <a:pt x="2530" y="1186"/>
                </a:cubicBezTo>
                <a:cubicBezTo>
                  <a:pt x="2504" y="870"/>
                  <a:pt x="2319" y="554"/>
                  <a:pt x="2056" y="343"/>
                </a:cubicBezTo>
                <a:cubicBezTo>
                  <a:pt x="1819" y="185"/>
                  <a:pt x="1344" y="0"/>
                  <a:pt x="712" y="422"/>
                </a:cubicBezTo>
                <a:cubicBezTo>
                  <a:pt x="53" y="844"/>
                  <a:pt x="185" y="1450"/>
                  <a:pt x="264" y="1872"/>
                </a:cubicBezTo>
                <a:cubicBezTo>
                  <a:pt x="343" y="2215"/>
                  <a:pt x="369" y="2399"/>
                  <a:pt x="185" y="2531"/>
                </a:cubicBezTo>
                <a:cubicBezTo>
                  <a:pt x="264" y="2637"/>
                  <a:pt x="264" y="2637"/>
                  <a:pt x="264" y="2637"/>
                </a:cubicBezTo>
                <a:cubicBezTo>
                  <a:pt x="0" y="2795"/>
                  <a:pt x="0" y="2795"/>
                  <a:pt x="0" y="2795"/>
                </a:cubicBezTo>
                <a:cubicBezTo>
                  <a:pt x="1160" y="4561"/>
                  <a:pt x="1160" y="4561"/>
                  <a:pt x="1160" y="4561"/>
                </a:cubicBezTo>
                <a:cubicBezTo>
                  <a:pt x="1635" y="4244"/>
                  <a:pt x="1635" y="4244"/>
                  <a:pt x="1635" y="4244"/>
                </a:cubicBezTo>
                <a:cubicBezTo>
                  <a:pt x="4244" y="4640"/>
                  <a:pt x="4244" y="4640"/>
                  <a:pt x="4244" y="4640"/>
                </a:cubicBezTo>
                <a:lnTo>
                  <a:pt x="4191" y="4825"/>
                </a:lnTo>
                <a:close/>
                <a:moveTo>
                  <a:pt x="501" y="1819"/>
                </a:moveTo>
                <a:lnTo>
                  <a:pt x="501" y="1819"/>
                </a:lnTo>
                <a:cubicBezTo>
                  <a:pt x="395" y="1397"/>
                  <a:pt x="316" y="949"/>
                  <a:pt x="843" y="607"/>
                </a:cubicBezTo>
                <a:cubicBezTo>
                  <a:pt x="1239" y="343"/>
                  <a:pt x="1608" y="317"/>
                  <a:pt x="1925" y="528"/>
                </a:cubicBezTo>
                <a:cubicBezTo>
                  <a:pt x="2162" y="739"/>
                  <a:pt x="2293" y="1029"/>
                  <a:pt x="2293" y="1266"/>
                </a:cubicBezTo>
                <a:cubicBezTo>
                  <a:pt x="527" y="2452"/>
                  <a:pt x="527" y="2452"/>
                  <a:pt x="527" y="2452"/>
                </a:cubicBezTo>
                <a:cubicBezTo>
                  <a:pt x="606" y="2241"/>
                  <a:pt x="553" y="2030"/>
                  <a:pt x="501" y="18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6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6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6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8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8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8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0" presetID="2" presetClass="entr" presetSubtype="2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58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75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92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 animBg="1"/>
          <p:bldP spid="12" grpId="0" animBg="1"/>
          <p:bldP spid="137" grpId="0"/>
          <p:bldP spid="154" grpId="0"/>
          <p:bldP spid="172" grpId="0"/>
          <p:bldP spid="184" grpId="0"/>
          <p:bldP spid="189" grpId="0" animBg="1"/>
          <p:bldP spid="50" grpId="0" animBg="1"/>
          <p:bldP spid="51" grpId="0"/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6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6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0" presetID="2" presetClass="entr" presetSubtype="2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58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75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7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92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 animBg="1"/>
          <p:bldP spid="12" grpId="0" animBg="1"/>
          <p:bldP spid="137" grpId="0"/>
          <p:bldP spid="154" grpId="0"/>
          <p:bldP spid="172" grpId="0"/>
          <p:bldP spid="184" grpId="0"/>
          <p:bldP spid="189" grpId="0" animBg="1"/>
          <p:bldP spid="50" grpId="0" animBg="1"/>
          <p:bldP spid="51" grpId="0"/>
          <p:bldP spid="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Budget Transfer Scenario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62" y="952500"/>
            <a:ext cx="8805438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Budget Transfers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4" y="745818"/>
            <a:ext cx="5153025" cy="43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Budget Transfer Scenario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786659"/>
            <a:ext cx="7253287" cy="42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Journal Entry </a:t>
            </a:r>
            <a:r>
              <a:rPr lang="en-US" sz="3600" b="1" dirty="0" smtClean="0">
                <a:solidFill>
                  <a:schemeClr val="bg1"/>
                </a:solidFill>
              </a:rPr>
              <a:t>Scenario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728511"/>
            <a:ext cx="7477125" cy="43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Journal Entry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29" y="771525"/>
            <a:ext cx="5526733" cy="42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9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Journal Entry </a:t>
            </a:r>
            <a:r>
              <a:rPr lang="en-US" sz="3600" b="1" dirty="0" smtClean="0">
                <a:solidFill>
                  <a:schemeClr val="bg1"/>
                </a:solidFill>
              </a:rPr>
              <a:t>Scenario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34" y="838200"/>
            <a:ext cx="7064192" cy="418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30186" y="-63156"/>
            <a:ext cx="6198762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4400" dirty="0" smtClean="0"/>
              <a:t>Approval Queues</a:t>
            </a:r>
            <a:endParaRPr lang="en-US" sz="4400" dirty="0"/>
          </a:p>
        </p:txBody>
      </p:sp>
      <p:sp>
        <p:nvSpPr>
          <p:cNvPr id="168" name="Rectangle 167"/>
          <p:cNvSpPr/>
          <p:nvPr/>
        </p:nvSpPr>
        <p:spPr>
          <a:xfrm>
            <a:off x="3416125" y="2185564"/>
            <a:ext cx="2529464" cy="2462834"/>
          </a:xfrm>
          <a:prstGeom prst="rect">
            <a:avLst/>
          </a:prstGeom>
          <a:solidFill>
            <a:schemeClr val="bg1">
              <a:lumMod val="65000"/>
              <a:lumOff val="3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855781" y="208930"/>
            <a:ext cx="1861448" cy="2161208"/>
          </a:xfrm>
          <a:prstGeom prst="rect">
            <a:avLst/>
          </a:prstGeom>
          <a:solidFill>
            <a:schemeClr val="tx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5368023" y="661880"/>
            <a:ext cx="2196412" cy="3777357"/>
          </a:xfrm>
          <a:prstGeom prst="rect">
            <a:avLst/>
          </a:prstGeom>
          <a:solidFill>
            <a:schemeClr val="bg1">
              <a:lumMod val="50000"/>
              <a:lumOff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>
            <a:spLocks noChangeArrowheads="1"/>
          </p:cNvSpPr>
          <p:nvPr/>
        </p:nvSpPr>
        <p:spPr bwMode="auto">
          <a:xfrm>
            <a:off x="4802179" y="2641897"/>
            <a:ext cx="1501544" cy="495134"/>
          </a:xfrm>
          <a:custGeom>
            <a:avLst/>
            <a:gdLst>
              <a:gd name="T0" fmla="*/ 0 w 1713"/>
              <a:gd name="T1" fmla="*/ 607 h 608"/>
              <a:gd name="T2" fmla="*/ 0 w 1713"/>
              <a:gd name="T3" fmla="*/ 607 h 608"/>
              <a:gd name="T4" fmla="*/ 1159 w 1713"/>
              <a:gd name="T5" fmla="*/ 607 h 608"/>
              <a:gd name="T6" fmla="*/ 1712 w 1713"/>
              <a:gd name="T7" fmla="*/ 211 h 608"/>
              <a:gd name="T8" fmla="*/ 1475 w 1713"/>
              <a:gd name="T9" fmla="*/ 132 h 608"/>
              <a:gd name="T10" fmla="*/ 948 w 1713"/>
              <a:gd name="T11" fmla="*/ 132 h 608"/>
              <a:gd name="T12" fmla="*/ 0 w 1713"/>
              <a:gd name="T13" fmla="*/ 60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3" h="608">
                <a:moveTo>
                  <a:pt x="0" y="607"/>
                </a:moveTo>
                <a:lnTo>
                  <a:pt x="0" y="607"/>
                </a:lnTo>
                <a:cubicBezTo>
                  <a:pt x="0" y="607"/>
                  <a:pt x="1000" y="607"/>
                  <a:pt x="1159" y="607"/>
                </a:cubicBezTo>
                <a:cubicBezTo>
                  <a:pt x="1344" y="607"/>
                  <a:pt x="1581" y="343"/>
                  <a:pt x="1712" y="211"/>
                </a:cubicBezTo>
                <a:cubicBezTo>
                  <a:pt x="1712" y="211"/>
                  <a:pt x="1634" y="80"/>
                  <a:pt x="1475" y="132"/>
                </a:cubicBezTo>
                <a:cubicBezTo>
                  <a:pt x="1344" y="0"/>
                  <a:pt x="1185" y="106"/>
                  <a:pt x="948" y="132"/>
                </a:cubicBezTo>
                <a:cubicBezTo>
                  <a:pt x="396" y="237"/>
                  <a:pt x="0" y="607"/>
                  <a:pt x="0" y="607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  <p:txBody>
          <a:bodyPr wrap="none" lIns="91434" tIns="45717" rIns="91434" bIns="45717" anchor="ctr"/>
          <a:lstStyle/>
          <a:p>
            <a:endParaRPr lang="en-US"/>
          </a:p>
        </p:txBody>
      </p:sp>
      <p:sp>
        <p:nvSpPr>
          <p:cNvPr id="118" name="Freeform 117"/>
          <p:cNvSpPr>
            <a:spLocks noChangeArrowheads="1"/>
          </p:cNvSpPr>
          <p:nvPr/>
        </p:nvSpPr>
        <p:spPr bwMode="auto">
          <a:xfrm>
            <a:off x="4427986" y="2954473"/>
            <a:ext cx="1637036" cy="218702"/>
          </a:xfrm>
          <a:custGeom>
            <a:avLst/>
            <a:gdLst>
              <a:gd name="T0" fmla="*/ 1186 w 1187"/>
              <a:gd name="T1" fmla="*/ 0 h 211"/>
              <a:gd name="T2" fmla="*/ 0 w 1187"/>
              <a:gd name="T3" fmla="*/ 0 h 211"/>
              <a:gd name="T4" fmla="*/ 0 w 1187"/>
              <a:gd name="T5" fmla="*/ 210 h 211"/>
              <a:gd name="T6" fmla="*/ 1186 w 1187"/>
              <a:gd name="T7" fmla="*/ 210 h 211"/>
              <a:gd name="T8" fmla="*/ 1186 w 1187"/>
              <a:gd name="T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211">
                <a:moveTo>
                  <a:pt x="1186" y="0"/>
                </a:moveTo>
                <a:lnTo>
                  <a:pt x="0" y="0"/>
                </a:lnTo>
                <a:lnTo>
                  <a:pt x="0" y="210"/>
                </a:lnTo>
                <a:lnTo>
                  <a:pt x="1186" y="210"/>
                </a:lnTo>
                <a:lnTo>
                  <a:pt x="1186" y="0"/>
                </a:lnTo>
              </a:path>
            </a:pathLst>
          </a:custGeom>
          <a:solidFill>
            <a:schemeClr val="bg2">
              <a:lumMod val="50000"/>
            </a:schemeClr>
          </a:solidFill>
          <a:ln w="9525" cap="flat">
            <a:solidFill>
              <a:schemeClr val="tx1"/>
            </a:solidFill>
            <a:bevel/>
            <a:headEnd/>
            <a:tailEnd/>
          </a:ln>
          <a:effectLst>
            <a:outerShdw blurRad="63500" dist="101600" dir="2700000" sx="96000" sy="96000" algn="ctr" rotWithShape="0">
              <a:srgbClr val="000000">
                <a:alpha val="23000"/>
              </a:srgbClr>
            </a:outerShdw>
          </a:effectLst>
          <a:extLst/>
        </p:spPr>
        <p:txBody>
          <a:bodyPr wrap="none" lIns="91434" tIns="45717" rIns="91434" bIns="45717" anchor="ctr"/>
          <a:lstStyle/>
          <a:p>
            <a:endParaRPr lang="en-US"/>
          </a:p>
        </p:txBody>
      </p:sp>
      <p:sp>
        <p:nvSpPr>
          <p:cNvPr id="119" name="Freeform 118"/>
          <p:cNvSpPr>
            <a:spLocks noChangeArrowheads="1"/>
          </p:cNvSpPr>
          <p:nvPr/>
        </p:nvSpPr>
        <p:spPr bwMode="auto">
          <a:xfrm>
            <a:off x="4455001" y="2648474"/>
            <a:ext cx="1637036" cy="246619"/>
          </a:xfrm>
          <a:custGeom>
            <a:avLst/>
            <a:gdLst>
              <a:gd name="T0" fmla="*/ 1186 w 1187"/>
              <a:gd name="T1" fmla="*/ 0 h 239"/>
              <a:gd name="T2" fmla="*/ 0 w 1187"/>
              <a:gd name="T3" fmla="*/ 0 h 239"/>
              <a:gd name="T4" fmla="*/ 0 w 1187"/>
              <a:gd name="T5" fmla="*/ 238 h 239"/>
              <a:gd name="T6" fmla="*/ 1186 w 1187"/>
              <a:gd name="T7" fmla="*/ 238 h 239"/>
              <a:gd name="T8" fmla="*/ 1186 w 1187"/>
              <a:gd name="T9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239">
                <a:moveTo>
                  <a:pt x="1186" y="0"/>
                </a:moveTo>
                <a:lnTo>
                  <a:pt x="0" y="0"/>
                </a:lnTo>
                <a:lnTo>
                  <a:pt x="0" y="238"/>
                </a:lnTo>
                <a:lnTo>
                  <a:pt x="1186" y="238"/>
                </a:lnTo>
                <a:lnTo>
                  <a:pt x="1186" y="0"/>
                </a:lnTo>
              </a:path>
            </a:pathLst>
          </a:custGeom>
          <a:solidFill>
            <a:schemeClr val="bg2">
              <a:lumMod val="75000"/>
            </a:schemeClr>
          </a:solidFill>
          <a:ln w="9525" cap="flat">
            <a:solidFill>
              <a:schemeClr val="tx1"/>
            </a:solidFill>
            <a:bevel/>
            <a:headEnd/>
            <a:tailEnd/>
          </a:ln>
          <a:effectLst>
            <a:outerShdw blurRad="63500" dist="101600" dir="2700000" sx="96000" sy="96000" algn="ctr" rotWithShape="0">
              <a:srgbClr val="000000">
                <a:alpha val="23000"/>
              </a:srgbClr>
            </a:outerShdw>
          </a:effectLst>
          <a:extLst/>
        </p:spPr>
        <p:txBody>
          <a:bodyPr wrap="none" lIns="91434" tIns="45717" rIns="91434" bIns="45717" anchor="ctr"/>
          <a:lstStyle/>
          <a:p>
            <a:endParaRPr lang="en-US"/>
          </a:p>
        </p:txBody>
      </p:sp>
      <p:sp>
        <p:nvSpPr>
          <p:cNvPr id="120" name="Freeform 119"/>
          <p:cNvSpPr>
            <a:spLocks noChangeArrowheads="1"/>
          </p:cNvSpPr>
          <p:nvPr/>
        </p:nvSpPr>
        <p:spPr bwMode="auto">
          <a:xfrm>
            <a:off x="4433546" y="2385499"/>
            <a:ext cx="1600387" cy="218702"/>
          </a:xfrm>
          <a:custGeom>
            <a:avLst/>
            <a:gdLst>
              <a:gd name="T0" fmla="*/ 1159 w 1160"/>
              <a:gd name="T1" fmla="*/ 0 h 212"/>
              <a:gd name="T2" fmla="*/ 0 w 1160"/>
              <a:gd name="T3" fmla="*/ 0 h 212"/>
              <a:gd name="T4" fmla="*/ 0 w 1160"/>
              <a:gd name="T5" fmla="*/ 211 h 212"/>
              <a:gd name="T6" fmla="*/ 1159 w 1160"/>
              <a:gd name="T7" fmla="*/ 211 h 212"/>
              <a:gd name="T8" fmla="*/ 1159 w 1160"/>
              <a:gd name="T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0" h="212">
                <a:moveTo>
                  <a:pt x="1159" y="0"/>
                </a:moveTo>
                <a:lnTo>
                  <a:pt x="0" y="0"/>
                </a:lnTo>
                <a:lnTo>
                  <a:pt x="0" y="211"/>
                </a:lnTo>
                <a:lnTo>
                  <a:pt x="1159" y="211"/>
                </a:lnTo>
                <a:lnTo>
                  <a:pt x="1159" y="0"/>
                </a:lnTo>
              </a:path>
            </a:pathLst>
          </a:custGeom>
          <a:solidFill>
            <a:schemeClr val="bg2">
              <a:lumMod val="50000"/>
            </a:schemeClr>
          </a:solidFill>
          <a:ln w="9525" cap="flat">
            <a:solidFill>
              <a:schemeClr val="tx1"/>
            </a:solidFill>
            <a:bevel/>
            <a:headEnd/>
            <a:tailEnd/>
          </a:ln>
          <a:effectLst>
            <a:outerShdw blurRad="63500" dist="101600" dir="2700000" sx="96000" sy="96000" algn="ctr" rotWithShape="0">
              <a:srgbClr val="000000">
                <a:alpha val="23000"/>
              </a:srgbClr>
            </a:outerShdw>
          </a:effectLst>
          <a:extLst/>
        </p:spPr>
        <p:txBody>
          <a:bodyPr wrap="none" lIns="91434" tIns="45717" rIns="91434" bIns="45717" anchor="ctr"/>
          <a:lstStyle/>
          <a:p>
            <a:endParaRPr lang="en-US"/>
          </a:p>
        </p:txBody>
      </p:sp>
      <p:sp>
        <p:nvSpPr>
          <p:cNvPr id="123" name="Freeform 122"/>
          <p:cNvSpPr>
            <a:spLocks noChangeArrowheads="1"/>
          </p:cNvSpPr>
          <p:nvPr/>
        </p:nvSpPr>
        <p:spPr bwMode="auto">
          <a:xfrm>
            <a:off x="4542614" y="1826909"/>
            <a:ext cx="1600387" cy="246619"/>
          </a:xfrm>
          <a:custGeom>
            <a:avLst/>
            <a:gdLst>
              <a:gd name="T0" fmla="*/ 1159 w 1160"/>
              <a:gd name="T1" fmla="*/ 0 h 238"/>
              <a:gd name="T2" fmla="*/ 0 w 1160"/>
              <a:gd name="T3" fmla="*/ 0 h 238"/>
              <a:gd name="T4" fmla="*/ 0 w 1160"/>
              <a:gd name="T5" fmla="*/ 237 h 238"/>
              <a:gd name="T6" fmla="*/ 1159 w 1160"/>
              <a:gd name="T7" fmla="*/ 237 h 238"/>
              <a:gd name="T8" fmla="*/ 1159 w 1160"/>
              <a:gd name="T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0" h="238">
                <a:moveTo>
                  <a:pt x="1159" y="0"/>
                </a:moveTo>
                <a:lnTo>
                  <a:pt x="0" y="0"/>
                </a:lnTo>
                <a:lnTo>
                  <a:pt x="0" y="237"/>
                </a:lnTo>
                <a:lnTo>
                  <a:pt x="1159" y="237"/>
                </a:lnTo>
                <a:lnTo>
                  <a:pt x="1159" y="0"/>
                </a:lnTo>
              </a:path>
            </a:pathLst>
          </a:custGeom>
          <a:solidFill>
            <a:schemeClr val="bg2">
              <a:lumMod val="75000"/>
            </a:schemeClr>
          </a:solidFill>
          <a:ln w="9525" cap="flat">
            <a:solidFill>
              <a:schemeClr val="tx1"/>
            </a:solidFill>
            <a:bevel/>
            <a:headEnd/>
            <a:tailEnd/>
          </a:ln>
          <a:effectLst>
            <a:outerShdw blurRad="63500" dist="101600" dir="2700000" sx="96000" sy="96000" algn="ctr" rotWithShape="0">
              <a:srgbClr val="000000">
                <a:alpha val="23000"/>
              </a:srgbClr>
            </a:outerShdw>
          </a:effectLst>
          <a:extLst/>
        </p:spPr>
        <p:txBody>
          <a:bodyPr wrap="none" lIns="91434" tIns="45717" rIns="91434" bIns="45717" anchor="ctr"/>
          <a:lstStyle/>
          <a:p>
            <a:endParaRPr lang="en-US"/>
          </a:p>
        </p:txBody>
      </p:sp>
      <p:sp>
        <p:nvSpPr>
          <p:cNvPr id="126" name="Freeform 125"/>
          <p:cNvSpPr>
            <a:spLocks noChangeArrowheads="1"/>
          </p:cNvSpPr>
          <p:nvPr/>
        </p:nvSpPr>
        <p:spPr bwMode="auto">
          <a:xfrm>
            <a:off x="4455003" y="1219221"/>
            <a:ext cx="1600387" cy="246619"/>
          </a:xfrm>
          <a:custGeom>
            <a:avLst/>
            <a:gdLst>
              <a:gd name="T0" fmla="*/ 1159 w 1160"/>
              <a:gd name="T1" fmla="*/ 0 h 238"/>
              <a:gd name="T2" fmla="*/ 0 w 1160"/>
              <a:gd name="T3" fmla="*/ 0 h 238"/>
              <a:gd name="T4" fmla="*/ 0 w 1160"/>
              <a:gd name="T5" fmla="*/ 237 h 238"/>
              <a:gd name="T6" fmla="*/ 1159 w 1160"/>
              <a:gd name="T7" fmla="*/ 237 h 238"/>
              <a:gd name="T8" fmla="*/ 1159 w 1160"/>
              <a:gd name="T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0" h="238">
                <a:moveTo>
                  <a:pt x="1159" y="0"/>
                </a:moveTo>
                <a:lnTo>
                  <a:pt x="0" y="0"/>
                </a:lnTo>
                <a:lnTo>
                  <a:pt x="0" y="237"/>
                </a:lnTo>
                <a:lnTo>
                  <a:pt x="1159" y="237"/>
                </a:lnTo>
                <a:lnTo>
                  <a:pt x="1159" y="0"/>
                </a:lnTo>
              </a:path>
            </a:pathLst>
          </a:custGeom>
          <a:solidFill>
            <a:schemeClr val="bg2">
              <a:lumMod val="50000"/>
            </a:schemeClr>
          </a:solidFill>
          <a:ln w="9525" cap="flat">
            <a:solidFill>
              <a:schemeClr val="tx1"/>
            </a:solidFill>
            <a:bevel/>
            <a:headEnd/>
            <a:tailEnd/>
          </a:ln>
          <a:effectLst>
            <a:outerShdw blurRad="63500" dist="101600" dir="2700000" sx="96000" sy="96000" algn="ctr" rotWithShape="0">
              <a:srgbClr val="000000">
                <a:alpha val="23000"/>
              </a:srgbClr>
            </a:outerShdw>
          </a:effectLst>
          <a:extLst/>
        </p:spPr>
        <p:txBody>
          <a:bodyPr wrap="none" lIns="91434" tIns="45717" rIns="91434" bIns="45717" anchor="ctr"/>
          <a:lstStyle/>
          <a:p>
            <a:endParaRPr lang="en-US"/>
          </a:p>
        </p:txBody>
      </p:sp>
      <p:sp>
        <p:nvSpPr>
          <p:cNvPr id="133" name="Freeform 132"/>
          <p:cNvSpPr>
            <a:spLocks noChangeArrowheads="1"/>
          </p:cNvSpPr>
          <p:nvPr/>
        </p:nvSpPr>
        <p:spPr bwMode="auto">
          <a:xfrm>
            <a:off x="4330606" y="670848"/>
            <a:ext cx="1637036" cy="246619"/>
          </a:xfrm>
          <a:custGeom>
            <a:avLst/>
            <a:gdLst>
              <a:gd name="T0" fmla="*/ 1186 w 1187"/>
              <a:gd name="T1" fmla="*/ 0 h 238"/>
              <a:gd name="T2" fmla="*/ 0 w 1187"/>
              <a:gd name="T3" fmla="*/ 0 h 238"/>
              <a:gd name="T4" fmla="*/ 0 w 1187"/>
              <a:gd name="T5" fmla="*/ 237 h 238"/>
              <a:gd name="T6" fmla="*/ 1186 w 1187"/>
              <a:gd name="T7" fmla="*/ 237 h 238"/>
              <a:gd name="T8" fmla="*/ 1186 w 1187"/>
              <a:gd name="T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238">
                <a:moveTo>
                  <a:pt x="1186" y="0"/>
                </a:moveTo>
                <a:lnTo>
                  <a:pt x="0" y="0"/>
                </a:lnTo>
                <a:lnTo>
                  <a:pt x="0" y="237"/>
                </a:lnTo>
                <a:lnTo>
                  <a:pt x="1186" y="237"/>
                </a:lnTo>
                <a:lnTo>
                  <a:pt x="1186" y="0"/>
                </a:lnTo>
              </a:path>
            </a:pathLst>
          </a:custGeom>
          <a:solidFill>
            <a:schemeClr val="bg2">
              <a:lumMod val="50000"/>
            </a:schemeClr>
          </a:solidFill>
          <a:ln w="9525" cap="flat">
            <a:solidFill>
              <a:schemeClr val="tx1"/>
            </a:solidFill>
            <a:bevel/>
            <a:headEnd/>
            <a:tailEnd/>
          </a:ln>
          <a:effectLst>
            <a:outerShdw blurRad="63500" dist="101600" dir="2700000" sx="96000" sy="96000" algn="ctr" rotWithShape="0">
              <a:srgbClr val="000000">
                <a:alpha val="23000"/>
              </a:srgbClr>
            </a:outerShdw>
          </a:effectLst>
          <a:extLst/>
        </p:spPr>
        <p:txBody>
          <a:bodyPr wrap="none" lIns="91434" tIns="45717" rIns="91434" bIns="45717" anchor="ctr"/>
          <a:lstStyle/>
          <a:p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6546279" y="2050793"/>
            <a:ext cx="609462" cy="3847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/>
          </a:bodyPr>
          <a:lstStyle/>
          <a:p>
            <a:r>
              <a:rPr lang="en-US" sz="1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40%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546279" y="1465840"/>
            <a:ext cx="609462" cy="3847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/>
          </a:bodyPr>
          <a:lstStyle/>
          <a:p>
            <a:r>
              <a:rPr lang="en-US" sz="1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60%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546279" y="880887"/>
            <a:ext cx="609462" cy="3847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/>
          </a:bodyPr>
          <a:lstStyle/>
          <a:p>
            <a:r>
              <a:rPr lang="en-US" sz="1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80%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6546282" y="294674"/>
            <a:ext cx="732893" cy="3847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/>
          </a:bodyPr>
          <a:lstStyle/>
          <a:p>
            <a:r>
              <a:rPr lang="en-US" sz="1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100%</a:t>
            </a:r>
          </a:p>
        </p:txBody>
      </p:sp>
      <p:cxnSp>
        <p:nvCxnSpPr>
          <p:cNvPr id="182" name="Straight Connector 181"/>
          <p:cNvCxnSpPr/>
          <p:nvPr/>
        </p:nvCxnSpPr>
        <p:spPr>
          <a:xfrm flipH="1">
            <a:off x="6207509" y="1094026"/>
            <a:ext cx="338773" cy="0"/>
          </a:xfrm>
          <a:prstGeom prst="line">
            <a:avLst/>
          </a:prstGeom>
          <a:ln w="952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>
            <a:off x="6207509" y="1675741"/>
            <a:ext cx="338773" cy="0"/>
          </a:xfrm>
          <a:prstGeom prst="line">
            <a:avLst/>
          </a:prstGeom>
          <a:ln w="952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6207509" y="2243150"/>
            <a:ext cx="338773" cy="0"/>
          </a:xfrm>
          <a:prstGeom prst="line">
            <a:avLst/>
          </a:prstGeom>
          <a:ln w="952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7B676F7-1F95-47DA-BBB6-E51FF535AB1D}"/>
              </a:ext>
            </a:extLst>
          </p:cNvPr>
          <p:cNvGrpSpPr/>
          <p:nvPr/>
        </p:nvGrpSpPr>
        <p:grpSpPr>
          <a:xfrm>
            <a:off x="4565558" y="353231"/>
            <a:ext cx="1600387" cy="246619"/>
            <a:chOff x="4565555" y="353228"/>
            <a:chExt cx="1600387" cy="246619"/>
          </a:xfrm>
        </p:grpSpPr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4565555" y="353228"/>
              <a:ext cx="1600387" cy="246619"/>
            </a:xfrm>
            <a:custGeom>
              <a:avLst/>
              <a:gdLst>
                <a:gd name="T0" fmla="*/ 1159 w 1160"/>
                <a:gd name="T1" fmla="*/ 0 h 238"/>
                <a:gd name="T2" fmla="*/ 0 w 1160"/>
                <a:gd name="T3" fmla="*/ 0 h 238"/>
                <a:gd name="T4" fmla="*/ 0 w 1160"/>
                <a:gd name="T5" fmla="*/ 237 h 238"/>
                <a:gd name="T6" fmla="*/ 1159 w 1160"/>
                <a:gd name="T7" fmla="*/ 237 h 238"/>
                <a:gd name="T8" fmla="*/ 1159 w 116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0" h="238">
                  <a:moveTo>
                    <a:pt x="1159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159" y="237"/>
                  </a:lnTo>
                  <a:lnTo>
                    <a:pt x="1159" y="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 w="9525" cap="flat">
              <a:solidFill>
                <a:schemeClr val="tx1"/>
              </a:solidFill>
              <a:bevel/>
              <a:headEnd/>
              <a:tailEnd/>
            </a:ln>
            <a:effectLst>
              <a:outerShdw blurRad="63500" dist="101600" dir="2700000" sx="96000" sy="96000" algn="ctr" rotWithShape="0">
                <a:srgbClr val="000000">
                  <a:alpha val="23000"/>
                </a:srgbClr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35171" y="361950"/>
              <a:ext cx="1482201" cy="230058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budget</a:t>
              </a:r>
              <a:r>
                <a:rPr lang="en-US" sz="18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?</a:t>
              </a:r>
              <a:r>
                <a:rPr lang="en-US" sz="1800" dirty="0" smtClean="0">
                  <a:solidFill>
                    <a:schemeClr val="bg1"/>
                  </a:solidFill>
                </a:rPr>
                <a:t>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CE48F2-3CBD-46BD-89D3-2D428E29A409}"/>
              </a:ext>
            </a:extLst>
          </p:cNvPr>
          <p:cNvGrpSpPr/>
          <p:nvPr/>
        </p:nvGrpSpPr>
        <p:grpSpPr>
          <a:xfrm>
            <a:off x="4500070" y="964372"/>
            <a:ext cx="1637036" cy="235778"/>
            <a:chOff x="4500068" y="964372"/>
            <a:chExt cx="1637036" cy="235778"/>
          </a:xfrm>
        </p:grpSpPr>
        <p:sp>
          <p:nvSpPr>
            <p:cNvPr id="127" name="Freeform 126"/>
            <p:cNvSpPr>
              <a:spLocks noChangeArrowheads="1"/>
            </p:cNvSpPr>
            <p:nvPr/>
          </p:nvSpPr>
          <p:spPr bwMode="auto">
            <a:xfrm>
              <a:off x="4500068" y="964372"/>
              <a:ext cx="1637036" cy="218702"/>
            </a:xfrm>
            <a:custGeom>
              <a:avLst/>
              <a:gdLst>
                <a:gd name="T0" fmla="*/ 1186 w 1187"/>
                <a:gd name="T1" fmla="*/ 0 h 212"/>
                <a:gd name="T2" fmla="*/ 0 w 1187"/>
                <a:gd name="T3" fmla="*/ 0 h 212"/>
                <a:gd name="T4" fmla="*/ 0 w 1187"/>
                <a:gd name="T5" fmla="*/ 211 h 212"/>
                <a:gd name="T6" fmla="*/ 1186 w 1187"/>
                <a:gd name="T7" fmla="*/ 211 h 212"/>
                <a:gd name="T8" fmla="*/ 1186 w 1187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212">
                  <a:moveTo>
                    <a:pt x="1186" y="0"/>
                  </a:moveTo>
                  <a:lnTo>
                    <a:pt x="0" y="0"/>
                  </a:lnTo>
                  <a:lnTo>
                    <a:pt x="0" y="211"/>
                  </a:lnTo>
                  <a:lnTo>
                    <a:pt x="1186" y="211"/>
                  </a:lnTo>
                  <a:lnTo>
                    <a:pt x="1186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solidFill>
                <a:schemeClr val="tx1"/>
              </a:solidFill>
              <a:bevel/>
              <a:headEnd/>
              <a:tailEnd/>
            </a:ln>
            <a:effectLst>
              <a:outerShdw blurRad="63500" dist="101600" dir="2700000" sx="96000" sy="96000" algn="ctr" rotWithShape="0">
                <a:srgbClr val="000000">
                  <a:alpha val="23000"/>
                </a:srgbClr>
              </a:outerShdw>
            </a:effectLst>
            <a:extLst/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542611" y="964372"/>
              <a:ext cx="1482201" cy="235778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enough</a:t>
              </a:r>
              <a:endParaRPr lang="en-US" sz="160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803392-B566-4097-8720-2F8725E1AF23}"/>
              </a:ext>
            </a:extLst>
          </p:cNvPr>
          <p:cNvGrpSpPr/>
          <p:nvPr/>
        </p:nvGrpSpPr>
        <p:grpSpPr>
          <a:xfrm>
            <a:off x="4410163" y="1530054"/>
            <a:ext cx="1637036" cy="246619"/>
            <a:chOff x="4410161" y="1530051"/>
            <a:chExt cx="1637036" cy="246619"/>
          </a:xfrm>
        </p:grpSpPr>
        <p:sp>
          <p:nvSpPr>
            <p:cNvPr id="125" name="Freeform 124"/>
            <p:cNvSpPr>
              <a:spLocks noChangeArrowheads="1"/>
            </p:cNvSpPr>
            <p:nvPr/>
          </p:nvSpPr>
          <p:spPr bwMode="auto">
            <a:xfrm>
              <a:off x="4410161" y="1530051"/>
              <a:ext cx="1637036" cy="246619"/>
            </a:xfrm>
            <a:custGeom>
              <a:avLst/>
              <a:gdLst>
                <a:gd name="T0" fmla="*/ 1186 w 1187"/>
                <a:gd name="T1" fmla="*/ 0 h 238"/>
                <a:gd name="T2" fmla="*/ 0 w 1187"/>
                <a:gd name="T3" fmla="*/ 0 h 238"/>
                <a:gd name="T4" fmla="*/ 0 w 1187"/>
                <a:gd name="T5" fmla="*/ 237 h 238"/>
                <a:gd name="T6" fmla="*/ 1186 w 1187"/>
                <a:gd name="T7" fmla="*/ 237 h 238"/>
                <a:gd name="T8" fmla="*/ 1186 w 1187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238">
                  <a:moveTo>
                    <a:pt x="1186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186" y="237"/>
                  </a:lnTo>
                  <a:lnTo>
                    <a:pt x="1186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solidFill>
                <a:schemeClr val="tx1"/>
              </a:solidFill>
              <a:bevel/>
              <a:headEnd/>
              <a:tailEnd/>
            </a:ln>
            <a:effectLst>
              <a:outerShdw blurRad="63500" dist="101600" dir="2700000" sx="96000" sy="96000" algn="ctr" rotWithShape="0">
                <a:srgbClr val="000000">
                  <a:alpha val="23000"/>
                </a:srgbClr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479859" y="1530051"/>
              <a:ext cx="1482201" cy="24661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cs typeface="Helvetica" charset="0"/>
                </a:rPr>
                <a:t>there</a:t>
              </a:r>
              <a:endParaRPr lang="en-US" sz="180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EB592-06DF-446C-A970-92ADBF901A9A}"/>
              </a:ext>
            </a:extLst>
          </p:cNvPr>
          <p:cNvGrpSpPr/>
          <p:nvPr/>
        </p:nvGrpSpPr>
        <p:grpSpPr>
          <a:xfrm>
            <a:off x="4368131" y="2107165"/>
            <a:ext cx="1600387" cy="235986"/>
            <a:chOff x="4368128" y="2107700"/>
            <a:chExt cx="1600387" cy="258610"/>
          </a:xfrm>
        </p:grpSpPr>
        <p:sp>
          <p:nvSpPr>
            <p:cNvPr id="122" name="Freeform 121"/>
            <p:cNvSpPr>
              <a:spLocks noChangeArrowheads="1"/>
            </p:cNvSpPr>
            <p:nvPr/>
          </p:nvSpPr>
          <p:spPr bwMode="auto">
            <a:xfrm>
              <a:off x="4368128" y="2107700"/>
              <a:ext cx="1600387" cy="246619"/>
            </a:xfrm>
            <a:custGeom>
              <a:avLst/>
              <a:gdLst>
                <a:gd name="T0" fmla="*/ 1158 w 1159"/>
                <a:gd name="T1" fmla="*/ 0 h 238"/>
                <a:gd name="T2" fmla="*/ 0 w 1159"/>
                <a:gd name="T3" fmla="*/ 0 h 238"/>
                <a:gd name="T4" fmla="*/ 0 w 1159"/>
                <a:gd name="T5" fmla="*/ 237 h 238"/>
                <a:gd name="T6" fmla="*/ 1158 w 1159"/>
                <a:gd name="T7" fmla="*/ 237 h 238"/>
                <a:gd name="T8" fmla="*/ 1158 w 1159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238">
                  <a:moveTo>
                    <a:pt x="1158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158" y="237"/>
                  </a:lnTo>
                  <a:lnTo>
                    <a:pt x="1158" y="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 w="9525" cap="flat">
              <a:solidFill>
                <a:schemeClr val="tx1"/>
              </a:solidFill>
              <a:bevel/>
              <a:headEnd/>
              <a:tailEnd/>
            </a:ln>
            <a:effectLst>
              <a:outerShdw blurRad="63500" dist="101600" dir="2700000" sx="96000" sy="96000" algn="ctr" rotWithShape="0">
                <a:srgbClr val="000000">
                  <a:alpha val="23000"/>
                </a:srgbClr>
              </a:outerShdw>
            </a:effectLst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475764" y="2107700"/>
              <a:ext cx="1482201" cy="25861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10000"/>
            </a:bodyPr>
            <a:lstStyle/>
            <a:p>
              <a:pPr algn="ctr"/>
              <a:r>
                <a:rPr lang="en-US" sz="18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Is</a:t>
              </a:r>
              <a:r>
                <a:rPr lang="en-US" sz="18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 </a:t>
              </a:r>
              <a:endParaRPr lang="en-US" sz="1800" dirty="0"/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130189" y="722916"/>
            <a:ext cx="2017423" cy="1015663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Approvals must be reviewed daily.</a:t>
            </a:r>
            <a:endParaRPr lang="en-US" sz="16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6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04602" y="1389191"/>
            <a:ext cx="2030022" cy="1015663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 fontScale="77500" lnSpcReduction="20000"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Review budget account #: </a:t>
            </a:r>
          </a:p>
          <a:p>
            <a:endParaRPr lang="en-US" sz="1600" dirty="0" smtClean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Is it the correct number?</a:t>
            </a:r>
          </a:p>
          <a:p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Is there enough budget?</a:t>
            </a:r>
            <a:endParaRPr lang="en-US" sz="16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6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24298" y="2233448"/>
            <a:ext cx="2030022" cy="1015663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 fontScale="77500" lnSpcReduction="20000"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Review type of purchase: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Does it need to go to the board?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Is there a contract?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Does it require multiple quotes or bids?</a:t>
            </a:r>
            <a:endParaRPr lang="en-US" sz="16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6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>
            <a:off x="2147609" y="798959"/>
            <a:ext cx="0" cy="35819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8405EB2-80CD-493A-A54A-2C22881C8ED0}"/>
              </a:ext>
            </a:extLst>
          </p:cNvPr>
          <p:cNvSpPr txBox="1"/>
          <p:nvPr/>
        </p:nvSpPr>
        <p:spPr>
          <a:xfrm>
            <a:off x="157634" y="3198893"/>
            <a:ext cx="2002876" cy="206209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Monitor purchase request through the encumbrance queue of your budget &amp; e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nsure invoice information is being handled in a timely manner.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6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FD2D53-78B9-418E-810D-A78D3052C2C6}"/>
              </a:ext>
            </a:extLst>
          </p:cNvPr>
          <p:cNvGrpSpPr/>
          <p:nvPr/>
        </p:nvGrpSpPr>
        <p:grpSpPr>
          <a:xfrm>
            <a:off x="3775981" y="2683104"/>
            <a:ext cx="2871169" cy="2478316"/>
            <a:chOff x="3775978" y="2683104"/>
            <a:chExt cx="2871169" cy="2478316"/>
          </a:xfrm>
        </p:grpSpPr>
        <p:sp>
          <p:nvSpPr>
            <p:cNvPr id="128" name="Freeform 127"/>
            <p:cNvSpPr>
              <a:spLocks noChangeArrowheads="1"/>
            </p:cNvSpPr>
            <p:nvPr/>
          </p:nvSpPr>
          <p:spPr bwMode="auto">
            <a:xfrm>
              <a:off x="4101895" y="2683104"/>
              <a:ext cx="2545252" cy="1228799"/>
            </a:xfrm>
            <a:custGeom>
              <a:avLst/>
              <a:gdLst>
                <a:gd name="T0" fmla="*/ 26 w 2899"/>
                <a:gd name="T1" fmla="*/ 1502 h 1503"/>
                <a:gd name="T2" fmla="*/ 26 w 2899"/>
                <a:gd name="T3" fmla="*/ 1502 h 1503"/>
                <a:gd name="T4" fmla="*/ 263 w 2899"/>
                <a:gd name="T5" fmla="*/ 105 h 1503"/>
                <a:gd name="T6" fmla="*/ 1555 w 2899"/>
                <a:gd name="T7" fmla="*/ 0 h 1503"/>
                <a:gd name="T8" fmla="*/ 1502 w 2899"/>
                <a:gd name="T9" fmla="*/ 395 h 1503"/>
                <a:gd name="T10" fmla="*/ 764 w 2899"/>
                <a:gd name="T11" fmla="*/ 580 h 1503"/>
                <a:gd name="T12" fmla="*/ 1923 w 2899"/>
                <a:gd name="T13" fmla="*/ 580 h 1503"/>
                <a:gd name="T14" fmla="*/ 2476 w 2899"/>
                <a:gd name="T15" fmla="*/ 184 h 1503"/>
                <a:gd name="T16" fmla="*/ 2793 w 2899"/>
                <a:gd name="T17" fmla="*/ 421 h 1503"/>
                <a:gd name="T18" fmla="*/ 2028 w 2899"/>
                <a:gd name="T19" fmla="*/ 1054 h 1503"/>
                <a:gd name="T20" fmla="*/ 923 w 2899"/>
                <a:gd name="T21" fmla="*/ 1186 h 1503"/>
                <a:gd name="T22" fmla="*/ 923 w 2899"/>
                <a:gd name="T23" fmla="*/ 1450 h 1503"/>
                <a:gd name="T24" fmla="*/ 26 w 2899"/>
                <a:gd name="T25" fmla="*/ 1502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9" h="1503">
                  <a:moveTo>
                    <a:pt x="26" y="1502"/>
                  </a:moveTo>
                  <a:lnTo>
                    <a:pt x="26" y="1502"/>
                  </a:lnTo>
                  <a:cubicBezTo>
                    <a:pt x="26" y="738"/>
                    <a:pt x="0" y="131"/>
                    <a:pt x="263" y="105"/>
                  </a:cubicBezTo>
                  <a:cubicBezTo>
                    <a:pt x="896" y="53"/>
                    <a:pt x="1345" y="0"/>
                    <a:pt x="1555" y="0"/>
                  </a:cubicBezTo>
                  <a:cubicBezTo>
                    <a:pt x="1791" y="0"/>
                    <a:pt x="1738" y="316"/>
                    <a:pt x="1502" y="395"/>
                  </a:cubicBezTo>
                  <a:cubicBezTo>
                    <a:pt x="1239" y="501"/>
                    <a:pt x="764" y="580"/>
                    <a:pt x="764" y="580"/>
                  </a:cubicBezTo>
                  <a:cubicBezTo>
                    <a:pt x="764" y="580"/>
                    <a:pt x="1764" y="580"/>
                    <a:pt x="1923" y="580"/>
                  </a:cubicBezTo>
                  <a:cubicBezTo>
                    <a:pt x="2108" y="580"/>
                    <a:pt x="2345" y="316"/>
                    <a:pt x="2476" y="184"/>
                  </a:cubicBezTo>
                  <a:cubicBezTo>
                    <a:pt x="2609" y="53"/>
                    <a:pt x="2898" y="290"/>
                    <a:pt x="2793" y="421"/>
                  </a:cubicBezTo>
                  <a:cubicBezTo>
                    <a:pt x="2661" y="553"/>
                    <a:pt x="2345" y="1002"/>
                    <a:pt x="2028" y="1054"/>
                  </a:cubicBezTo>
                  <a:cubicBezTo>
                    <a:pt x="1687" y="1080"/>
                    <a:pt x="923" y="1186"/>
                    <a:pt x="923" y="1186"/>
                  </a:cubicBezTo>
                  <a:cubicBezTo>
                    <a:pt x="923" y="1450"/>
                    <a:pt x="923" y="1450"/>
                    <a:pt x="923" y="1450"/>
                  </a:cubicBezTo>
                  <a:lnTo>
                    <a:pt x="26" y="1502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128"/>
            <p:cNvSpPr>
              <a:spLocks noChangeArrowheads="1"/>
            </p:cNvSpPr>
            <p:nvPr/>
          </p:nvSpPr>
          <p:spPr bwMode="auto">
            <a:xfrm>
              <a:off x="3985495" y="3807092"/>
              <a:ext cx="1482143" cy="1315538"/>
            </a:xfrm>
            <a:custGeom>
              <a:avLst/>
              <a:gdLst>
                <a:gd name="T0" fmla="*/ 1687 w 1688"/>
                <a:gd name="T1" fmla="*/ 0 h 1609"/>
                <a:gd name="T2" fmla="*/ 0 w 1688"/>
                <a:gd name="T3" fmla="*/ 0 h 1609"/>
                <a:gd name="T4" fmla="*/ 0 w 1688"/>
                <a:gd name="T5" fmla="*/ 1608 h 1609"/>
                <a:gd name="T6" fmla="*/ 1687 w 1688"/>
                <a:gd name="T7" fmla="*/ 1608 h 1609"/>
                <a:gd name="T8" fmla="*/ 1687 w 1688"/>
                <a:gd name="T9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8" h="1609">
                  <a:moveTo>
                    <a:pt x="1687" y="0"/>
                  </a:moveTo>
                  <a:lnTo>
                    <a:pt x="0" y="0"/>
                  </a:lnTo>
                  <a:lnTo>
                    <a:pt x="0" y="1608"/>
                  </a:lnTo>
                  <a:lnTo>
                    <a:pt x="1687" y="1608"/>
                  </a:lnTo>
                  <a:lnTo>
                    <a:pt x="1687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129"/>
            <p:cNvSpPr>
              <a:spLocks noChangeArrowheads="1"/>
            </p:cNvSpPr>
            <p:nvPr/>
          </p:nvSpPr>
          <p:spPr bwMode="auto">
            <a:xfrm>
              <a:off x="3775978" y="4023940"/>
              <a:ext cx="1897299" cy="1137480"/>
            </a:xfrm>
            <a:custGeom>
              <a:avLst/>
              <a:gdLst>
                <a:gd name="T0" fmla="*/ 0 w 2161"/>
                <a:gd name="T1" fmla="*/ 0 h 3112"/>
                <a:gd name="T2" fmla="*/ 2160 w 2161"/>
                <a:gd name="T3" fmla="*/ 0 h 3112"/>
                <a:gd name="T4" fmla="*/ 2160 w 2161"/>
                <a:gd name="T5" fmla="*/ 3111 h 3112"/>
                <a:gd name="T6" fmla="*/ 0 w 2161"/>
                <a:gd name="T7" fmla="*/ 3111 h 3112"/>
                <a:gd name="T8" fmla="*/ 0 w 2161"/>
                <a:gd name="T9" fmla="*/ 0 h 3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1" h="3112">
                  <a:moveTo>
                    <a:pt x="0" y="0"/>
                  </a:moveTo>
                  <a:lnTo>
                    <a:pt x="2160" y="0"/>
                  </a:lnTo>
                  <a:lnTo>
                    <a:pt x="2160" y="3111"/>
                  </a:lnTo>
                  <a:lnTo>
                    <a:pt x="0" y="311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F55B6DC-BDD6-4BE1-B23E-BB636E3CA93B}"/>
                </a:ext>
              </a:extLst>
            </p:cNvPr>
            <p:cNvGrpSpPr/>
            <p:nvPr/>
          </p:nvGrpSpPr>
          <p:grpSpPr>
            <a:xfrm>
              <a:off x="5055059" y="4009530"/>
              <a:ext cx="531523" cy="815608"/>
              <a:chOff x="2638828" y="3002009"/>
              <a:chExt cx="531523" cy="81560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21DB1DB-AB19-4A26-82E9-FAE0DF3E20ED}"/>
                  </a:ext>
                </a:extLst>
              </p:cNvPr>
              <p:cNvGrpSpPr/>
              <p:nvPr/>
            </p:nvGrpSpPr>
            <p:grpSpPr>
              <a:xfrm>
                <a:off x="2638828" y="3126236"/>
                <a:ext cx="531523" cy="531523"/>
                <a:chOff x="2638828" y="3126236"/>
                <a:chExt cx="531523" cy="531523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6E0AC842-081A-4196-A7D1-B55C597ED8FD}"/>
                    </a:ext>
                  </a:extLst>
                </p:cNvPr>
                <p:cNvSpPr/>
                <p:nvPr/>
              </p:nvSpPr>
              <p:spPr>
                <a:xfrm>
                  <a:off x="2638828" y="3126236"/>
                  <a:ext cx="531523" cy="5315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E6709963-71BC-4E5A-BA1A-1DB46DC6B40D}"/>
                    </a:ext>
                  </a:extLst>
                </p:cNvPr>
                <p:cNvSpPr/>
                <p:nvPr/>
              </p:nvSpPr>
              <p:spPr>
                <a:xfrm>
                  <a:off x="2656194" y="3145123"/>
                  <a:ext cx="493423" cy="49342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3350" h="63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12CAE16-D063-4B44-8BBC-9EC9B852FD73}"/>
                  </a:ext>
                </a:extLst>
              </p:cNvPr>
              <p:cNvSpPr txBox="1"/>
              <p:nvPr/>
            </p:nvSpPr>
            <p:spPr>
              <a:xfrm>
                <a:off x="2652482" y="3002009"/>
                <a:ext cx="411910" cy="815608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lang="en-US" sz="4700" b="1" dirty="0">
                    <a:gradFill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2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4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effectLst>
                      <a:outerShdw blurRad="63500" dist="38100" dir="2700000" algn="tl" rotWithShape="0">
                        <a:schemeClr val="accent2">
                          <a:lumMod val="50000"/>
                          <a:alpha val="75000"/>
                        </a:schemeClr>
                      </a:outerShdw>
                    </a:effectLst>
                    <a:latin typeface="Source Sans Pro Black" panose="020B0803030403020204" pitchFamily="34" charset="0"/>
                    <a:ea typeface="Adobe Fan Heiti Std B" panose="020B0700000000000000" pitchFamily="34" charset="-128"/>
                    <a:cs typeface="Helvetica" charset="0"/>
                  </a:rPr>
                  <a:t>$</a:t>
                </a:r>
              </a:p>
            </p:txBody>
          </p:sp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68DD85D-44C5-4BB2-8A5B-0A2060817DF6}"/>
              </a:ext>
            </a:extLst>
          </p:cNvPr>
          <p:cNvCxnSpPr/>
          <p:nvPr/>
        </p:nvCxnSpPr>
        <p:spPr>
          <a:xfrm flipH="1">
            <a:off x="6207508" y="487031"/>
            <a:ext cx="338773" cy="0"/>
          </a:xfrm>
          <a:prstGeom prst="line">
            <a:avLst/>
          </a:prstGeom>
          <a:ln w="952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3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41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1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117" grpId="0" animBg="1"/>
      <p:bldP spid="118" grpId="0" animBg="1"/>
      <p:bldP spid="119" grpId="0" animBg="1"/>
      <p:bldP spid="120" grpId="0" animBg="1"/>
      <p:bldP spid="123" grpId="0" animBg="1"/>
      <p:bldP spid="126" grpId="0" animBg="1"/>
      <p:bldP spid="133" grpId="0" animBg="1"/>
      <p:bldP spid="175" grpId="0"/>
      <p:bldP spid="172" grpId="0"/>
      <p:bldP spid="173" grpId="0"/>
      <p:bldP spid="180" grpId="0"/>
      <p:bldP spid="190" grpId="0"/>
      <p:bldP spid="191" grpId="0"/>
      <p:bldP spid="192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6709880" y="632428"/>
            <a:ext cx="1208325" cy="33225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0"/>
                </a:schemeClr>
              </a:gs>
              <a:gs pos="35000">
                <a:schemeClr val="accent5">
                  <a:lumMod val="0"/>
                  <a:lumOff val="100000"/>
                  <a:alpha val="43000"/>
                </a:schemeClr>
              </a:gs>
              <a:gs pos="100000">
                <a:schemeClr val="tx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254763" y="632428"/>
            <a:ext cx="1208325" cy="33225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0"/>
                </a:schemeClr>
              </a:gs>
              <a:gs pos="35000">
                <a:schemeClr val="accent5">
                  <a:lumMod val="0"/>
                  <a:lumOff val="100000"/>
                  <a:alpha val="43000"/>
                </a:schemeClr>
              </a:gs>
              <a:gs pos="100000">
                <a:schemeClr val="tx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455361" y="632428"/>
            <a:ext cx="1208325" cy="33225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0"/>
                </a:schemeClr>
              </a:gs>
              <a:gs pos="35000">
                <a:schemeClr val="accent5">
                  <a:lumMod val="0"/>
                  <a:lumOff val="100000"/>
                  <a:alpha val="43000"/>
                </a:schemeClr>
              </a:gs>
              <a:gs pos="100000">
                <a:schemeClr val="tx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46011" y="632428"/>
            <a:ext cx="1208325" cy="33225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0"/>
                </a:schemeClr>
              </a:gs>
              <a:gs pos="35000">
                <a:schemeClr val="accent5">
                  <a:lumMod val="0"/>
                  <a:lumOff val="100000"/>
                  <a:alpha val="43000"/>
                </a:schemeClr>
              </a:gs>
              <a:gs pos="100000">
                <a:schemeClr val="tx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7" name="Freeform 106"/>
          <p:cNvSpPr>
            <a:spLocks noChangeArrowheads="1"/>
          </p:cNvSpPr>
          <p:nvPr/>
        </p:nvSpPr>
        <p:spPr bwMode="auto">
          <a:xfrm>
            <a:off x="4224582" y="3101709"/>
            <a:ext cx="473075" cy="1468438"/>
          </a:xfrm>
          <a:custGeom>
            <a:avLst/>
            <a:gdLst>
              <a:gd name="T0" fmla="*/ 0 w 1319"/>
              <a:gd name="T1" fmla="*/ 4084 h 4085"/>
              <a:gd name="T2" fmla="*/ 0 w 1319"/>
              <a:gd name="T3" fmla="*/ 4084 h 4085"/>
              <a:gd name="T4" fmla="*/ 580 w 1319"/>
              <a:gd name="T5" fmla="*/ 2055 h 4085"/>
              <a:gd name="T6" fmla="*/ 580 w 1319"/>
              <a:gd name="T7" fmla="*/ 0 h 4085"/>
              <a:gd name="T8" fmla="*/ 738 w 1319"/>
              <a:gd name="T9" fmla="*/ 0 h 4085"/>
              <a:gd name="T10" fmla="*/ 738 w 1319"/>
              <a:gd name="T11" fmla="*/ 2055 h 4085"/>
              <a:gd name="T12" fmla="*/ 1318 w 1319"/>
              <a:gd name="T13" fmla="*/ 4084 h 4085"/>
              <a:gd name="T14" fmla="*/ 0 w 1319"/>
              <a:gd name="T15" fmla="*/ 4084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9" h="4085">
                <a:moveTo>
                  <a:pt x="0" y="4084"/>
                </a:moveTo>
                <a:lnTo>
                  <a:pt x="0" y="4084"/>
                </a:lnTo>
                <a:cubicBezTo>
                  <a:pt x="554" y="3873"/>
                  <a:pt x="580" y="2898"/>
                  <a:pt x="580" y="2055"/>
                </a:cubicBezTo>
                <a:cubicBezTo>
                  <a:pt x="580" y="1238"/>
                  <a:pt x="580" y="0"/>
                  <a:pt x="580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8" y="0"/>
                  <a:pt x="738" y="1238"/>
                  <a:pt x="738" y="2055"/>
                </a:cubicBezTo>
                <a:cubicBezTo>
                  <a:pt x="738" y="2898"/>
                  <a:pt x="738" y="3873"/>
                  <a:pt x="1318" y="4084"/>
                </a:cubicBezTo>
                <a:lnTo>
                  <a:pt x="0" y="4084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wrap="none" lIns="91434" tIns="45717" rIns="91434" bIns="45717" anchor="ctr">
            <a:normAutofit/>
          </a:bodyPr>
          <a:lstStyle/>
          <a:p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3846010" y="3833368"/>
            <a:ext cx="635000" cy="642938"/>
            <a:chOff x="5513999" y="2358502"/>
            <a:chExt cx="635000" cy="642938"/>
          </a:xfrm>
        </p:grpSpPr>
        <p:sp>
          <p:nvSpPr>
            <p:cNvPr id="124" name="Freeform 123"/>
            <p:cNvSpPr>
              <a:spLocks noChangeArrowheads="1"/>
            </p:cNvSpPr>
            <p:nvPr/>
          </p:nvSpPr>
          <p:spPr bwMode="auto">
            <a:xfrm>
              <a:off x="5513999" y="2358502"/>
              <a:ext cx="635000" cy="642938"/>
            </a:xfrm>
            <a:custGeom>
              <a:avLst/>
              <a:gdLst>
                <a:gd name="T0" fmla="*/ 1766 w 1767"/>
                <a:gd name="T1" fmla="*/ 1185 h 1792"/>
                <a:gd name="T2" fmla="*/ 1766 w 1767"/>
                <a:gd name="T3" fmla="*/ 1185 h 1792"/>
                <a:gd name="T4" fmla="*/ 527 w 1767"/>
                <a:gd name="T5" fmla="*/ 0 h 1792"/>
                <a:gd name="T6" fmla="*/ 1766 w 1767"/>
                <a:gd name="T7" fmla="*/ 1185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7" h="1792">
                  <a:moveTo>
                    <a:pt x="1766" y="1185"/>
                  </a:moveTo>
                  <a:lnTo>
                    <a:pt x="1766" y="1185"/>
                  </a:lnTo>
                  <a:cubicBezTo>
                    <a:pt x="1739" y="0"/>
                    <a:pt x="527" y="0"/>
                    <a:pt x="527" y="0"/>
                  </a:cubicBezTo>
                  <a:cubicBezTo>
                    <a:pt x="527" y="0"/>
                    <a:pt x="0" y="1791"/>
                    <a:pt x="1766" y="1185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25" name="Freeform 124"/>
            <p:cNvSpPr>
              <a:spLocks noChangeArrowheads="1"/>
            </p:cNvSpPr>
            <p:nvPr/>
          </p:nvSpPr>
          <p:spPr bwMode="auto">
            <a:xfrm>
              <a:off x="5702912" y="2358502"/>
              <a:ext cx="444500" cy="425450"/>
            </a:xfrm>
            <a:custGeom>
              <a:avLst/>
              <a:gdLst>
                <a:gd name="T0" fmla="*/ 1239 w 1240"/>
                <a:gd name="T1" fmla="*/ 1185 h 1186"/>
                <a:gd name="T2" fmla="*/ 1239 w 1240"/>
                <a:gd name="T3" fmla="*/ 1185 h 1186"/>
                <a:gd name="T4" fmla="*/ 0 w 1240"/>
                <a:gd name="T5" fmla="*/ 0 h 1186"/>
                <a:gd name="T6" fmla="*/ 1239 w 1240"/>
                <a:gd name="T7" fmla="*/ 1185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0" h="1186">
                  <a:moveTo>
                    <a:pt x="1239" y="1185"/>
                  </a:moveTo>
                  <a:lnTo>
                    <a:pt x="1239" y="1185"/>
                  </a:lnTo>
                  <a:cubicBezTo>
                    <a:pt x="1212" y="0"/>
                    <a:pt x="0" y="0"/>
                    <a:pt x="0" y="0"/>
                  </a:cubicBezTo>
                  <a:lnTo>
                    <a:pt x="1239" y="1185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439998" y="3648388"/>
            <a:ext cx="635000" cy="635000"/>
            <a:chOff x="6177574" y="2158477"/>
            <a:chExt cx="635000" cy="635000"/>
          </a:xfrm>
        </p:grpSpPr>
        <p:sp>
          <p:nvSpPr>
            <p:cNvPr id="122" name="Freeform 121"/>
            <p:cNvSpPr>
              <a:spLocks noChangeArrowheads="1"/>
            </p:cNvSpPr>
            <p:nvPr/>
          </p:nvSpPr>
          <p:spPr bwMode="auto">
            <a:xfrm>
              <a:off x="6177574" y="2158477"/>
              <a:ext cx="635000" cy="635000"/>
            </a:xfrm>
            <a:custGeom>
              <a:avLst/>
              <a:gdLst>
                <a:gd name="T0" fmla="*/ 0 w 1768"/>
                <a:gd name="T1" fmla="*/ 1186 h 1767"/>
                <a:gd name="T2" fmla="*/ 0 w 1768"/>
                <a:gd name="T3" fmla="*/ 1186 h 1767"/>
                <a:gd name="T4" fmla="*/ 1239 w 1768"/>
                <a:gd name="T5" fmla="*/ 0 h 1767"/>
                <a:gd name="T6" fmla="*/ 0 w 1768"/>
                <a:gd name="T7" fmla="*/ 1186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8" h="1767">
                  <a:moveTo>
                    <a:pt x="0" y="1186"/>
                  </a:moveTo>
                  <a:lnTo>
                    <a:pt x="0" y="1186"/>
                  </a:lnTo>
                  <a:cubicBezTo>
                    <a:pt x="53" y="0"/>
                    <a:pt x="1239" y="0"/>
                    <a:pt x="1239" y="0"/>
                  </a:cubicBezTo>
                  <a:cubicBezTo>
                    <a:pt x="1239" y="0"/>
                    <a:pt x="1767" y="1766"/>
                    <a:pt x="0" y="1186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23" name="Freeform 122"/>
            <p:cNvSpPr>
              <a:spLocks noChangeArrowheads="1"/>
            </p:cNvSpPr>
            <p:nvPr/>
          </p:nvSpPr>
          <p:spPr bwMode="auto">
            <a:xfrm>
              <a:off x="6177574" y="2158477"/>
              <a:ext cx="444500" cy="425450"/>
            </a:xfrm>
            <a:custGeom>
              <a:avLst/>
              <a:gdLst>
                <a:gd name="T0" fmla="*/ 0 w 1240"/>
                <a:gd name="T1" fmla="*/ 1186 h 1187"/>
                <a:gd name="T2" fmla="*/ 0 w 1240"/>
                <a:gd name="T3" fmla="*/ 1186 h 1187"/>
                <a:gd name="T4" fmla="*/ 1239 w 1240"/>
                <a:gd name="T5" fmla="*/ 0 h 1187"/>
                <a:gd name="T6" fmla="*/ 0 w 1240"/>
                <a:gd name="T7" fmla="*/ 1186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0" h="1187">
                  <a:moveTo>
                    <a:pt x="0" y="1186"/>
                  </a:moveTo>
                  <a:lnTo>
                    <a:pt x="0" y="1186"/>
                  </a:lnTo>
                  <a:cubicBezTo>
                    <a:pt x="53" y="0"/>
                    <a:pt x="1239" y="0"/>
                    <a:pt x="1239" y="0"/>
                  </a:cubicBezTo>
                  <a:lnTo>
                    <a:pt x="0" y="1186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7107452" y="2811990"/>
            <a:ext cx="473075" cy="1468438"/>
          </a:xfrm>
          <a:custGeom>
            <a:avLst/>
            <a:gdLst>
              <a:gd name="T0" fmla="*/ 0 w 1319"/>
              <a:gd name="T1" fmla="*/ 4084 h 4085"/>
              <a:gd name="T2" fmla="*/ 0 w 1319"/>
              <a:gd name="T3" fmla="*/ 4084 h 4085"/>
              <a:gd name="T4" fmla="*/ 580 w 1319"/>
              <a:gd name="T5" fmla="*/ 2055 h 4085"/>
              <a:gd name="T6" fmla="*/ 580 w 1319"/>
              <a:gd name="T7" fmla="*/ 0 h 4085"/>
              <a:gd name="T8" fmla="*/ 738 w 1319"/>
              <a:gd name="T9" fmla="*/ 0 h 4085"/>
              <a:gd name="T10" fmla="*/ 738 w 1319"/>
              <a:gd name="T11" fmla="*/ 2055 h 4085"/>
              <a:gd name="T12" fmla="*/ 1318 w 1319"/>
              <a:gd name="T13" fmla="*/ 4084 h 4085"/>
              <a:gd name="T14" fmla="*/ 0 w 1319"/>
              <a:gd name="T15" fmla="*/ 4084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9" h="4085">
                <a:moveTo>
                  <a:pt x="0" y="4084"/>
                </a:moveTo>
                <a:lnTo>
                  <a:pt x="0" y="4084"/>
                </a:lnTo>
                <a:cubicBezTo>
                  <a:pt x="554" y="3873"/>
                  <a:pt x="580" y="2898"/>
                  <a:pt x="580" y="2055"/>
                </a:cubicBezTo>
                <a:cubicBezTo>
                  <a:pt x="580" y="1238"/>
                  <a:pt x="580" y="0"/>
                  <a:pt x="580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8" y="0"/>
                  <a:pt x="738" y="1238"/>
                  <a:pt x="738" y="2055"/>
                </a:cubicBezTo>
                <a:cubicBezTo>
                  <a:pt x="738" y="2898"/>
                  <a:pt x="738" y="3873"/>
                  <a:pt x="1318" y="4084"/>
                </a:cubicBezTo>
                <a:lnTo>
                  <a:pt x="0" y="4084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wrap="none" lIns="91434" tIns="45717" rIns="91434" bIns="45717" anchor="ctr">
            <a:normAutofit/>
          </a:bodyPr>
          <a:lstStyle/>
          <a:p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6728881" y="3543649"/>
            <a:ext cx="635000" cy="642938"/>
            <a:chOff x="5513999" y="2358502"/>
            <a:chExt cx="635000" cy="642938"/>
          </a:xfrm>
        </p:grpSpPr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5513999" y="2358502"/>
              <a:ext cx="635000" cy="642938"/>
            </a:xfrm>
            <a:custGeom>
              <a:avLst/>
              <a:gdLst>
                <a:gd name="T0" fmla="*/ 1766 w 1767"/>
                <a:gd name="T1" fmla="*/ 1185 h 1792"/>
                <a:gd name="T2" fmla="*/ 1766 w 1767"/>
                <a:gd name="T3" fmla="*/ 1185 h 1792"/>
                <a:gd name="T4" fmla="*/ 527 w 1767"/>
                <a:gd name="T5" fmla="*/ 0 h 1792"/>
                <a:gd name="T6" fmla="*/ 1766 w 1767"/>
                <a:gd name="T7" fmla="*/ 1185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7" h="1792">
                  <a:moveTo>
                    <a:pt x="1766" y="1185"/>
                  </a:moveTo>
                  <a:lnTo>
                    <a:pt x="1766" y="1185"/>
                  </a:lnTo>
                  <a:cubicBezTo>
                    <a:pt x="1739" y="0"/>
                    <a:pt x="527" y="0"/>
                    <a:pt x="527" y="0"/>
                  </a:cubicBezTo>
                  <a:cubicBezTo>
                    <a:pt x="527" y="0"/>
                    <a:pt x="0" y="1791"/>
                    <a:pt x="1766" y="1185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5702912" y="2358502"/>
              <a:ext cx="444500" cy="425450"/>
            </a:xfrm>
            <a:custGeom>
              <a:avLst/>
              <a:gdLst>
                <a:gd name="T0" fmla="*/ 1239 w 1240"/>
                <a:gd name="T1" fmla="*/ 1185 h 1186"/>
                <a:gd name="T2" fmla="*/ 1239 w 1240"/>
                <a:gd name="T3" fmla="*/ 1185 h 1186"/>
                <a:gd name="T4" fmla="*/ 0 w 1240"/>
                <a:gd name="T5" fmla="*/ 0 h 1186"/>
                <a:gd name="T6" fmla="*/ 1239 w 1240"/>
                <a:gd name="T7" fmla="*/ 1185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0" h="1186">
                  <a:moveTo>
                    <a:pt x="1239" y="1185"/>
                  </a:moveTo>
                  <a:lnTo>
                    <a:pt x="1239" y="1185"/>
                  </a:lnTo>
                  <a:cubicBezTo>
                    <a:pt x="1212" y="0"/>
                    <a:pt x="0" y="0"/>
                    <a:pt x="0" y="0"/>
                  </a:cubicBezTo>
                  <a:lnTo>
                    <a:pt x="1239" y="1185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322868" y="3358669"/>
            <a:ext cx="635000" cy="635000"/>
            <a:chOff x="6177574" y="2158477"/>
            <a:chExt cx="635000" cy="635000"/>
          </a:xfrm>
        </p:grpSpPr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6177574" y="2158477"/>
              <a:ext cx="635000" cy="635000"/>
            </a:xfrm>
            <a:custGeom>
              <a:avLst/>
              <a:gdLst>
                <a:gd name="T0" fmla="*/ 0 w 1768"/>
                <a:gd name="T1" fmla="*/ 1186 h 1767"/>
                <a:gd name="T2" fmla="*/ 0 w 1768"/>
                <a:gd name="T3" fmla="*/ 1186 h 1767"/>
                <a:gd name="T4" fmla="*/ 1239 w 1768"/>
                <a:gd name="T5" fmla="*/ 0 h 1767"/>
                <a:gd name="T6" fmla="*/ 0 w 1768"/>
                <a:gd name="T7" fmla="*/ 1186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8" h="1767">
                  <a:moveTo>
                    <a:pt x="0" y="1186"/>
                  </a:moveTo>
                  <a:lnTo>
                    <a:pt x="0" y="1186"/>
                  </a:lnTo>
                  <a:cubicBezTo>
                    <a:pt x="53" y="0"/>
                    <a:pt x="1239" y="0"/>
                    <a:pt x="1239" y="0"/>
                  </a:cubicBezTo>
                  <a:cubicBezTo>
                    <a:pt x="1239" y="0"/>
                    <a:pt x="1767" y="1766"/>
                    <a:pt x="0" y="1186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ChangeArrowheads="1"/>
            </p:cNvSpPr>
            <p:nvPr/>
          </p:nvSpPr>
          <p:spPr bwMode="auto">
            <a:xfrm>
              <a:off x="6177574" y="2158477"/>
              <a:ext cx="444500" cy="425450"/>
            </a:xfrm>
            <a:custGeom>
              <a:avLst/>
              <a:gdLst>
                <a:gd name="T0" fmla="*/ 0 w 1240"/>
                <a:gd name="T1" fmla="*/ 1186 h 1187"/>
                <a:gd name="T2" fmla="*/ 0 w 1240"/>
                <a:gd name="T3" fmla="*/ 1186 h 1187"/>
                <a:gd name="T4" fmla="*/ 1239 w 1240"/>
                <a:gd name="T5" fmla="*/ 0 h 1187"/>
                <a:gd name="T6" fmla="*/ 0 w 1240"/>
                <a:gd name="T7" fmla="*/ 1186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0" h="1187">
                  <a:moveTo>
                    <a:pt x="0" y="1186"/>
                  </a:moveTo>
                  <a:lnTo>
                    <a:pt x="0" y="1186"/>
                  </a:lnTo>
                  <a:cubicBezTo>
                    <a:pt x="53" y="0"/>
                    <a:pt x="1239" y="0"/>
                    <a:pt x="1239" y="0"/>
                  </a:cubicBezTo>
                  <a:lnTo>
                    <a:pt x="0" y="1186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133" name="Freeform 132"/>
          <p:cNvSpPr>
            <a:spLocks noChangeArrowheads="1"/>
          </p:cNvSpPr>
          <p:nvPr/>
        </p:nvSpPr>
        <p:spPr bwMode="auto">
          <a:xfrm>
            <a:off x="5637433" y="3101709"/>
            <a:ext cx="473075" cy="1468438"/>
          </a:xfrm>
          <a:custGeom>
            <a:avLst/>
            <a:gdLst>
              <a:gd name="T0" fmla="*/ 0 w 1319"/>
              <a:gd name="T1" fmla="*/ 4084 h 4085"/>
              <a:gd name="T2" fmla="*/ 0 w 1319"/>
              <a:gd name="T3" fmla="*/ 4084 h 4085"/>
              <a:gd name="T4" fmla="*/ 580 w 1319"/>
              <a:gd name="T5" fmla="*/ 2055 h 4085"/>
              <a:gd name="T6" fmla="*/ 580 w 1319"/>
              <a:gd name="T7" fmla="*/ 0 h 4085"/>
              <a:gd name="T8" fmla="*/ 738 w 1319"/>
              <a:gd name="T9" fmla="*/ 0 h 4085"/>
              <a:gd name="T10" fmla="*/ 738 w 1319"/>
              <a:gd name="T11" fmla="*/ 2055 h 4085"/>
              <a:gd name="T12" fmla="*/ 1318 w 1319"/>
              <a:gd name="T13" fmla="*/ 4084 h 4085"/>
              <a:gd name="T14" fmla="*/ 0 w 1319"/>
              <a:gd name="T15" fmla="*/ 4084 h 4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9" h="4085">
                <a:moveTo>
                  <a:pt x="0" y="4084"/>
                </a:moveTo>
                <a:lnTo>
                  <a:pt x="0" y="4084"/>
                </a:lnTo>
                <a:cubicBezTo>
                  <a:pt x="554" y="3873"/>
                  <a:pt x="580" y="2898"/>
                  <a:pt x="580" y="2055"/>
                </a:cubicBezTo>
                <a:cubicBezTo>
                  <a:pt x="580" y="1238"/>
                  <a:pt x="580" y="0"/>
                  <a:pt x="580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8" y="0"/>
                  <a:pt x="738" y="1238"/>
                  <a:pt x="738" y="2055"/>
                </a:cubicBezTo>
                <a:cubicBezTo>
                  <a:pt x="738" y="2898"/>
                  <a:pt x="738" y="3873"/>
                  <a:pt x="1318" y="4084"/>
                </a:cubicBezTo>
                <a:lnTo>
                  <a:pt x="0" y="4084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wrap="none" lIns="91434" tIns="45717" rIns="91434" bIns="45717" anchor="ctr">
            <a:normAutofit/>
          </a:bodyPr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258863" y="3833368"/>
            <a:ext cx="635000" cy="642938"/>
            <a:chOff x="5513999" y="2358502"/>
            <a:chExt cx="635000" cy="642938"/>
          </a:xfrm>
        </p:grpSpPr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5513999" y="2358502"/>
              <a:ext cx="635000" cy="642938"/>
            </a:xfrm>
            <a:custGeom>
              <a:avLst/>
              <a:gdLst>
                <a:gd name="T0" fmla="*/ 1766 w 1767"/>
                <a:gd name="T1" fmla="*/ 1185 h 1792"/>
                <a:gd name="T2" fmla="*/ 1766 w 1767"/>
                <a:gd name="T3" fmla="*/ 1185 h 1792"/>
                <a:gd name="T4" fmla="*/ 527 w 1767"/>
                <a:gd name="T5" fmla="*/ 0 h 1792"/>
                <a:gd name="T6" fmla="*/ 1766 w 1767"/>
                <a:gd name="T7" fmla="*/ 1185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7" h="1792">
                  <a:moveTo>
                    <a:pt x="1766" y="1185"/>
                  </a:moveTo>
                  <a:lnTo>
                    <a:pt x="1766" y="1185"/>
                  </a:lnTo>
                  <a:cubicBezTo>
                    <a:pt x="1739" y="0"/>
                    <a:pt x="527" y="0"/>
                    <a:pt x="527" y="0"/>
                  </a:cubicBezTo>
                  <a:cubicBezTo>
                    <a:pt x="527" y="0"/>
                    <a:pt x="0" y="1791"/>
                    <a:pt x="1766" y="1185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5702912" y="2358502"/>
              <a:ext cx="444500" cy="425450"/>
            </a:xfrm>
            <a:custGeom>
              <a:avLst/>
              <a:gdLst>
                <a:gd name="T0" fmla="*/ 1239 w 1240"/>
                <a:gd name="T1" fmla="*/ 1185 h 1186"/>
                <a:gd name="T2" fmla="*/ 1239 w 1240"/>
                <a:gd name="T3" fmla="*/ 1185 h 1186"/>
                <a:gd name="T4" fmla="*/ 0 w 1240"/>
                <a:gd name="T5" fmla="*/ 0 h 1186"/>
                <a:gd name="T6" fmla="*/ 1239 w 1240"/>
                <a:gd name="T7" fmla="*/ 1185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0" h="1186">
                  <a:moveTo>
                    <a:pt x="1239" y="1185"/>
                  </a:moveTo>
                  <a:lnTo>
                    <a:pt x="1239" y="1185"/>
                  </a:lnTo>
                  <a:cubicBezTo>
                    <a:pt x="1212" y="0"/>
                    <a:pt x="0" y="0"/>
                    <a:pt x="0" y="0"/>
                  </a:cubicBezTo>
                  <a:lnTo>
                    <a:pt x="1239" y="1185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852848" y="3648388"/>
            <a:ext cx="635000" cy="635000"/>
            <a:chOff x="6177574" y="2158477"/>
            <a:chExt cx="635000" cy="635000"/>
          </a:xfrm>
        </p:grpSpPr>
        <p:sp>
          <p:nvSpPr>
            <p:cNvPr id="138" name="Freeform 137"/>
            <p:cNvSpPr>
              <a:spLocks noChangeArrowheads="1"/>
            </p:cNvSpPr>
            <p:nvPr/>
          </p:nvSpPr>
          <p:spPr bwMode="auto">
            <a:xfrm>
              <a:off x="6177574" y="2158477"/>
              <a:ext cx="635000" cy="635000"/>
            </a:xfrm>
            <a:custGeom>
              <a:avLst/>
              <a:gdLst>
                <a:gd name="T0" fmla="*/ 0 w 1768"/>
                <a:gd name="T1" fmla="*/ 1186 h 1767"/>
                <a:gd name="T2" fmla="*/ 0 w 1768"/>
                <a:gd name="T3" fmla="*/ 1186 h 1767"/>
                <a:gd name="T4" fmla="*/ 1239 w 1768"/>
                <a:gd name="T5" fmla="*/ 0 h 1767"/>
                <a:gd name="T6" fmla="*/ 0 w 1768"/>
                <a:gd name="T7" fmla="*/ 1186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8" h="1767">
                  <a:moveTo>
                    <a:pt x="0" y="1186"/>
                  </a:moveTo>
                  <a:lnTo>
                    <a:pt x="0" y="1186"/>
                  </a:lnTo>
                  <a:cubicBezTo>
                    <a:pt x="53" y="0"/>
                    <a:pt x="1239" y="0"/>
                    <a:pt x="1239" y="0"/>
                  </a:cubicBezTo>
                  <a:cubicBezTo>
                    <a:pt x="1239" y="0"/>
                    <a:pt x="1767" y="1766"/>
                    <a:pt x="0" y="1186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39" name="Freeform 138"/>
            <p:cNvSpPr>
              <a:spLocks noChangeArrowheads="1"/>
            </p:cNvSpPr>
            <p:nvPr/>
          </p:nvSpPr>
          <p:spPr bwMode="auto">
            <a:xfrm>
              <a:off x="6177574" y="2158477"/>
              <a:ext cx="444500" cy="425450"/>
            </a:xfrm>
            <a:custGeom>
              <a:avLst/>
              <a:gdLst>
                <a:gd name="T0" fmla="*/ 0 w 1240"/>
                <a:gd name="T1" fmla="*/ 1186 h 1187"/>
                <a:gd name="T2" fmla="*/ 0 w 1240"/>
                <a:gd name="T3" fmla="*/ 1186 h 1187"/>
                <a:gd name="T4" fmla="*/ 1239 w 1240"/>
                <a:gd name="T5" fmla="*/ 0 h 1187"/>
                <a:gd name="T6" fmla="*/ 0 w 1240"/>
                <a:gd name="T7" fmla="*/ 1186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0" h="1187">
                  <a:moveTo>
                    <a:pt x="0" y="1186"/>
                  </a:moveTo>
                  <a:lnTo>
                    <a:pt x="0" y="1186"/>
                  </a:lnTo>
                  <a:cubicBezTo>
                    <a:pt x="53" y="0"/>
                    <a:pt x="1239" y="0"/>
                    <a:pt x="1239" y="0"/>
                  </a:cubicBezTo>
                  <a:lnTo>
                    <a:pt x="0" y="1186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186" y="-63156"/>
            <a:ext cx="6198762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4400" dirty="0" smtClean="0"/>
              <a:t>Watch Items</a:t>
            </a:r>
            <a:endParaRPr lang="en-US" sz="4400" dirty="0"/>
          </a:p>
        </p:txBody>
      </p:sp>
      <p:sp>
        <p:nvSpPr>
          <p:cNvPr id="69" name="TextBox 68"/>
          <p:cNvSpPr txBox="1"/>
          <p:nvPr/>
        </p:nvSpPr>
        <p:spPr>
          <a:xfrm>
            <a:off x="130189" y="880886"/>
            <a:ext cx="1659703" cy="1384995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What do you look for when reviewing your budget?</a:t>
            </a: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AF54C3-3B63-497F-8013-FB37BC3CC858}"/>
              </a:ext>
            </a:extLst>
          </p:cNvPr>
          <p:cNvGrpSpPr/>
          <p:nvPr/>
        </p:nvGrpSpPr>
        <p:grpSpPr>
          <a:xfrm>
            <a:off x="3831984" y="3954991"/>
            <a:ext cx="1231900" cy="890588"/>
            <a:chOff x="3673084" y="3446142"/>
            <a:chExt cx="1231900" cy="890588"/>
          </a:xfrm>
        </p:grpSpPr>
        <p:grpSp>
          <p:nvGrpSpPr>
            <p:cNvPr id="103" name="Group 102"/>
            <p:cNvGrpSpPr/>
            <p:nvPr/>
          </p:nvGrpSpPr>
          <p:grpSpPr>
            <a:xfrm>
              <a:off x="3673084" y="3446142"/>
              <a:ext cx="1231900" cy="852488"/>
              <a:chOff x="1603669" y="1494032"/>
              <a:chExt cx="1231900" cy="852488"/>
            </a:xfrm>
          </p:grpSpPr>
          <p:sp>
            <p:nvSpPr>
              <p:cNvPr id="104" name="Freeform 103"/>
              <p:cNvSpPr>
                <a:spLocks noChangeArrowheads="1"/>
              </p:cNvSpPr>
              <p:nvPr/>
            </p:nvSpPr>
            <p:spPr bwMode="auto">
              <a:xfrm>
                <a:off x="1708444" y="1532132"/>
                <a:ext cx="1033463" cy="814388"/>
              </a:xfrm>
              <a:custGeom>
                <a:avLst/>
                <a:gdLst>
                  <a:gd name="T0" fmla="*/ 2874 w 2875"/>
                  <a:gd name="T1" fmla="*/ 0 h 2268"/>
                  <a:gd name="T2" fmla="*/ 0 w 2875"/>
                  <a:gd name="T3" fmla="*/ 0 h 2268"/>
                  <a:gd name="T4" fmla="*/ 581 w 2875"/>
                  <a:gd name="T5" fmla="*/ 2267 h 2268"/>
                  <a:gd name="T6" fmla="*/ 2268 w 2875"/>
                  <a:gd name="T7" fmla="*/ 2267 h 2268"/>
                  <a:gd name="T8" fmla="*/ 2874 w 2875"/>
                  <a:gd name="T9" fmla="*/ 0 h 2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5" h="2268">
                    <a:moveTo>
                      <a:pt x="2874" y="0"/>
                    </a:moveTo>
                    <a:lnTo>
                      <a:pt x="0" y="0"/>
                    </a:lnTo>
                    <a:lnTo>
                      <a:pt x="581" y="2267"/>
                    </a:lnTo>
                    <a:lnTo>
                      <a:pt x="2268" y="2267"/>
                    </a:lnTo>
                    <a:lnTo>
                      <a:pt x="2874" y="0"/>
                    </a:lnTo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5" name="Freeform 104"/>
              <p:cNvSpPr>
                <a:spLocks noChangeArrowheads="1"/>
              </p:cNvSpPr>
              <p:nvPr/>
            </p:nvSpPr>
            <p:spPr bwMode="auto">
              <a:xfrm>
                <a:off x="1603669" y="1494032"/>
                <a:ext cx="1231900" cy="198438"/>
              </a:xfrm>
              <a:custGeom>
                <a:avLst/>
                <a:gdLst>
                  <a:gd name="T0" fmla="*/ 3426 w 3427"/>
                  <a:gd name="T1" fmla="*/ 0 h 555"/>
                  <a:gd name="T2" fmla="*/ 0 w 3427"/>
                  <a:gd name="T3" fmla="*/ 0 h 555"/>
                  <a:gd name="T4" fmla="*/ 131 w 3427"/>
                  <a:gd name="T5" fmla="*/ 554 h 555"/>
                  <a:gd name="T6" fmla="*/ 3295 w 3427"/>
                  <a:gd name="T7" fmla="*/ 554 h 555"/>
                  <a:gd name="T8" fmla="*/ 3426 w 3427"/>
                  <a:gd name="T9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7" h="555">
                    <a:moveTo>
                      <a:pt x="3426" y="0"/>
                    </a:moveTo>
                    <a:lnTo>
                      <a:pt x="0" y="0"/>
                    </a:lnTo>
                    <a:lnTo>
                      <a:pt x="131" y="554"/>
                    </a:lnTo>
                    <a:lnTo>
                      <a:pt x="3295" y="554"/>
                    </a:lnTo>
                    <a:lnTo>
                      <a:pt x="3426" y="0"/>
                    </a:lnTo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42000">
                    <a:schemeClr val="accent3">
                      <a:lumMod val="89000"/>
                    </a:schemeClr>
                  </a:gs>
                  <a:gs pos="84000">
                    <a:schemeClr val="accent3">
                      <a:lumMod val="49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044374" y="3567289"/>
              <a:ext cx="500458" cy="76944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400" b="1" dirty="0">
                  <a:solidFill>
                    <a:schemeClr val="tx1">
                      <a:alpha val="36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910C28-DBEF-45B3-A156-3DA6F5E0078E}"/>
              </a:ext>
            </a:extLst>
          </p:cNvPr>
          <p:cNvGrpSpPr/>
          <p:nvPr/>
        </p:nvGrpSpPr>
        <p:grpSpPr>
          <a:xfrm>
            <a:off x="5244837" y="3954991"/>
            <a:ext cx="1231900" cy="890588"/>
            <a:chOff x="5085935" y="3446142"/>
            <a:chExt cx="1231900" cy="890588"/>
          </a:xfrm>
        </p:grpSpPr>
        <p:grpSp>
          <p:nvGrpSpPr>
            <p:cNvPr id="144" name="Group 143"/>
            <p:cNvGrpSpPr/>
            <p:nvPr/>
          </p:nvGrpSpPr>
          <p:grpSpPr>
            <a:xfrm>
              <a:off x="5085935" y="3446142"/>
              <a:ext cx="1231900" cy="852488"/>
              <a:chOff x="1603669" y="1494032"/>
              <a:chExt cx="1231900" cy="852488"/>
            </a:xfrm>
          </p:grpSpPr>
          <p:sp>
            <p:nvSpPr>
              <p:cNvPr id="145" name="Freeform 144"/>
              <p:cNvSpPr>
                <a:spLocks noChangeArrowheads="1"/>
              </p:cNvSpPr>
              <p:nvPr/>
            </p:nvSpPr>
            <p:spPr bwMode="auto">
              <a:xfrm>
                <a:off x="1708444" y="1532132"/>
                <a:ext cx="1033463" cy="814388"/>
              </a:xfrm>
              <a:custGeom>
                <a:avLst/>
                <a:gdLst>
                  <a:gd name="T0" fmla="*/ 2874 w 2875"/>
                  <a:gd name="T1" fmla="*/ 0 h 2268"/>
                  <a:gd name="T2" fmla="*/ 0 w 2875"/>
                  <a:gd name="T3" fmla="*/ 0 h 2268"/>
                  <a:gd name="T4" fmla="*/ 581 w 2875"/>
                  <a:gd name="T5" fmla="*/ 2267 h 2268"/>
                  <a:gd name="T6" fmla="*/ 2268 w 2875"/>
                  <a:gd name="T7" fmla="*/ 2267 h 2268"/>
                  <a:gd name="T8" fmla="*/ 2874 w 2875"/>
                  <a:gd name="T9" fmla="*/ 0 h 2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5" h="2268">
                    <a:moveTo>
                      <a:pt x="2874" y="0"/>
                    </a:moveTo>
                    <a:lnTo>
                      <a:pt x="0" y="0"/>
                    </a:lnTo>
                    <a:lnTo>
                      <a:pt x="581" y="2267"/>
                    </a:lnTo>
                    <a:lnTo>
                      <a:pt x="2268" y="2267"/>
                    </a:lnTo>
                    <a:lnTo>
                      <a:pt x="2874" y="0"/>
                    </a:lnTo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46" name="Freeform 145"/>
              <p:cNvSpPr>
                <a:spLocks noChangeArrowheads="1"/>
              </p:cNvSpPr>
              <p:nvPr/>
            </p:nvSpPr>
            <p:spPr bwMode="auto">
              <a:xfrm>
                <a:off x="1603669" y="1494032"/>
                <a:ext cx="1231900" cy="198438"/>
              </a:xfrm>
              <a:custGeom>
                <a:avLst/>
                <a:gdLst>
                  <a:gd name="T0" fmla="*/ 3426 w 3427"/>
                  <a:gd name="T1" fmla="*/ 0 h 555"/>
                  <a:gd name="T2" fmla="*/ 0 w 3427"/>
                  <a:gd name="T3" fmla="*/ 0 h 555"/>
                  <a:gd name="T4" fmla="*/ 131 w 3427"/>
                  <a:gd name="T5" fmla="*/ 554 h 555"/>
                  <a:gd name="T6" fmla="*/ 3295 w 3427"/>
                  <a:gd name="T7" fmla="*/ 554 h 555"/>
                  <a:gd name="T8" fmla="*/ 3426 w 3427"/>
                  <a:gd name="T9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7" h="555">
                    <a:moveTo>
                      <a:pt x="3426" y="0"/>
                    </a:moveTo>
                    <a:lnTo>
                      <a:pt x="0" y="0"/>
                    </a:lnTo>
                    <a:lnTo>
                      <a:pt x="131" y="554"/>
                    </a:lnTo>
                    <a:lnTo>
                      <a:pt x="3295" y="554"/>
                    </a:lnTo>
                    <a:lnTo>
                      <a:pt x="3426" y="0"/>
                    </a:lnTo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42000">
                    <a:schemeClr val="accent3">
                      <a:lumMod val="89000"/>
                    </a:schemeClr>
                  </a:gs>
                  <a:gs pos="84000">
                    <a:schemeClr val="accent3">
                      <a:lumMod val="49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5443719" y="3567289"/>
              <a:ext cx="500458" cy="76944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400" b="1" dirty="0">
                  <a:solidFill>
                    <a:schemeClr val="tx1">
                      <a:alpha val="36000"/>
                    </a:schemeClr>
                  </a:solidFill>
                </a:rPr>
                <a:t>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62ABBB-7087-4345-8566-1BC22CDEEC75}"/>
              </a:ext>
            </a:extLst>
          </p:cNvPr>
          <p:cNvGrpSpPr/>
          <p:nvPr/>
        </p:nvGrpSpPr>
        <p:grpSpPr>
          <a:xfrm>
            <a:off x="6704058" y="3954991"/>
            <a:ext cx="1231900" cy="890588"/>
            <a:chOff x="6545157" y="3446142"/>
            <a:chExt cx="1231900" cy="890588"/>
          </a:xfrm>
        </p:grpSpPr>
        <p:grpSp>
          <p:nvGrpSpPr>
            <p:cNvPr id="100" name="Group 99"/>
            <p:cNvGrpSpPr/>
            <p:nvPr/>
          </p:nvGrpSpPr>
          <p:grpSpPr>
            <a:xfrm>
              <a:off x="6545157" y="3446142"/>
              <a:ext cx="1231900" cy="852488"/>
              <a:chOff x="1603669" y="1494032"/>
              <a:chExt cx="1231900" cy="852488"/>
            </a:xfrm>
          </p:grpSpPr>
          <p:sp>
            <p:nvSpPr>
              <p:cNvPr id="101" name="Freeform 100"/>
              <p:cNvSpPr>
                <a:spLocks noChangeArrowheads="1"/>
              </p:cNvSpPr>
              <p:nvPr/>
            </p:nvSpPr>
            <p:spPr bwMode="auto">
              <a:xfrm>
                <a:off x="1708444" y="1532132"/>
                <a:ext cx="1033463" cy="814388"/>
              </a:xfrm>
              <a:custGeom>
                <a:avLst/>
                <a:gdLst>
                  <a:gd name="T0" fmla="*/ 2874 w 2875"/>
                  <a:gd name="T1" fmla="*/ 0 h 2268"/>
                  <a:gd name="T2" fmla="*/ 0 w 2875"/>
                  <a:gd name="T3" fmla="*/ 0 h 2268"/>
                  <a:gd name="T4" fmla="*/ 581 w 2875"/>
                  <a:gd name="T5" fmla="*/ 2267 h 2268"/>
                  <a:gd name="T6" fmla="*/ 2268 w 2875"/>
                  <a:gd name="T7" fmla="*/ 2267 h 2268"/>
                  <a:gd name="T8" fmla="*/ 2874 w 2875"/>
                  <a:gd name="T9" fmla="*/ 0 h 2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5" h="2268">
                    <a:moveTo>
                      <a:pt x="2874" y="0"/>
                    </a:moveTo>
                    <a:lnTo>
                      <a:pt x="0" y="0"/>
                    </a:lnTo>
                    <a:lnTo>
                      <a:pt x="581" y="2267"/>
                    </a:lnTo>
                    <a:lnTo>
                      <a:pt x="2268" y="2267"/>
                    </a:lnTo>
                    <a:lnTo>
                      <a:pt x="2874" y="0"/>
                    </a:lnTo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2" name="Freeform 101"/>
              <p:cNvSpPr>
                <a:spLocks noChangeArrowheads="1"/>
              </p:cNvSpPr>
              <p:nvPr/>
            </p:nvSpPr>
            <p:spPr bwMode="auto">
              <a:xfrm>
                <a:off x="1603669" y="1494032"/>
                <a:ext cx="1231900" cy="198438"/>
              </a:xfrm>
              <a:custGeom>
                <a:avLst/>
                <a:gdLst>
                  <a:gd name="T0" fmla="*/ 3426 w 3427"/>
                  <a:gd name="T1" fmla="*/ 0 h 555"/>
                  <a:gd name="T2" fmla="*/ 0 w 3427"/>
                  <a:gd name="T3" fmla="*/ 0 h 555"/>
                  <a:gd name="T4" fmla="*/ 131 w 3427"/>
                  <a:gd name="T5" fmla="*/ 554 h 555"/>
                  <a:gd name="T6" fmla="*/ 3295 w 3427"/>
                  <a:gd name="T7" fmla="*/ 554 h 555"/>
                  <a:gd name="T8" fmla="*/ 3426 w 3427"/>
                  <a:gd name="T9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7" h="555">
                    <a:moveTo>
                      <a:pt x="3426" y="0"/>
                    </a:moveTo>
                    <a:lnTo>
                      <a:pt x="0" y="0"/>
                    </a:lnTo>
                    <a:lnTo>
                      <a:pt x="131" y="554"/>
                    </a:lnTo>
                    <a:lnTo>
                      <a:pt x="3295" y="554"/>
                    </a:lnTo>
                    <a:lnTo>
                      <a:pt x="3426" y="0"/>
                    </a:lnTo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42000">
                    <a:schemeClr val="accent3">
                      <a:lumMod val="89000"/>
                    </a:schemeClr>
                  </a:gs>
                  <a:gs pos="84000">
                    <a:schemeClr val="accent3">
                      <a:lumMod val="49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6913738" y="3567289"/>
              <a:ext cx="540533" cy="76944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400" b="1" dirty="0">
                  <a:solidFill>
                    <a:schemeClr val="tx1">
                      <a:alpha val="36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44949" y="780209"/>
            <a:ext cx="1212652" cy="1820781"/>
            <a:chOff x="1763535" y="738950"/>
            <a:chExt cx="1212652" cy="1820781"/>
          </a:xfrm>
        </p:grpSpPr>
        <p:sp>
          <p:nvSpPr>
            <p:cNvPr id="71" name="TextBox 70"/>
            <p:cNvSpPr txBox="1"/>
            <p:nvPr/>
          </p:nvSpPr>
          <p:spPr>
            <a:xfrm>
              <a:off x="1763535" y="1026320"/>
              <a:ext cx="1212652" cy="1533411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Will payroll budget cover costs for entire year? </a:t>
              </a:r>
            </a:p>
            <a:p>
              <a:endPara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Helvetica" charset="0"/>
                <a:cs typeface="Helvetica" charset="0"/>
              </a:endParaRPr>
            </a:p>
            <a:p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Are there any personnel missing or any that shouldn’t be on the report?</a:t>
              </a:r>
              <a:endPara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ea typeface="Helvetica" charset="0"/>
                <a:cs typeface="Helvetica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82851" y="738950"/>
              <a:ext cx="1159030" cy="28737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77500" lnSpcReduction="20000"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</a:rPr>
                <a:t>Payroll</a:t>
              </a:r>
              <a:endParaRPr lang="en-US" sz="20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870901" y="1026320"/>
              <a:ext cx="989552" cy="0"/>
            </a:xfrm>
            <a:prstGeom prst="line">
              <a:avLst/>
            </a:prstGeom>
            <a:ln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3876817" y="780209"/>
            <a:ext cx="1126364" cy="1813821"/>
            <a:chOff x="1883604" y="738950"/>
            <a:chExt cx="1126364" cy="1813821"/>
          </a:xfrm>
        </p:grpSpPr>
        <p:sp>
          <p:nvSpPr>
            <p:cNvPr id="151" name="TextBox 150"/>
            <p:cNvSpPr txBox="1"/>
            <p:nvPr/>
          </p:nvSpPr>
          <p:spPr>
            <a:xfrm>
              <a:off x="1887476" y="1026320"/>
              <a:ext cx="1118619" cy="1526451"/>
            </a:xfrm>
            <a:prstGeom prst="rect">
              <a:avLst/>
            </a:prstGeom>
            <a:noFill/>
          </p:spPr>
          <p:txBody>
            <a:bodyPr wrap="square" rtlCol="0">
              <a:normAutofit fontScale="77500" lnSpcReduction="20000"/>
            </a:bodyPr>
            <a:lstStyle/>
            <a:p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Are expenses that posted charged to the right account? </a:t>
              </a:r>
            </a:p>
            <a:p>
              <a:endPara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Helvetica" charset="0"/>
                <a:cs typeface="Helvetica" charset="0"/>
              </a:endParaRPr>
            </a:p>
            <a:p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Is there enough budget to cover costs?</a:t>
              </a:r>
              <a:endPara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ea typeface="Helvetica" charset="0"/>
                <a:cs typeface="Helvetica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883604" y="738950"/>
              <a:ext cx="1126364" cy="28737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77500" lnSpcReduction="20000"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</a:rPr>
                <a:t>Expenses</a:t>
              </a:r>
              <a:endParaRPr lang="en-US" sz="20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1941689" y="1026320"/>
              <a:ext cx="989552" cy="0"/>
            </a:xfrm>
            <a:prstGeom prst="line">
              <a:avLst/>
            </a:prstGeom>
            <a:ln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5244835" y="780209"/>
            <a:ext cx="1202898" cy="1732545"/>
            <a:chOff x="1842091" y="738950"/>
            <a:chExt cx="1202898" cy="1732545"/>
          </a:xfrm>
        </p:grpSpPr>
        <p:sp>
          <p:nvSpPr>
            <p:cNvPr id="156" name="TextBox 155"/>
            <p:cNvSpPr txBox="1"/>
            <p:nvPr/>
          </p:nvSpPr>
          <p:spPr>
            <a:xfrm>
              <a:off x="1891063" y="1026320"/>
              <a:ext cx="1118082" cy="1445175"/>
            </a:xfrm>
            <a:prstGeom prst="rect">
              <a:avLst/>
            </a:prstGeom>
            <a:noFill/>
          </p:spPr>
          <p:txBody>
            <a:bodyPr wrap="square" rtlCol="0">
              <a:normAutofit fontScale="77500" lnSpcReduction="20000"/>
            </a:bodyPr>
            <a:lstStyle/>
            <a:p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Are all expected purchases showing as an encumbrance? </a:t>
              </a:r>
            </a:p>
            <a:p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Are there any encumbrances that should have posted?</a:t>
              </a:r>
              <a:endPara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ea typeface="Helvetica" charset="0"/>
                <a:cs typeface="Helvetica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842091" y="738950"/>
              <a:ext cx="1202898" cy="30841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</a:rPr>
                <a:t>Encumbrances</a:t>
              </a:r>
              <a:endParaRPr lang="en-US" sz="20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>
              <a:off x="1941689" y="1026320"/>
              <a:ext cx="989552" cy="0"/>
            </a:xfrm>
            <a:prstGeom prst="line">
              <a:avLst/>
            </a:prstGeom>
            <a:ln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6709880" y="780211"/>
            <a:ext cx="1208325" cy="1546706"/>
            <a:chOff x="1851899" y="738950"/>
            <a:chExt cx="1208325" cy="1546706"/>
          </a:xfrm>
        </p:grpSpPr>
        <p:sp>
          <p:nvSpPr>
            <p:cNvPr id="160" name="TextBox 159"/>
            <p:cNvSpPr txBox="1"/>
            <p:nvPr/>
          </p:nvSpPr>
          <p:spPr>
            <a:xfrm>
              <a:off x="1897029" y="1026320"/>
              <a:ext cx="1135717" cy="1259336"/>
            </a:xfrm>
            <a:prstGeom prst="rect">
              <a:avLst/>
            </a:prstGeom>
            <a:noFill/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If you manage funds with expected revenues, is the revenue budget reflected correctly?</a:t>
              </a:r>
            </a:p>
            <a:p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Do expense budgets match revenue budgets?</a:t>
              </a:r>
            </a:p>
            <a:p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Helvetica" charset="0"/>
                  <a:cs typeface="Helvetica" charset="0"/>
                </a:rPr>
                <a:t>Did you receive the revenue expected?</a:t>
              </a:r>
              <a:endPara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ea typeface="Helvetica" charset="0"/>
                <a:cs typeface="Helvetica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51899" y="738950"/>
              <a:ext cx="1208325" cy="30841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</a:rPr>
                <a:t>Revenue</a:t>
              </a:r>
              <a:endParaRPr lang="en-US" sz="20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1935790" y="1026320"/>
              <a:ext cx="989552" cy="0"/>
            </a:xfrm>
            <a:prstGeom prst="line">
              <a:avLst/>
            </a:prstGeom>
            <a:ln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FC4A45-AD23-4C53-927A-F368F2CFFEE8}"/>
              </a:ext>
            </a:extLst>
          </p:cNvPr>
          <p:cNvGrpSpPr/>
          <p:nvPr/>
        </p:nvGrpSpPr>
        <p:grpSpPr>
          <a:xfrm>
            <a:off x="2797731" y="3510858"/>
            <a:ext cx="531523" cy="815608"/>
            <a:chOff x="2638828" y="3002009"/>
            <a:chExt cx="531523" cy="81560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1E2D218-00CE-47DF-A7EB-DCA20E2838F8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671B75A-4821-46E9-97A0-63FED62C5016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8156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7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C4D0CCB-A46F-4C27-9568-544F4D554692}"/>
              </a:ext>
            </a:extLst>
          </p:cNvPr>
          <p:cNvGrpSpPr/>
          <p:nvPr/>
        </p:nvGrpSpPr>
        <p:grpSpPr>
          <a:xfrm>
            <a:off x="2447541" y="3954991"/>
            <a:ext cx="1231900" cy="890588"/>
            <a:chOff x="2288640" y="3446142"/>
            <a:chExt cx="1231900" cy="890588"/>
          </a:xfrm>
        </p:grpSpPr>
        <p:grpSp>
          <p:nvGrpSpPr>
            <p:cNvPr id="83" name="Group 82"/>
            <p:cNvGrpSpPr/>
            <p:nvPr/>
          </p:nvGrpSpPr>
          <p:grpSpPr>
            <a:xfrm>
              <a:off x="2288640" y="3446142"/>
              <a:ext cx="1231900" cy="852488"/>
              <a:chOff x="1603669" y="1494032"/>
              <a:chExt cx="1231900" cy="852488"/>
            </a:xfrm>
          </p:grpSpPr>
          <p:sp>
            <p:nvSpPr>
              <p:cNvPr id="67" name="Freeform 66"/>
              <p:cNvSpPr>
                <a:spLocks noChangeArrowheads="1"/>
              </p:cNvSpPr>
              <p:nvPr/>
            </p:nvSpPr>
            <p:spPr bwMode="auto">
              <a:xfrm>
                <a:off x="1708444" y="1532132"/>
                <a:ext cx="1033463" cy="814388"/>
              </a:xfrm>
              <a:custGeom>
                <a:avLst/>
                <a:gdLst>
                  <a:gd name="T0" fmla="*/ 2874 w 2875"/>
                  <a:gd name="T1" fmla="*/ 0 h 2268"/>
                  <a:gd name="T2" fmla="*/ 0 w 2875"/>
                  <a:gd name="T3" fmla="*/ 0 h 2268"/>
                  <a:gd name="T4" fmla="*/ 581 w 2875"/>
                  <a:gd name="T5" fmla="*/ 2267 h 2268"/>
                  <a:gd name="T6" fmla="*/ 2268 w 2875"/>
                  <a:gd name="T7" fmla="*/ 2267 h 2268"/>
                  <a:gd name="T8" fmla="*/ 2874 w 2875"/>
                  <a:gd name="T9" fmla="*/ 0 h 2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5" h="2268">
                    <a:moveTo>
                      <a:pt x="2874" y="0"/>
                    </a:moveTo>
                    <a:lnTo>
                      <a:pt x="0" y="0"/>
                    </a:lnTo>
                    <a:lnTo>
                      <a:pt x="581" y="2267"/>
                    </a:lnTo>
                    <a:lnTo>
                      <a:pt x="2268" y="2267"/>
                    </a:lnTo>
                    <a:lnTo>
                      <a:pt x="2874" y="0"/>
                    </a:lnTo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68" name="Freeform 67"/>
              <p:cNvSpPr>
                <a:spLocks noChangeArrowheads="1"/>
              </p:cNvSpPr>
              <p:nvPr/>
            </p:nvSpPr>
            <p:spPr bwMode="auto">
              <a:xfrm>
                <a:off x="1603669" y="1494032"/>
                <a:ext cx="1231900" cy="198438"/>
              </a:xfrm>
              <a:custGeom>
                <a:avLst/>
                <a:gdLst>
                  <a:gd name="T0" fmla="*/ 3426 w 3427"/>
                  <a:gd name="T1" fmla="*/ 0 h 555"/>
                  <a:gd name="T2" fmla="*/ 0 w 3427"/>
                  <a:gd name="T3" fmla="*/ 0 h 555"/>
                  <a:gd name="T4" fmla="*/ 131 w 3427"/>
                  <a:gd name="T5" fmla="*/ 554 h 555"/>
                  <a:gd name="T6" fmla="*/ 3295 w 3427"/>
                  <a:gd name="T7" fmla="*/ 554 h 555"/>
                  <a:gd name="T8" fmla="*/ 3426 w 3427"/>
                  <a:gd name="T9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7" h="555">
                    <a:moveTo>
                      <a:pt x="3426" y="0"/>
                    </a:moveTo>
                    <a:lnTo>
                      <a:pt x="0" y="0"/>
                    </a:lnTo>
                    <a:lnTo>
                      <a:pt x="131" y="554"/>
                    </a:lnTo>
                    <a:lnTo>
                      <a:pt x="3295" y="554"/>
                    </a:lnTo>
                    <a:lnTo>
                      <a:pt x="3426" y="0"/>
                    </a:lnTo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42000">
                    <a:schemeClr val="accent3">
                      <a:lumMod val="89000"/>
                    </a:schemeClr>
                  </a:gs>
                  <a:gs pos="84000">
                    <a:schemeClr val="accent3">
                      <a:lumMod val="49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645039" y="3567289"/>
              <a:ext cx="526106" cy="76944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400" b="1" dirty="0">
                  <a:solidFill>
                    <a:schemeClr val="tx1">
                      <a:alpha val="36000"/>
                    </a:schemeClr>
                  </a:solidFill>
                </a:rPr>
                <a:t>A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78951E5-1934-4AA7-B0F0-0A1C55E14BB0}"/>
              </a:ext>
            </a:extLst>
          </p:cNvPr>
          <p:cNvGrpSpPr/>
          <p:nvPr/>
        </p:nvGrpSpPr>
        <p:grpSpPr>
          <a:xfrm>
            <a:off x="4203277" y="2820138"/>
            <a:ext cx="531523" cy="815608"/>
            <a:chOff x="2638828" y="3002009"/>
            <a:chExt cx="531523" cy="815608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5CD99A3-9015-4FEF-9532-07B601FA604A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C670DCB8-2AD1-436E-87D4-90EBFE3D974A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A3552B85-8991-4936-956F-2DF003ADA623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0EB1493-CD33-4D5A-8D26-32889400CA90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8156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5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67CBE50-E2BA-4FC2-A16A-3E6F69428B3A}"/>
              </a:ext>
            </a:extLst>
          </p:cNvPr>
          <p:cNvGrpSpPr/>
          <p:nvPr/>
        </p:nvGrpSpPr>
        <p:grpSpPr>
          <a:xfrm rot="941864">
            <a:off x="5780468" y="2724741"/>
            <a:ext cx="531523" cy="815608"/>
            <a:chOff x="2638828" y="3002009"/>
            <a:chExt cx="531523" cy="815608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F7EAA81-F07F-467B-9843-99F5F83B4F71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78C40F1-8422-45D8-9A6F-D88C16561E33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EB8FDC6D-9225-4C51-8206-892B51DD407A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8BA6458-42C6-4907-AA80-667CCAA55D17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8156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5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89B790A-EB78-4A29-9101-252F0B43133E}"/>
              </a:ext>
            </a:extLst>
          </p:cNvPr>
          <p:cNvGrpSpPr/>
          <p:nvPr/>
        </p:nvGrpSpPr>
        <p:grpSpPr>
          <a:xfrm rot="19965648">
            <a:off x="5422959" y="2734281"/>
            <a:ext cx="531523" cy="815608"/>
            <a:chOff x="2638828" y="3002009"/>
            <a:chExt cx="531523" cy="815608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BBC38D3-BFD9-4670-A26A-0369B15F1D11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89A247D0-1A06-4641-B935-CC84AFA1B235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D25AED61-8F99-446E-A091-C5D2C2D7EF47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D24003-4D3E-491F-A749-C48A6E4E69D7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8156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5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909A7DC-BB7E-4E86-A09A-9DBD328F98F0}"/>
              </a:ext>
            </a:extLst>
          </p:cNvPr>
          <p:cNvGrpSpPr/>
          <p:nvPr/>
        </p:nvGrpSpPr>
        <p:grpSpPr>
          <a:xfrm rot="941864">
            <a:off x="7255665" y="2531133"/>
            <a:ext cx="531523" cy="815608"/>
            <a:chOff x="2638828" y="3002009"/>
            <a:chExt cx="531523" cy="815608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512E0C50-A4D1-4C99-9B6F-4307AF9DF3CC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D51E9F8D-D891-49B8-98FE-027EB2B22EDE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633FE784-E432-4365-969C-D0D540649EBC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995DEA8-6E35-4D23-9CFD-C873A829BA7F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8156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5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FB70EA7-2743-437F-B38C-B555562D9B99}"/>
              </a:ext>
            </a:extLst>
          </p:cNvPr>
          <p:cNvGrpSpPr/>
          <p:nvPr/>
        </p:nvGrpSpPr>
        <p:grpSpPr>
          <a:xfrm>
            <a:off x="7057108" y="2326917"/>
            <a:ext cx="531523" cy="815608"/>
            <a:chOff x="2638828" y="3002009"/>
            <a:chExt cx="531523" cy="815608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44666D6-33BA-470E-B4CA-3B8BF21ECD6C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0E6CFABA-14A7-4985-B617-1F07870B1B0E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7E89BA70-C1F6-4DE7-A7DA-A2AF431A31FB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9575FB4-7769-41B2-AFB6-5926D4E6E20C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8156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5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606FA7D-A8B9-4512-A9DE-92923FB6550F}"/>
              </a:ext>
            </a:extLst>
          </p:cNvPr>
          <p:cNvGrpSpPr/>
          <p:nvPr/>
        </p:nvGrpSpPr>
        <p:grpSpPr>
          <a:xfrm rot="19965648">
            <a:off x="6898156" y="2540673"/>
            <a:ext cx="531523" cy="815608"/>
            <a:chOff x="2638828" y="3002009"/>
            <a:chExt cx="531523" cy="815608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A52857E-0124-406E-AB64-479AE514D933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0C11D950-E026-419B-A93F-AA9A71DAC117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27C4D49-7ACA-409B-A1E5-7986908A0C49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B3033B9-B524-426F-9D0D-1926EC08DA7F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8156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5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7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"/>
                            </p:stCondLst>
                            <p:childTnLst>
                              <p:par>
                                <p:cTn id="1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00"/>
                            </p:stCondLst>
                            <p:childTnLst>
                              <p:par>
                                <p:cTn id="1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"/>
                            </p:stCondLst>
                            <p:childTnLst>
                              <p:par>
                                <p:cTn id="1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700"/>
                            </p:stCondLst>
                            <p:childTnLst>
                              <p:par>
                                <p:cTn id="1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200"/>
                            </p:stCondLst>
                            <p:childTnLst>
                              <p:par>
                                <p:cTn id="1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700"/>
                            </p:stCondLst>
                            <p:childTnLst>
                              <p:par>
                                <p:cTn id="1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1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200"/>
                            </p:stCondLst>
                            <p:childTnLst>
                              <p:par>
                                <p:cTn id="1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500"/>
                            </p:stCondLst>
                            <p:childTnLst>
                              <p:par>
                                <p:cTn id="18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700"/>
                            </p:stCondLst>
                            <p:childTnLst>
                              <p:par>
                                <p:cTn id="1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0"/>
                            </p:stCondLst>
                            <p:childTnLst>
                              <p:par>
                                <p:cTn id="19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00" fill="hold"/>
                                        <p:tgtEl>
                                          <p:spTgt spid="18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73" grpId="0" animBg="1"/>
      <p:bldP spid="6" grpId="0" animBg="1"/>
      <p:bldP spid="107" grpId="0" animBg="1"/>
      <p:bldP spid="8" grpId="0" animBg="1"/>
      <p:bldP spid="133" grpId="0" animBg="1"/>
      <p:bldP spid="3" grpId="0" animBg="1"/>
      <p:bldP spid="5" grpId="0"/>
      <p:bldP spid="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30186" y="-63156"/>
            <a:ext cx="6198762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D7A20F-07F1-49AE-B8B6-CED0A5B0B131}"/>
              </a:ext>
            </a:extLst>
          </p:cNvPr>
          <p:cNvGrpSpPr/>
          <p:nvPr/>
        </p:nvGrpSpPr>
        <p:grpSpPr>
          <a:xfrm>
            <a:off x="5291848" y="3499004"/>
            <a:ext cx="3317132" cy="502443"/>
            <a:chOff x="5291847" y="3284987"/>
            <a:chExt cx="3317132" cy="502443"/>
          </a:xfrm>
        </p:grpSpPr>
        <p:sp>
          <p:nvSpPr>
            <p:cNvPr id="126" name="Pentagon 125"/>
            <p:cNvSpPr/>
            <p:nvPr/>
          </p:nvSpPr>
          <p:spPr>
            <a:xfrm>
              <a:off x="5291847" y="3284987"/>
              <a:ext cx="3317132" cy="496111"/>
            </a:xfrm>
            <a:prstGeom prst="homePlate">
              <a:avLst>
                <a:gd name="adj" fmla="val 4019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063664" y="3374520"/>
              <a:ext cx="313753" cy="31375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Pentagon 127"/>
            <p:cNvSpPr/>
            <p:nvPr/>
          </p:nvSpPr>
          <p:spPr>
            <a:xfrm>
              <a:off x="5291847" y="3291319"/>
              <a:ext cx="2667240" cy="496111"/>
            </a:xfrm>
            <a:prstGeom prst="homePlate">
              <a:avLst>
                <a:gd name="adj" fmla="val 40196"/>
              </a:avLst>
            </a:prstGeom>
            <a:gradFill>
              <a:gsLst>
                <a:gs pos="0">
                  <a:schemeClr val="bg1">
                    <a:lumMod val="75000"/>
                    <a:lumOff val="25000"/>
                  </a:schemeClr>
                </a:gs>
                <a:gs pos="100000">
                  <a:schemeClr val="bg1">
                    <a:lumMod val="63000"/>
                    <a:lumOff val="37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063664" y="3339318"/>
              <a:ext cx="312906" cy="38472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900" b="1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C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409419" y="3319862"/>
              <a:ext cx="2421836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1800" dirty="0" smtClean="0">
                  <a:latin typeface="Helvetica" charset="0"/>
                  <a:ea typeface="Helvetica" charset="0"/>
                  <a:cs typeface="Helvetica" charset="0"/>
                </a:rPr>
                <a:t>Run reports monthly</a:t>
              </a:r>
              <a:endParaRPr lang="en-US" sz="18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4AFE64-BEED-4CFA-89E2-E5738821473C}"/>
              </a:ext>
            </a:extLst>
          </p:cNvPr>
          <p:cNvGrpSpPr/>
          <p:nvPr/>
        </p:nvGrpSpPr>
        <p:grpSpPr>
          <a:xfrm>
            <a:off x="5291848" y="4208357"/>
            <a:ext cx="3317132" cy="502443"/>
            <a:chOff x="5291847" y="3994341"/>
            <a:chExt cx="3317132" cy="502443"/>
          </a:xfrm>
        </p:grpSpPr>
        <p:sp>
          <p:nvSpPr>
            <p:cNvPr id="138" name="Pentagon 137"/>
            <p:cNvSpPr/>
            <p:nvPr/>
          </p:nvSpPr>
          <p:spPr>
            <a:xfrm>
              <a:off x="5291847" y="3994341"/>
              <a:ext cx="3317132" cy="496111"/>
            </a:xfrm>
            <a:prstGeom prst="homePlate">
              <a:avLst>
                <a:gd name="adj" fmla="val 4019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063664" y="4083874"/>
              <a:ext cx="313753" cy="31375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Pentagon 139"/>
            <p:cNvSpPr/>
            <p:nvPr/>
          </p:nvSpPr>
          <p:spPr>
            <a:xfrm>
              <a:off x="5291847" y="4000673"/>
              <a:ext cx="2667240" cy="496111"/>
            </a:xfrm>
            <a:prstGeom prst="homePlate">
              <a:avLst>
                <a:gd name="adj" fmla="val 40196"/>
              </a:avLst>
            </a:prstGeom>
            <a:gradFill>
              <a:gsLst>
                <a:gs pos="0">
                  <a:schemeClr val="bg1">
                    <a:lumMod val="75000"/>
                    <a:lumOff val="25000"/>
                  </a:schemeClr>
                </a:gs>
                <a:gs pos="100000">
                  <a:schemeClr val="bg1">
                    <a:lumMod val="63000"/>
                    <a:lumOff val="37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409419" y="4012104"/>
              <a:ext cx="2448708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en-US" sz="1800" dirty="0" smtClean="0">
                  <a:latin typeface="Helvetica" charset="0"/>
                  <a:ea typeface="Helvetica" charset="0"/>
                  <a:cs typeface="Helvetica" charset="0"/>
                </a:rPr>
                <a:t>Resolve issues immediately.</a:t>
              </a:r>
              <a:endParaRPr lang="en-US" sz="18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063664" y="4054691"/>
              <a:ext cx="297352" cy="38472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900" b="1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5ACA07-A0B8-43EB-A1C7-1374C18C83B6}"/>
              </a:ext>
            </a:extLst>
          </p:cNvPr>
          <p:cNvGrpSpPr/>
          <p:nvPr/>
        </p:nvGrpSpPr>
        <p:grpSpPr>
          <a:xfrm>
            <a:off x="834439" y="3499004"/>
            <a:ext cx="3317132" cy="502443"/>
            <a:chOff x="834439" y="3284987"/>
            <a:chExt cx="3317132" cy="502443"/>
          </a:xfrm>
        </p:grpSpPr>
        <p:grpSp>
          <p:nvGrpSpPr>
            <p:cNvPr id="144" name="Group 143"/>
            <p:cNvGrpSpPr/>
            <p:nvPr/>
          </p:nvGrpSpPr>
          <p:grpSpPr>
            <a:xfrm flipH="1">
              <a:off x="834439" y="3284987"/>
              <a:ext cx="3317132" cy="502443"/>
              <a:chOff x="5291847" y="3284987"/>
              <a:chExt cx="3317132" cy="502443"/>
            </a:xfrm>
          </p:grpSpPr>
          <p:sp>
            <p:nvSpPr>
              <p:cNvPr id="145" name="Pentagon 144"/>
              <p:cNvSpPr/>
              <p:nvPr/>
            </p:nvSpPr>
            <p:spPr>
              <a:xfrm>
                <a:off x="5291847" y="3284987"/>
                <a:ext cx="3317132" cy="496111"/>
              </a:xfrm>
              <a:prstGeom prst="homePlate">
                <a:avLst>
                  <a:gd name="adj" fmla="val 40196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8063664" y="3374520"/>
                <a:ext cx="313753" cy="31375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Pentagon 146"/>
              <p:cNvSpPr/>
              <p:nvPr/>
            </p:nvSpPr>
            <p:spPr>
              <a:xfrm>
                <a:off x="5291847" y="3291319"/>
                <a:ext cx="2667240" cy="496111"/>
              </a:xfrm>
              <a:prstGeom prst="homePlate">
                <a:avLst>
                  <a:gd name="adj" fmla="val 40196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>
                      <a:lumMod val="63000"/>
                      <a:lumOff val="37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 flipH="1">
              <a:off x="1047612" y="3347013"/>
              <a:ext cx="332142" cy="38472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900" b="1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A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 flipH="1">
              <a:off x="1592927" y="3310134"/>
              <a:ext cx="2441072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en-US" sz="1800" dirty="0" smtClean="0">
                  <a:latin typeface="Helvetica" charset="0"/>
                  <a:ea typeface="Helvetica" charset="0"/>
                  <a:cs typeface="Helvetica" charset="0"/>
                </a:rPr>
                <a:t>Verify at time of PO entry &amp; PO Approval.</a:t>
              </a:r>
              <a:endParaRPr lang="en-US" sz="18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321BF1-21BE-40C0-AA2D-F91A202D3BC8}"/>
              </a:ext>
            </a:extLst>
          </p:cNvPr>
          <p:cNvGrpSpPr/>
          <p:nvPr/>
        </p:nvGrpSpPr>
        <p:grpSpPr>
          <a:xfrm>
            <a:off x="834439" y="4208357"/>
            <a:ext cx="3317132" cy="502443"/>
            <a:chOff x="834439" y="3994341"/>
            <a:chExt cx="3317132" cy="502443"/>
          </a:xfrm>
        </p:grpSpPr>
        <p:grpSp>
          <p:nvGrpSpPr>
            <p:cNvPr id="149" name="Group 148"/>
            <p:cNvGrpSpPr/>
            <p:nvPr/>
          </p:nvGrpSpPr>
          <p:grpSpPr>
            <a:xfrm flipH="1">
              <a:off x="834439" y="3994341"/>
              <a:ext cx="3317132" cy="502443"/>
              <a:chOff x="5291847" y="3284987"/>
              <a:chExt cx="3317132" cy="502443"/>
            </a:xfrm>
          </p:grpSpPr>
          <p:sp>
            <p:nvSpPr>
              <p:cNvPr id="150" name="Pentagon 149"/>
              <p:cNvSpPr/>
              <p:nvPr/>
            </p:nvSpPr>
            <p:spPr>
              <a:xfrm>
                <a:off x="5291847" y="3284987"/>
                <a:ext cx="3317132" cy="496111"/>
              </a:xfrm>
              <a:prstGeom prst="homePlate">
                <a:avLst>
                  <a:gd name="adj" fmla="val 40196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8063664" y="3374520"/>
                <a:ext cx="313753" cy="31375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Pentagon 151"/>
              <p:cNvSpPr/>
              <p:nvPr/>
            </p:nvSpPr>
            <p:spPr>
              <a:xfrm>
                <a:off x="5291847" y="3291319"/>
                <a:ext cx="2667240" cy="496111"/>
              </a:xfrm>
              <a:prstGeom prst="homePlate">
                <a:avLst>
                  <a:gd name="adj" fmla="val 40196"/>
                </a:avLst>
              </a:prstGeom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>
                      <a:lumMod val="63000"/>
                      <a:lumOff val="37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 flipH="1">
              <a:off x="1583039" y="4004840"/>
              <a:ext cx="2450959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77500" lnSpcReduction="20000"/>
            </a:bodyPr>
            <a:lstStyle/>
            <a:p>
              <a:r>
                <a:rPr lang="en-US" sz="1800" dirty="0" smtClean="0">
                  <a:latin typeface="Helvetica" charset="0"/>
                  <a:ea typeface="Helvetica" charset="0"/>
                  <a:cs typeface="Helvetica" charset="0"/>
                </a:rPr>
                <a:t>Review time cards &amp; personnel postings monthly.</a:t>
              </a:r>
              <a:endParaRPr lang="en-US" sz="18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 flipH="1">
              <a:off x="1058832" y="4054690"/>
              <a:ext cx="320922" cy="38472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900" b="1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B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30186" y="880886"/>
            <a:ext cx="2735106" cy="965035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 fontScale="92500" lnSpcReduction="20000"/>
          </a:bodyPr>
          <a:lstStyle/>
          <a:p>
            <a:r>
              <a:rPr lang="en-US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Budgets can seem scary at first but with some TLC your budget will continue to bloom! </a:t>
            </a: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318411" y="733253"/>
            <a:ext cx="2816183" cy="3862557"/>
            <a:chOff x="2366786" y="486888"/>
            <a:chExt cx="2816183" cy="3862557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3801200" y="1554281"/>
              <a:ext cx="682352" cy="726814"/>
            </a:xfrm>
            <a:custGeom>
              <a:avLst/>
              <a:gdLst>
                <a:gd name="T0" fmla="*/ 1529 w 1530"/>
                <a:gd name="T1" fmla="*/ 765 h 1477"/>
                <a:gd name="T2" fmla="*/ 1529 w 1530"/>
                <a:gd name="T3" fmla="*/ 765 h 1477"/>
                <a:gd name="T4" fmla="*/ 1107 w 1530"/>
                <a:gd name="T5" fmla="*/ 369 h 1477"/>
                <a:gd name="T6" fmla="*/ 1002 w 1530"/>
                <a:gd name="T7" fmla="*/ 159 h 1477"/>
                <a:gd name="T8" fmla="*/ 237 w 1530"/>
                <a:gd name="T9" fmla="*/ 343 h 1477"/>
                <a:gd name="T10" fmla="*/ 184 w 1530"/>
                <a:gd name="T11" fmla="*/ 1134 h 1477"/>
                <a:gd name="T12" fmla="*/ 421 w 1530"/>
                <a:gd name="T13" fmla="*/ 1213 h 1477"/>
                <a:gd name="T14" fmla="*/ 817 w 1530"/>
                <a:gd name="T15" fmla="*/ 1476 h 1477"/>
                <a:gd name="T16" fmla="*/ 1213 w 1530"/>
                <a:gd name="T17" fmla="*/ 1160 h 1477"/>
                <a:gd name="T18" fmla="*/ 1529 w 1530"/>
                <a:gd name="T19" fmla="*/ 765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0" h="1477">
                  <a:moveTo>
                    <a:pt x="1529" y="765"/>
                  </a:moveTo>
                  <a:lnTo>
                    <a:pt x="1529" y="765"/>
                  </a:lnTo>
                  <a:cubicBezTo>
                    <a:pt x="1529" y="580"/>
                    <a:pt x="1370" y="396"/>
                    <a:pt x="1107" y="369"/>
                  </a:cubicBezTo>
                  <a:cubicBezTo>
                    <a:pt x="1107" y="290"/>
                    <a:pt x="1054" y="211"/>
                    <a:pt x="1002" y="159"/>
                  </a:cubicBezTo>
                  <a:cubicBezTo>
                    <a:pt x="791" y="0"/>
                    <a:pt x="447" y="79"/>
                    <a:pt x="237" y="343"/>
                  </a:cubicBezTo>
                  <a:cubicBezTo>
                    <a:pt x="0" y="606"/>
                    <a:pt x="0" y="976"/>
                    <a:pt x="184" y="1134"/>
                  </a:cubicBezTo>
                  <a:cubicBezTo>
                    <a:pt x="264" y="1187"/>
                    <a:pt x="342" y="1213"/>
                    <a:pt x="421" y="1213"/>
                  </a:cubicBezTo>
                  <a:cubicBezTo>
                    <a:pt x="447" y="1371"/>
                    <a:pt x="606" y="1476"/>
                    <a:pt x="817" y="1476"/>
                  </a:cubicBezTo>
                  <a:cubicBezTo>
                    <a:pt x="1028" y="1476"/>
                    <a:pt x="1213" y="1345"/>
                    <a:pt x="1213" y="1160"/>
                  </a:cubicBezTo>
                  <a:cubicBezTo>
                    <a:pt x="1396" y="1081"/>
                    <a:pt x="1529" y="949"/>
                    <a:pt x="1529" y="765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627105" y="486888"/>
              <a:ext cx="812512" cy="752927"/>
            </a:xfrm>
            <a:custGeom>
              <a:avLst/>
              <a:gdLst>
                <a:gd name="T0" fmla="*/ 1608 w 1820"/>
                <a:gd name="T1" fmla="*/ 923 h 1530"/>
                <a:gd name="T2" fmla="*/ 1608 w 1820"/>
                <a:gd name="T3" fmla="*/ 923 h 1530"/>
                <a:gd name="T4" fmla="*/ 1819 w 1820"/>
                <a:gd name="T5" fmla="*/ 527 h 1530"/>
                <a:gd name="T6" fmla="*/ 1292 w 1820"/>
                <a:gd name="T7" fmla="*/ 0 h 1530"/>
                <a:gd name="T8" fmla="*/ 870 w 1820"/>
                <a:gd name="T9" fmla="*/ 263 h 1530"/>
                <a:gd name="T10" fmla="*/ 580 w 1820"/>
                <a:gd name="T11" fmla="*/ 158 h 1530"/>
                <a:gd name="T12" fmla="*/ 0 w 1820"/>
                <a:gd name="T13" fmla="*/ 764 h 1530"/>
                <a:gd name="T14" fmla="*/ 580 w 1820"/>
                <a:gd name="T15" fmla="*/ 1371 h 1530"/>
                <a:gd name="T16" fmla="*/ 791 w 1820"/>
                <a:gd name="T17" fmla="*/ 1318 h 1530"/>
                <a:gd name="T18" fmla="*/ 1266 w 1820"/>
                <a:gd name="T19" fmla="*/ 1529 h 1530"/>
                <a:gd name="T20" fmla="*/ 1766 w 1820"/>
                <a:gd name="T21" fmla="*/ 1186 h 1530"/>
                <a:gd name="T22" fmla="*/ 1608 w 1820"/>
                <a:gd name="T23" fmla="*/ 923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0" h="1530">
                  <a:moveTo>
                    <a:pt x="1608" y="923"/>
                  </a:moveTo>
                  <a:lnTo>
                    <a:pt x="1608" y="923"/>
                  </a:lnTo>
                  <a:cubicBezTo>
                    <a:pt x="1740" y="817"/>
                    <a:pt x="1819" y="685"/>
                    <a:pt x="1819" y="527"/>
                  </a:cubicBezTo>
                  <a:cubicBezTo>
                    <a:pt x="1819" y="237"/>
                    <a:pt x="1582" y="0"/>
                    <a:pt x="1292" y="0"/>
                  </a:cubicBezTo>
                  <a:cubicBezTo>
                    <a:pt x="1107" y="0"/>
                    <a:pt x="949" y="105"/>
                    <a:pt x="870" y="263"/>
                  </a:cubicBezTo>
                  <a:cubicBezTo>
                    <a:pt x="765" y="211"/>
                    <a:pt x="685" y="158"/>
                    <a:pt x="580" y="158"/>
                  </a:cubicBezTo>
                  <a:cubicBezTo>
                    <a:pt x="264" y="158"/>
                    <a:pt x="0" y="448"/>
                    <a:pt x="0" y="764"/>
                  </a:cubicBezTo>
                  <a:cubicBezTo>
                    <a:pt x="0" y="1107"/>
                    <a:pt x="264" y="1371"/>
                    <a:pt x="580" y="1371"/>
                  </a:cubicBezTo>
                  <a:cubicBezTo>
                    <a:pt x="659" y="1371"/>
                    <a:pt x="711" y="1345"/>
                    <a:pt x="791" y="1318"/>
                  </a:cubicBezTo>
                  <a:cubicBezTo>
                    <a:pt x="870" y="1450"/>
                    <a:pt x="1055" y="1529"/>
                    <a:pt x="1266" y="1529"/>
                  </a:cubicBezTo>
                  <a:cubicBezTo>
                    <a:pt x="1555" y="1529"/>
                    <a:pt x="1766" y="1371"/>
                    <a:pt x="1766" y="1186"/>
                  </a:cubicBezTo>
                  <a:cubicBezTo>
                    <a:pt x="1766" y="1081"/>
                    <a:pt x="1714" y="975"/>
                    <a:pt x="1608" y="923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3652606" y="526058"/>
              <a:ext cx="788847" cy="674587"/>
            </a:xfrm>
            <a:custGeom>
              <a:avLst/>
              <a:gdLst>
                <a:gd name="T0" fmla="*/ 1398 w 1767"/>
                <a:gd name="T1" fmla="*/ 211 h 1372"/>
                <a:gd name="T2" fmla="*/ 1398 w 1767"/>
                <a:gd name="T3" fmla="*/ 211 h 1372"/>
                <a:gd name="T4" fmla="*/ 791 w 1767"/>
                <a:gd name="T5" fmla="*/ 106 h 1372"/>
                <a:gd name="T6" fmla="*/ 527 w 1767"/>
                <a:gd name="T7" fmla="*/ 26 h 1372"/>
                <a:gd name="T8" fmla="*/ 0 w 1767"/>
                <a:gd name="T9" fmla="*/ 528 h 1372"/>
                <a:gd name="T10" fmla="*/ 159 w 1767"/>
                <a:gd name="T11" fmla="*/ 870 h 1372"/>
                <a:gd name="T12" fmla="*/ 79 w 1767"/>
                <a:gd name="T13" fmla="*/ 1055 h 1372"/>
                <a:gd name="T14" fmla="*/ 712 w 1767"/>
                <a:gd name="T15" fmla="*/ 1371 h 1372"/>
                <a:gd name="T16" fmla="*/ 1318 w 1767"/>
                <a:gd name="T17" fmla="*/ 1055 h 1372"/>
                <a:gd name="T18" fmla="*/ 1318 w 1767"/>
                <a:gd name="T19" fmla="*/ 1028 h 1372"/>
                <a:gd name="T20" fmla="*/ 1635 w 1767"/>
                <a:gd name="T21" fmla="*/ 896 h 1372"/>
                <a:gd name="T22" fmla="*/ 1398 w 1767"/>
                <a:gd name="T23" fmla="*/ 211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7" h="1372">
                  <a:moveTo>
                    <a:pt x="1398" y="211"/>
                  </a:moveTo>
                  <a:lnTo>
                    <a:pt x="1398" y="211"/>
                  </a:lnTo>
                  <a:cubicBezTo>
                    <a:pt x="1187" y="53"/>
                    <a:pt x="949" y="0"/>
                    <a:pt x="791" y="106"/>
                  </a:cubicBezTo>
                  <a:cubicBezTo>
                    <a:pt x="712" y="53"/>
                    <a:pt x="607" y="26"/>
                    <a:pt x="527" y="26"/>
                  </a:cubicBezTo>
                  <a:cubicBezTo>
                    <a:pt x="238" y="26"/>
                    <a:pt x="0" y="237"/>
                    <a:pt x="0" y="528"/>
                  </a:cubicBezTo>
                  <a:cubicBezTo>
                    <a:pt x="0" y="659"/>
                    <a:pt x="79" y="791"/>
                    <a:pt x="159" y="870"/>
                  </a:cubicBezTo>
                  <a:cubicBezTo>
                    <a:pt x="105" y="922"/>
                    <a:pt x="79" y="975"/>
                    <a:pt x="79" y="1055"/>
                  </a:cubicBezTo>
                  <a:cubicBezTo>
                    <a:pt x="79" y="1239"/>
                    <a:pt x="370" y="1371"/>
                    <a:pt x="712" y="1371"/>
                  </a:cubicBezTo>
                  <a:cubicBezTo>
                    <a:pt x="1054" y="1371"/>
                    <a:pt x="1318" y="1239"/>
                    <a:pt x="1318" y="1055"/>
                  </a:cubicBezTo>
                  <a:cubicBezTo>
                    <a:pt x="1318" y="1028"/>
                    <a:pt x="1318" y="1028"/>
                    <a:pt x="1318" y="1028"/>
                  </a:cubicBezTo>
                  <a:cubicBezTo>
                    <a:pt x="1450" y="1028"/>
                    <a:pt x="1555" y="975"/>
                    <a:pt x="1635" y="896"/>
                  </a:cubicBezTo>
                  <a:cubicBezTo>
                    <a:pt x="1766" y="711"/>
                    <a:pt x="1661" y="395"/>
                    <a:pt x="1398" y="211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66786" y="1124482"/>
              <a:ext cx="706018" cy="570135"/>
            </a:xfrm>
            <a:custGeom>
              <a:avLst/>
              <a:gdLst>
                <a:gd name="T0" fmla="*/ 1582 w 1583"/>
                <a:gd name="T1" fmla="*/ 501 h 1160"/>
                <a:gd name="T2" fmla="*/ 1582 w 1583"/>
                <a:gd name="T3" fmla="*/ 501 h 1160"/>
                <a:gd name="T4" fmla="*/ 1134 w 1583"/>
                <a:gd name="T5" fmla="*/ 131 h 1160"/>
                <a:gd name="T6" fmla="*/ 923 w 1583"/>
                <a:gd name="T7" fmla="*/ 184 h 1160"/>
                <a:gd name="T8" fmla="*/ 501 w 1583"/>
                <a:gd name="T9" fmla="*/ 0 h 1160"/>
                <a:gd name="T10" fmla="*/ 0 w 1583"/>
                <a:gd name="T11" fmla="*/ 421 h 1160"/>
                <a:gd name="T12" fmla="*/ 369 w 1583"/>
                <a:gd name="T13" fmla="*/ 817 h 1160"/>
                <a:gd name="T14" fmla="*/ 817 w 1583"/>
                <a:gd name="T15" fmla="*/ 1159 h 1160"/>
                <a:gd name="T16" fmla="*/ 1265 w 1583"/>
                <a:gd name="T17" fmla="*/ 843 h 1160"/>
                <a:gd name="T18" fmla="*/ 1582 w 1583"/>
                <a:gd name="T19" fmla="*/ 501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3" h="1160">
                  <a:moveTo>
                    <a:pt x="1582" y="501"/>
                  </a:moveTo>
                  <a:lnTo>
                    <a:pt x="1582" y="501"/>
                  </a:lnTo>
                  <a:cubicBezTo>
                    <a:pt x="1582" y="316"/>
                    <a:pt x="1371" y="131"/>
                    <a:pt x="1134" y="131"/>
                  </a:cubicBezTo>
                  <a:cubicBezTo>
                    <a:pt x="1054" y="131"/>
                    <a:pt x="1002" y="158"/>
                    <a:pt x="923" y="184"/>
                  </a:cubicBezTo>
                  <a:cubicBezTo>
                    <a:pt x="844" y="79"/>
                    <a:pt x="686" y="0"/>
                    <a:pt x="501" y="0"/>
                  </a:cubicBezTo>
                  <a:cubicBezTo>
                    <a:pt x="211" y="0"/>
                    <a:pt x="0" y="184"/>
                    <a:pt x="0" y="421"/>
                  </a:cubicBezTo>
                  <a:cubicBezTo>
                    <a:pt x="0" y="606"/>
                    <a:pt x="159" y="791"/>
                    <a:pt x="369" y="817"/>
                  </a:cubicBezTo>
                  <a:cubicBezTo>
                    <a:pt x="396" y="1002"/>
                    <a:pt x="607" y="1159"/>
                    <a:pt x="817" y="1159"/>
                  </a:cubicBezTo>
                  <a:cubicBezTo>
                    <a:pt x="1028" y="1159"/>
                    <a:pt x="1213" y="1028"/>
                    <a:pt x="1265" y="843"/>
                  </a:cubicBezTo>
                  <a:cubicBezTo>
                    <a:pt x="1450" y="791"/>
                    <a:pt x="1582" y="658"/>
                    <a:pt x="1582" y="501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4476951" y="1424782"/>
              <a:ext cx="706018" cy="557079"/>
            </a:xfrm>
            <a:custGeom>
              <a:avLst/>
              <a:gdLst>
                <a:gd name="T0" fmla="*/ 1581 w 1582"/>
                <a:gd name="T1" fmla="*/ 501 h 1135"/>
                <a:gd name="T2" fmla="*/ 1581 w 1582"/>
                <a:gd name="T3" fmla="*/ 501 h 1135"/>
                <a:gd name="T4" fmla="*/ 1133 w 1582"/>
                <a:gd name="T5" fmla="*/ 132 h 1135"/>
                <a:gd name="T6" fmla="*/ 922 w 1582"/>
                <a:gd name="T7" fmla="*/ 185 h 1135"/>
                <a:gd name="T8" fmla="*/ 501 w 1582"/>
                <a:gd name="T9" fmla="*/ 0 h 1135"/>
                <a:gd name="T10" fmla="*/ 0 w 1582"/>
                <a:gd name="T11" fmla="*/ 422 h 1135"/>
                <a:gd name="T12" fmla="*/ 368 w 1582"/>
                <a:gd name="T13" fmla="*/ 817 h 1135"/>
                <a:gd name="T14" fmla="*/ 817 w 1582"/>
                <a:gd name="T15" fmla="*/ 1134 h 1135"/>
                <a:gd name="T16" fmla="*/ 1265 w 1582"/>
                <a:gd name="T17" fmla="*/ 844 h 1135"/>
                <a:gd name="T18" fmla="*/ 1581 w 1582"/>
                <a:gd name="T19" fmla="*/ 50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2" h="1135">
                  <a:moveTo>
                    <a:pt x="1581" y="501"/>
                  </a:moveTo>
                  <a:lnTo>
                    <a:pt x="1581" y="501"/>
                  </a:lnTo>
                  <a:cubicBezTo>
                    <a:pt x="1581" y="290"/>
                    <a:pt x="1370" y="132"/>
                    <a:pt x="1133" y="132"/>
                  </a:cubicBezTo>
                  <a:cubicBezTo>
                    <a:pt x="1054" y="132"/>
                    <a:pt x="975" y="158"/>
                    <a:pt x="922" y="185"/>
                  </a:cubicBezTo>
                  <a:cubicBezTo>
                    <a:pt x="843" y="52"/>
                    <a:pt x="685" y="0"/>
                    <a:pt x="501" y="0"/>
                  </a:cubicBezTo>
                  <a:cubicBezTo>
                    <a:pt x="211" y="0"/>
                    <a:pt x="0" y="185"/>
                    <a:pt x="0" y="422"/>
                  </a:cubicBezTo>
                  <a:cubicBezTo>
                    <a:pt x="0" y="607"/>
                    <a:pt x="157" y="764"/>
                    <a:pt x="368" y="817"/>
                  </a:cubicBezTo>
                  <a:cubicBezTo>
                    <a:pt x="395" y="1001"/>
                    <a:pt x="579" y="1134"/>
                    <a:pt x="817" y="1134"/>
                  </a:cubicBezTo>
                  <a:cubicBezTo>
                    <a:pt x="1028" y="1134"/>
                    <a:pt x="1212" y="1001"/>
                    <a:pt x="1265" y="844"/>
                  </a:cubicBezTo>
                  <a:cubicBezTo>
                    <a:pt x="1449" y="790"/>
                    <a:pt x="1581" y="659"/>
                    <a:pt x="1581" y="501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449615" y="1696793"/>
              <a:ext cx="694185" cy="674587"/>
            </a:xfrm>
            <a:custGeom>
              <a:avLst/>
              <a:gdLst>
                <a:gd name="T0" fmla="*/ 1160 w 1556"/>
                <a:gd name="T1" fmla="*/ 607 h 1372"/>
                <a:gd name="T2" fmla="*/ 1160 w 1556"/>
                <a:gd name="T3" fmla="*/ 607 h 1372"/>
                <a:gd name="T4" fmla="*/ 1160 w 1556"/>
                <a:gd name="T5" fmla="*/ 475 h 1372"/>
                <a:gd name="T6" fmla="*/ 579 w 1556"/>
                <a:gd name="T7" fmla="*/ 0 h 1372"/>
                <a:gd name="T8" fmla="*/ 0 w 1556"/>
                <a:gd name="T9" fmla="*/ 475 h 1372"/>
                <a:gd name="T10" fmla="*/ 422 w 1556"/>
                <a:gd name="T11" fmla="*/ 949 h 1372"/>
                <a:gd name="T12" fmla="*/ 422 w 1556"/>
                <a:gd name="T13" fmla="*/ 976 h 1372"/>
                <a:gd name="T14" fmla="*/ 1001 w 1556"/>
                <a:gd name="T15" fmla="*/ 1371 h 1372"/>
                <a:gd name="T16" fmla="*/ 1555 w 1556"/>
                <a:gd name="T17" fmla="*/ 976 h 1372"/>
                <a:gd name="T18" fmla="*/ 1160 w 1556"/>
                <a:gd name="T19" fmla="*/ 607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6" h="1372">
                  <a:moveTo>
                    <a:pt x="1160" y="607"/>
                  </a:moveTo>
                  <a:lnTo>
                    <a:pt x="1160" y="607"/>
                  </a:lnTo>
                  <a:cubicBezTo>
                    <a:pt x="1160" y="554"/>
                    <a:pt x="1160" y="528"/>
                    <a:pt x="1160" y="475"/>
                  </a:cubicBezTo>
                  <a:cubicBezTo>
                    <a:pt x="1160" y="211"/>
                    <a:pt x="896" y="0"/>
                    <a:pt x="579" y="0"/>
                  </a:cubicBezTo>
                  <a:cubicBezTo>
                    <a:pt x="263" y="0"/>
                    <a:pt x="0" y="211"/>
                    <a:pt x="0" y="475"/>
                  </a:cubicBezTo>
                  <a:cubicBezTo>
                    <a:pt x="0" y="712"/>
                    <a:pt x="184" y="897"/>
                    <a:pt x="422" y="949"/>
                  </a:cubicBezTo>
                  <a:lnTo>
                    <a:pt x="422" y="976"/>
                  </a:lnTo>
                  <a:cubicBezTo>
                    <a:pt x="422" y="1186"/>
                    <a:pt x="685" y="1371"/>
                    <a:pt x="1001" y="1371"/>
                  </a:cubicBezTo>
                  <a:cubicBezTo>
                    <a:pt x="1317" y="1371"/>
                    <a:pt x="1555" y="1186"/>
                    <a:pt x="1555" y="976"/>
                  </a:cubicBezTo>
                  <a:cubicBezTo>
                    <a:pt x="1555" y="792"/>
                    <a:pt x="1397" y="659"/>
                    <a:pt x="1160" y="607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2826289" y="1553171"/>
              <a:ext cx="741516" cy="609305"/>
            </a:xfrm>
            <a:custGeom>
              <a:avLst/>
              <a:gdLst>
                <a:gd name="T0" fmla="*/ 1661 w 1662"/>
                <a:gd name="T1" fmla="*/ 633 h 1240"/>
                <a:gd name="T2" fmla="*/ 1661 w 1662"/>
                <a:gd name="T3" fmla="*/ 633 h 1240"/>
                <a:gd name="T4" fmla="*/ 1186 w 1662"/>
                <a:gd name="T5" fmla="*/ 290 h 1240"/>
                <a:gd name="T6" fmla="*/ 1186 w 1662"/>
                <a:gd name="T7" fmla="*/ 290 h 1240"/>
                <a:gd name="T8" fmla="*/ 607 w 1662"/>
                <a:gd name="T9" fmla="*/ 0 h 1240"/>
                <a:gd name="T10" fmla="*/ 0 w 1662"/>
                <a:gd name="T11" fmla="*/ 422 h 1240"/>
                <a:gd name="T12" fmla="*/ 448 w 1662"/>
                <a:gd name="T13" fmla="*/ 818 h 1240"/>
                <a:gd name="T14" fmla="*/ 396 w 1662"/>
                <a:gd name="T15" fmla="*/ 949 h 1240"/>
                <a:gd name="T16" fmla="*/ 870 w 1662"/>
                <a:gd name="T17" fmla="*/ 1239 h 1240"/>
                <a:gd name="T18" fmla="*/ 1345 w 1662"/>
                <a:gd name="T19" fmla="*/ 949 h 1240"/>
                <a:gd name="T20" fmla="*/ 1345 w 1662"/>
                <a:gd name="T21" fmla="*/ 923 h 1240"/>
                <a:gd name="T22" fmla="*/ 1661 w 1662"/>
                <a:gd name="T23" fmla="*/ 633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2" h="1240">
                  <a:moveTo>
                    <a:pt x="1661" y="633"/>
                  </a:moveTo>
                  <a:lnTo>
                    <a:pt x="1661" y="633"/>
                  </a:lnTo>
                  <a:cubicBezTo>
                    <a:pt x="1661" y="449"/>
                    <a:pt x="1450" y="290"/>
                    <a:pt x="1186" y="290"/>
                  </a:cubicBezTo>
                  <a:lnTo>
                    <a:pt x="1186" y="290"/>
                  </a:lnTo>
                  <a:cubicBezTo>
                    <a:pt x="1107" y="133"/>
                    <a:pt x="870" y="0"/>
                    <a:pt x="607" y="0"/>
                  </a:cubicBezTo>
                  <a:cubicBezTo>
                    <a:pt x="263" y="0"/>
                    <a:pt x="0" y="185"/>
                    <a:pt x="0" y="422"/>
                  </a:cubicBezTo>
                  <a:cubicBezTo>
                    <a:pt x="0" y="607"/>
                    <a:pt x="185" y="765"/>
                    <a:pt x="448" y="818"/>
                  </a:cubicBezTo>
                  <a:cubicBezTo>
                    <a:pt x="422" y="844"/>
                    <a:pt x="396" y="897"/>
                    <a:pt x="396" y="949"/>
                  </a:cubicBezTo>
                  <a:cubicBezTo>
                    <a:pt x="396" y="1108"/>
                    <a:pt x="607" y="1239"/>
                    <a:pt x="870" y="1239"/>
                  </a:cubicBezTo>
                  <a:cubicBezTo>
                    <a:pt x="1134" y="1239"/>
                    <a:pt x="1345" y="1108"/>
                    <a:pt x="1345" y="949"/>
                  </a:cubicBezTo>
                  <a:lnTo>
                    <a:pt x="1345" y="923"/>
                  </a:lnTo>
                  <a:cubicBezTo>
                    <a:pt x="1529" y="897"/>
                    <a:pt x="1661" y="765"/>
                    <a:pt x="1661" y="633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4405955" y="904697"/>
              <a:ext cx="753349" cy="609305"/>
            </a:xfrm>
            <a:custGeom>
              <a:avLst/>
              <a:gdLst>
                <a:gd name="T0" fmla="*/ 1687 w 1688"/>
                <a:gd name="T1" fmla="*/ 606 h 1240"/>
                <a:gd name="T2" fmla="*/ 1687 w 1688"/>
                <a:gd name="T3" fmla="*/ 606 h 1240"/>
                <a:gd name="T4" fmla="*/ 1187 w 1688"/>
                <a:gd name="T5" fmla="*/ 290 h 1240"/>
                <a:gd name="T6" fmla="*/ 1187 w 1688"/>
                <a:gd name="T7" fmla="*/ 290 h 1240"/>
                <a:gd name="T8" fmla="*/ 607 w 1688"/>
                <a:gd name="T9" fmla="*/ 0 h 1240"/>
                <a:gd name="T10" fmla="*/ 0 w 1688"/>
                <a:gd name="T11" fmla="*/ 421 h 1240"/>
                <a:gd name="T12" fmla="*/ 449 w 1688"/>
                <a:gd name="T13" fmla="*/ 817 h 1240"/>
                <a:gd name="T14" fmla="*/ 396 w 1688"/>
                <a:gd name="T15" fmla="*/ 922 h 1240"/>
                <a:gd name="T16" fmla="*/ 871 w 1688"/>
                <a:gd name="T17" fmla="*/ 1239 h 1240"/>
                <a:gd name="T18" fmla="*/ 1371 w 1688"/>
                <a:gd name="T19" fmla="*/ 922 h 1240"/>
                <a:gd name="T20" fmla="*/ 1371 w 1688"/>
                <a:gd name="T21" fmla="*/ 922 h 1240"/>
                <a:gd name="T22" fmla="*/ 1687 w 1688"/>
                <a:gd name="T23" fmla="*/ 606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8" h="1240">
                  <a:moveTo>
                    <a:pt x="1687" y="606"/>
                  </a:moveTo>
                  <a:lnTo>
                    <a:pt x="1687" y="606"/>
                  </a:lnTo>
                  <a:cubicBezTo>
                    <a:pt x="1687" y="421"/>
                    <a:pt x="1450" y="290"/>
                    <a:pt x="1187" y="290"/>
                  </a:cubicBezTo>
                  <a:lnTo>
                    <a:pt x="1187" y="290"/>
                  </a:lnTo>
                  <a:cubicBezTo>
                    <a:pt x="1108" y="105"/>
                    <a:pt x="897" y="0"/>
                    <a:pt x="607" y="0"/>
                  </a:cubicBezTo>
                  <a:cubicBezTo>
                    <a:pt x="264" y="0"/>
                    <a:pt x="0" y="184"/>
                    <a:pt x="0" y="421"/>
                  </a:cubicBezTo>
                  <a:cubicBezTo>
                    <a:pt x="0" y="606"/>
                    <a:pt x="185" y="764"/>
                    <a:pt x="449" y="817"/>
                  </a:cubicBezTo>
                  <a:cubicBezTo>
                    <a:pt x="422" y="843"/>
                    <a:pt x="396" y="895"/>
                    <a:pt x="396" y="922"/>
                  </a:cubicBezTo>
                  <a:cubicBezTo>
                    <a:pt x="396" y="1106"/>
                    <a:pt x="607" y="1239"/>
                    <a:pt x="871" y="1239"/>
                  </a:cubicBezTo>
                  <a:cubicBezTo>
                    <a:pt x="1134" y="1239"/>
                    <a:pt x="1371" y="1106"/>
                    <a:pt x="1371" y="922"/>
                  </a:cubicBezTo>
                  <a:lnTo>
                    <a:pt x="1371" y="922"/>
                  </a:lnTo>
                  <a:cubicBezTo>
                    <a:pt x="1556" y="869"/>
                    <a:pt x="1687" y="764"/>
                    <a:pt x="1687" y="606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4216632" y="2321331"/>
              <a:ext cx="729683" cy="674587"/>
            </a:xfrm>
            <a:custGeom>
              <a:avLst/>
              <a:gdLst>
                <a:gd name="T0" fmla="*/ 1398 w 1636"/>
                <a:gd name="T1" fmla="*/ 659 h 1371"/>
                <a:gd name="T2" fmla="*/ 1398 w 1636"/>
                <a:gd name="T3" fmla="*/ 659 h 1371"/>
                <a:gd name="T4" fmla="*/ 1635 w 1636"/>
                <a:gd name="T5" fmla="*/ 369 h 1371"/>
                <a:gd name="T6" fmla="*/ 1002 w 1636"/>
                <a:gd name="T7" fmla="*/ 0 h 1371"/>
                <a:gd name="T8" fmla="*/ 370 w 1636"/>
                <a:gd name="T9" fmla="*/ 369 h 1371"/>
                <a:gd name="T10" fmla="*/ 396 w 1636"/>
                <a:gd name="T11" fmla="*/ 421 h 1371"/>
                <a:gd name="T12" fmla="*/ 0 w 1636"/>
                <a:gd name="T13" fmla="*/ 738 h 1371"/>
                <a:gd name="T14" fmla="*/ 501 w 1636"/>
                <a:gd name="T15" fmla="*/ 1028 h 1371"/>
                <a:gd name="T16" fmla="*/ 528 w 1636"/>
                <a:gd name="T17" fmla="*/ 1028 h 1371"/>
                <a:gd name="T18" fmla="*/ 1055 w 1636"/>
                <a:gd name="T19" fmla="*/ 1370 h 1371"/>
                <a:gd name="T20" fmla="*/ 1609 w 1636"/>
                <a:gd name="T21" fmla="*/ 975 h 1371"/>
                <a:gd name="T22" fmla="*/ 1398 w 1636"/>
                <a:gd name="T23" fmla="*/ 659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6" h="1371">
                  <a:moveTo>
                    <a:pt x="1398" y="659"/>
                  </a:moveTo>
                  <a:lnTo>
                    <a:pt x="1398" y="659"/>
                  </a:lnTo>
                  <a:cubicBezTo>
                    <a:pt x="1556" y="580"/>
                    <a:pt x="1635" y="475"/>
                    <a:pt x="1635" y="369"/>
                  </a:cubicBezTo>
                  <a:cubicBezTo>
                    <a:pt x="1635" y="158"/>
                    <a:pt x="1345" y="0"/>
                    <a:pt x="1002" y="0"/>
                  </a:cubicBezTo>
                  <a:cubicBezTo>
                    <a:pt x="660" y="0"/>
                    <a:pt x="370" y="158"/>
                    <a:pt x="370" y="369"/>
                  </a:cubicBezTo>
                  <a:cubicBezTo>
                    <a:pt x="370" y="395"/>
                    <a:pt x="370" y="421"/>
                    <a:pt x="396" y="421"/>
                  </a:cubicBezTo>
                  <a:cubicBezTo>
                    <a:pt x="159" y="475"/>
                    <a:pt x="0" y="580"/>
                    <a:pt x="0" y="738"/>
                  </a:cubicBezTo>
                  <a:cubicBezTo>
                    <a:pt x="0" y="896"/>
                    <a:pt x="238" y="1028"/>
                    <a:pt x="501" y="1028"/>
                  </a:cubicBezTo>
                  <a:cubicBezTo>
                    <a:pt x="501" y="1028"/>
                    <a:pt x="501" y="1028"/>
                    <a:pt x="528" y="1028"/>
                  </a:cubicBezTo>
                  <a:cubicBezTo>
                    <a:pt x="555" y="1213"/>
                    <a:pt x="792" y="1370"/>
                    <a:pt x="1055" y="1370"/>
                  </a:cubicBezTo>
                  <a:cubicBezTo>
                    <a:pt x="1371" y="1370"/>
                    <a:pt x="1609" y="1186"/>
                    <a:pt x="1609" y="975"/>
                  </a:cubicBezTo>
                  <a:cubicBezTo>
                    <a:pt x="1609" y="843"/>
                    <a:pt x="1530" y="712"/>
                    <a:pt x="1398" y="659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2790791" y="852471"/>
              <a:ext cx="1956340" cy="3496974"/>
            </a:xfrm>
            <a:custGeom>
              <a:avLst/>
              <a:gdLst>
                <a:gd name="T0" fmla="*/ 3533 w 4377"/>
                <a:gd name="T1" fmla="*/ 1767 h 7092"/>
                <a:gd name="T2" fmla="*/ 3533 w 4377"/>
                <a:gd name="T3" fmla="*/ 1767 h 7092"/>
                <a:gd name="T4" fmla="*/ 4191 w 4377"/>
                <a:gd name="T5" fmla="*/ 1713 h 7092"/>
                <a:gd name="T6" fmla="*/ 4349 w 4377"/>
                <a:gd name="T7" fmla="*/ 1740 h 7092"/>
                <a:gd name="T8" fmla="*/ 3717 w 4377"/>
                <a:gd name="T9" fmla="*/ 1529 h 7092"/>
                <a:gd name="T10" fmla="*/ 4244 w 4377"/>
                <a:gd name="T11" fmla="*/ 896 h 7092"/>
                <a:gd name="T12" fmla="*/ 3453 w 4377"/>
                <a:gd name="T13" fmla="*/ 1476 h 7092"/>
                <a:gd name="T14" fmla="*/ 3374 w 4377"/>
                <a:gd name="T15" fmla="*/ 1529 h 7092"/>
                <a:gd name="T16" fmla="*/ 2451 w 4377"/>
                <a:gd name="T17" fmla="*/ 2241 h 7092"/>
                <a:gd name="T18" fmla="*/ 2294 w 4377"/>
                <a:gd name="T19" fmla="*/ 1239 h 7092"/>
                <a:gd name="T20" fmla="*/ 2741 w 4377"/>
                <a:gd name="T21" fmla="*/ 52 h 7092"/>
                <a:gd name="T22" fmla="*/ 1898 w 4377"/>
                <a:gd name="T23" fmla="*/ 1634 h 7092"/>
                <a:gd name="T24" fmla="*/ 949 w 4377"/>
                <a:gd name="T25" fmla="*/ 923 h 7092"/>
                <a:gd name="T26" fmla="*/ 369 w 4377"/>
                <a:gd name="T27" fmla="*/ 52 h 7092"/>
                <a:gd name="T28" fmla="*/ 606 w 4377"/>
                <a:gd name="T29" fmla="*/ 923 h 7092"/>
                <a:gd name="T30" fmla="*/ 0 w 4377"/>
                <a:gd name="T31" fmla="*/ 1134 h 7092"/>
                <a:gd name="T32" fmla="*/ 237 w 4377"/>
                <a:gd name="T33" fmla="*/ 1107 h 7092"/>
                <a:gd name="T34" fmla="*/ 817 w 4377"/>
                <a:gd name="T35" fmla="*/ 1160 h 7092"/>
                <a:gd name="T36" fmla="*/ 1898 w 4377"/>
                <a:gd name="T37" fmla="*/ 2320 h 7092"/>
                <a:gd name="T38" fmla="*/ 1898 w 4377"/>
                <a:gd name="T39" fmla="*/ 2926 h 7092"/>
                <a:gd name="T40" fmla="*/ 949 w 4377"/>
                <a:gd name="T41" fmla="*/ 2083 h 7092"/>
                <a:gd name="T42" fmla="*/ 1502 w 4377"/>
                <a:gd name="T43" fmla="*/ 2768 h 7092"/>
                <a:gd name="T44" fmla="*/ 105 w 4377"/>
                <a:gd name="T45" fmla="*/ 2399 h 7092"/>
                <a:gd name="T46" fmla="*/ 1898 w 4377"/>
                <a:gd name="T47" fmla="*/ 3665 h 7092"/>
                <a:gd name="T48" fmla="*/ 1898 w 4377"/>
                <a:gd name="T49" fmla="*/ 7091 h 7092"/>
                <a:gd name="T50" fmla="*/ 2451 w 4377"/>
                <a:gd name="T51" fmla="*/ 7091 h 7092"/>
                <a:gd name="T52" fmla="*/ 2451 w 4377"/>
                <a:gd name="T53" fmla="*/ 4270 h 7092"/>
                <a:gd name="T54" fmla="*/ 2636 w 4377"/>
                <a:gd name="T55" fmla="*/ 3717 h 7092"/>
                <a:gd name="T56" fmla="*/ 3690 w 4377"/>
                <a:gd name="T57" fmla="*/ 3638 h 7092"/>
                <a:gd name="T58" fmla="*/ 4191 w 4377"/>
                <a:gd name="T59" fmla="*/ 3638 h 7092"/>
                <a:gd name="T60" fmla="*/ 2847 w 4377"/>
                <a:gd name="T61" fmla="*/ 3374 h 7092"/>
                <a:gd name="T62" fmla="*/ 3400 w 4377"/>
                <a:gd name="T63" fmla="*/ 2689 h 7092"/>
                <a:gd name="T64" fmla="*/ 2451 w 4377"/>
                <a:gd name="T65" fmla="*/ 3532 h 7092"/>
                <a:gd name="T66" fmla="*/ 2451 w 4377"/>
                <a:gd name="T67" fmla="*/ 2926 h 7092"/>
                <a:gd name="T68" fmla="*/ 3533 w 4377"/>
                <a:gd name="T69" fmla="*/ 1767 h 7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77" h="7092">
                  <a:moveTo>
                    <a:pt x="3533" y="1767"/>
                  </a:moveTo>
                  <a:lnTo>
                    <a:pt x="3533" y="1767"/>
                  </a:lnTo>
                  <a:cubicBezTo>
                    <a:pt x="3638" y="1687"/>
                    <a:pt x="3981" y="1687"/>
                    <a:pt x="4191" y="1713"/>
                  </a:cubicBezTo>
                  <a:cubicBezTo>
                    <a:pt x="4297" y="1713"/>
                    <a:pt x="4376" y="1740"/>
                    <a:pt x="4349" y="1740"/>
                  </a:cubicBezTo>
                  <a:cubicBezTo>
                    <a:pt x="3717" y="1529"/>
                    <a:pt x="3717" y="1529"/>
                    <a:pt x="3717" y="1529"/>
                  </a:cubicBezTo>
                  <a:cubicBezTo>
                    <a:pt x="3717" y="1529"/>
                    <a:pt x="4297" y="844"/>
                    <a:pt x="4244" y="896"/>
                  </a:cubicBezTo>
                  <a:cubicBezTo>
                    <a:pt x="3453" y="1476"/>
                    <a:pt x="3453" y="1476"/>
                    <a:pt x="3453" y="1476"/>
                  </a:cubicBezTo>
                  <a:cubicBezTo>
                    <a:pt x="3427" y="1503"/>
                    <a:pt x="3400" y="1503"/>
                    <a:pt x="3374" y="1529"/>
                  </a:cubicBezTo>
                  <a:cubicBezTo>
                    <a:pt x="2451" y="2241"/>
                    <a:pt x="2451" y="2241"/>
                    <a:pt x="2451" y="2241"/>
                  </a:cubicBezTo>
                  <a:cubicBezTo>
                    <a:pt x="2451" y="2241"/>
                    <a:pt x="2214" y="1872"/>
                    <a:pt x="2294" y="1239"/>
                  </a:cubicBezTo>
                  <a:cubicBezTo>
                    <a:pt x="2399" y="633"/>
                    <a:pt x="2584" y="316"/>
                    <a:pt x="2741" y="52"/>
                  </a:cubicBezTo>
                  <a:cubicBezTo>
                    <a:pt x="2240" y="211"/>
                    <a:pt x="1898" y="1634"/>
                    <a:pt x="1898" y="1634"/>
                  </a:cubicBezTo>
                  <a:cubicBezTo>
                    <a:pt x="1898" y="1634"/>
                    <a:pt x="1265" y="1186"/>
                    <a:pt x="949" y="923"/>
                  </a:cubicBezTo>
                  <a:cubicBezTo>
                    <a:pt x="633" y="659"/>
                    <a:pt x="396" y="0"/>
                    <a:pt x="369" y="52"/>
                  </a:cubicBezTo>
                  <a:cubicBezTo>
                    <a:pt x="316" y="106"/>
                    <a:pt x="606" y="923"/>
                    <a:pt x="606" y="923"/>
                  </a:cubicBezTo>
                  <a:cubicBezTo>
                    <a:pt x="606" y="923"/>
                    <a:pt x="0" y="1081"/>
                    <a:pt x="0" y="1134"/>
                  </a:cubicBezTo>
                  <a:cubicBezTo>
                    <a:pt x="0" y="1160"/>
                    <a:pt x="105" y="1134"/>
                    <a:pt x="237" y="1107"/>
                  </a:cubicBezTo>
                  <a:cubicBezTo>
                    <a:pt x="448" y="1107"/>
                    <a:pt x="712" y="1081"/>
                    <a:pt x="817" y="1160"/>
                  </a:cubicBezTo>
                  <a:cubicBezTo>
                    <a:pt x="1002" y="1292"/>
                    <a:pt x="1898" y="1767"/>
                    <a:pt x="1898" y="2320"/>
                  </a:cubicBezTo>
                  <a:cubicBezTo>
                    <a:pt x="1898" y="2425"/>
                    <a:pt x="1898" y="2636"/>
                    <a:pt x="1898" y="2926"/>
                  </a:cubicBezTo>
                  <a:cubicBezTo>
                    <a:pt x="1898" y="2926"/>
                    <a:pt x="1002" y="2030"/>
                    <a:pt x="949" y="2083"/>
                  </a:cubicBezTo>
                  <a:cubicBezTo>
                    <a:pt x="923" y="2109"/>
                    <a:pt x="1213" y="2399"/>
                    <a:pt x="1502" y="2768"/>
                  </a:cubicBezTo>
                  <a:cubicBezTo>
                    <a:pt x="1502" y="2768"/>
                    <a:pt x="105" y="2294"/>
                    <a:pt x="105" y="2399"/>
                  </a:cubicBezTo>
                  <a:cubicBezTo>
                    <a:pt x="105" y="2478"/>
                    <a:pt x="1898" y="2768"/>
                    <a:pt x="1898" y="3665"/>
                  </a:cubicBezTo>
                  <a:cubicBezTo>
                    <a:pt x="1898" y="4139"/>
                    <a:pt x="1898" y="6116"/>
                    <a:pt x="1898" y="7091"/>
                  </a:cubicBezTo>
                  <a:cubicBezTo>
                    <a:pt x="2451" y="7091"/>
                    <a:pt x="2451" y="7091"/>
                    <a:pt x="2451" y="7091"/>
                  </a:cubicBezTo>
                  <a:cubicBezTo>
                    <a:pt x="2451" y="6063"/>
                    <a:pt x="2451" y="4666"/>
                    <a:pt x="2451" y="4270"/>
                  </a:cubicBezTo>
                  <a:cubicBezTo>
                    <a:pt x="2451" y="4059"/>
                    <a:pt x="2531" y="3902"/>
                    <a:pt x="2636" y="3717"/>
                  </a:cubicBezTo>
                  <a:cubicBezTo>
                    <a:pt x="2689" y="3585"/>
                    <a:pt x="3269" y="3611"/>
                    <a:pt x="3690" y="3638"/>
                  </a:cubicBezTo>
                  <a:cubicBezTo>
                    <a:pt x="3954" y="3638"/>
                    <a:pt x="4165" y="3665"/>
                    <a:pt x="4191" y="3638"/>
                  </a:cubicBezTo>
                  <a:cubicBezTo>
                    <a:pt x="4244" y="3585"/>
                    <a:pt x="2847" y="3374"/>
                    <a:pt x="2847" y="3374"/>
                  </a:cubicBezTo>
                  <a:cubicBezTo>
                    <a:pt x="3111" y="3005"/>
                    <a:pt x="3427" y="2716"/>
                    <a:pt x="3400" y="2689"/>
                  </a:cubicBezTo>
                  <a:cubicBezTo>
                    <a:pt x="3348" y="2636"/>
                    <a:pt x="2451" y="3532"/>
                    <a:pt x="2451" y="3532"/>
                  </a:cubicBezTo>
                  <a:cubicBezTo>
                    <a:pt x="2451" y="3243"/>
                    <a:pt x="2451" y="3032"/>
                    <a:pt x="2451" y="2926"/>
                  </a:cubicBezTo>
                  <a:cubicBezTo>
                    <a:pt x="2451" y="2372"/>
                    <a:pt x="3348" y="1898"/>
                    <a:pt x="3533" y="1767"/>
                  </a:cubicBezTo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E626A4E-0B11-430B-AF4E-7138E3C84978}"/>
              </a:ext>
            </a:extLst>
          </p:cNvPr>
          <p:cNvGrpSpPr/>
          <p:nvPr/>
        </p:nvGrpSpPr>
        <p:grpSpPr>
          <a:xfrm>
            <a:off x="5242876" y="2169053"/>
            <a:ext cx="468140" cy="646331"/>
            <a:chOff x="2638828" y="3002009"/>
            <a:chExt cx="531523" cy="733839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1719804-ADB9-490F-AB87-841556EA6D03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89D905C-8D30-47B2-8896-D7993C66EE89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5F078D8-9E72-4C32-AEC6-FB2AD0960ED5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6E9C271-2382-43FC-B5A4-47F079032C2A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7338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36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D6AF40F-4B2D-42BB-AAE9-6AE6B1D25C4F}"/>
              </a:ext>
            </a:extLst>
          </p:cNvPr>
          <p:cNvGrpSpPr/>
          <p:nvPr/>
        </p:nvGrpSpPr>
        <p:grpSpPr>
          <a:xfrm>
            <a:off x="4038232" y="3191862"/>
            <a:ext cx="1354844" cy="1716934"/>
            <a:chOff x="4038231" y="2977844"/>
            <a:chExt cx="1354844" cy="1716934"/>
          </a:xfrm>
        </p:grpSpPr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4038231" y="3108410"/>
              <a:ext cx="1354844" cy="1586368"/>
            </a:xfrm>
            <a:custGeom>
              <a:avLst/>
              <a:gdLst>
                <a:gd name="T0" fmla="*/ 2663 w 3032"/>
                <a:gd name="T1" fmla="*/ 1160 h 3217"/>
                <a:gd name="T2" fmla="*/ 2663 w 3032"/>
                <a:gd name="T3" fmla="*/ 1160 h 3217"/>
                <a:gd name="T4" fmla="*/ 2452 w 3032"/>
                <a:gd name="T5" fmla="*/ 791 h 3217"/>
                <a:gd name="T6" fmla="*/ 2663 w 3032"/>
                <a:gd name="T7" fmla="*/ 448 h 3217"/>
                <a:gd name="T8" fmla="*/ 2847 w 3032"/>
                <a:gd name="T9" fmla="*/ 791 h 3217"/>
                <a:gd name="T10" fmla="*/ 2663 w 3032"/>
                <a:gd name="T11" fmla="*/ 1160 h 3217"/>
                <a:gd name="T12" fmla="*/ 2768 w 3032"/>
                <a:gd name="T13" fmla="*/ 0 h 3217"/>
                <a:gd name="T14" fmla="*/ 2768 w 3032"/>
                <a:gd name="T15" fmla="*/ 0 h 3217"/>
                <a:gd name="T16" fmla="*/ 1792 w 3032"/>
                <a:gd name="T17" fmla="*/ 0 h 3217"/>
                <a:gd name="T18" fmla="*/ 1792 w 3032"/>
                <a:gd name="T19" fmla="*/ 2214 h 3217"/>
                <a:gd name="T20" fmla="*/ 1239 w 3032"/>
                <a:gd name="T21" fmla="*/ 2214 h 3217"/>
                <a:gd name="T22" fmla="*/ 1239 w 3032"/>
                <a:gd name="T23" fmla="*/ 0 h 3217"/>
                <a:gd name="T24" fmla="*/ 264 w 3032"/>
                <a:gd name="T25" fmla="*/ 0 h 3217"/>
                <a:gd name="T26" fmla="*/ 264 w 3032"/>
                <a:gd name="T27" fmla="*/ 290 h 3217"/>
                <a:gd name="T28" fmla="*/ 0 w 3032"/>
                <a:gd name="T29" fmla="*/ 632 h 3217"/>
                <a:gd name="T30" fmla="*/ 0 w 3032"/>
                <a:gd name="T31" fmla="*/ 2821 h 3217"/>
                <a:gd name="T32" fmla="*/ 554 w 3032"/>
                <a:gd name="T33" fmla="*/ 3216 h 3217"/>
                <a:gd name="T34" fmla="*/ 2452 w 3032"/>
                <a:gd name="T35" fmla="*/ 3216 h 3217"/>
                <a:gd name="T36" fmla="*/ 3031 w 3032"/>
                <a:gd name="T37" fmla="*/ 2821 h 3217"/>
                <a:gd name="T38" fmla="*/ 3031 w 3032"/>
                <a:gd name="T39" fmla="*/ 632 h 3217"/>
                <a:gd name="T40" fmla="*/ 2768 w 3032"/>
                <a:gd name="T41" fmla="*/ 316 h 3217"/>
                <a:gd name="T42" fmla="*/ 2768 w 3032"/>
                <a:gd name="T43" fmla="*/ 0 h 3217"/>
                <a:gd name="T44" fmla="*/ 2663 w 3032"/>
                <a:gd name="T45" fmla="*/ 1160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32" h="3217">
                  <a:moveTo>
                    <a:pt x="2663" y="1160"/>
                  </a:moveTo>
                  <a:lnTo>
                    <a:pt x="2663" y="1160"/>
                  </a:lnTo>
                  <a:cubicBezTo>
                    <a:pt x="2530" y="1160"/>
                    <a:pt x="2452" y="1002"/>
                    <a:pt x="2452" y="791"/>
                  </a:cubicBezTo>
                  <a:cubicBezTo>
                    <a:pt x="2452" y="606"/>
                    <a:pt x="2530" y="448"/>
                    <a:pt x="2663" y="448"/>
                  </a:cubicBezTo>
                  <a:cubicBezTo>
                    <a:pt x="2768" y="448"/>
                    <a:pt x="2847" y="606"/>
                    <a:pt x="2847" y="791"/>
                  </a:cubicBezTo>
                  <a:cubicBezTo>
                    <a:pt x="2847" y="1002"/>
                    <a:pt x="2768" y="1160"/>
                    <a:pt x="2663" y="1160"/>
                  </a:cubicBezTo>
                  <a:lnTo>
                    <a:pt x="2768" y="0"/>
                  </a:lnTo>
                  <a:lnTo>
                    <a:pt x="2768" y="0"/>
                  </a:lnTo>
                  <a:cubicBezTo>
                    <a:pt x="1792" y="0"/>
                    <a:pt x="1792" y="0"/>
                    <a:pt x="1792" y="0"/>
                  </a:cubicBezTo>
                  <a:cubicBezTo>
                    <a:pt x="1792" y="606"/>
                    <a:pt x="1792" y="1502"/>
                    <a:pt x="1792" y="2214"/>
                  </a:cubicBezTo>
                  <a:cubicBezTo>
                    <a:pt x="1239" y="2214"/>
                    <a:pt x="1239" y="2214"/>
                    <a:pt x="1239" y="2214"/>
                  </a:cubicBezTo>
                  <a:cubicBezTo>
                    <a:pt x="1239" y="1635"/>
                    <a:pt x="1239" y="738"/>
                    <a:pt x="123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290"/>
                    <a:pt x="264" y="290"/>
                    <a:pt x="264" y="290"/>
                  </a:cubicBezTo>
                  <a:cubicBezTo>
                    <a:pt x="105" y="342"/>
                    <a:pt x="0" y="421"/>
                    <a:pt x="0" y="632"/>
                  </a:cubicBezTo>
                  <a:cubicBezTo>
                    <a:pt x="0" y="2821"/>
                    <a:pt x="0" y="2821"/>
                    <a:pt x="0" y="2821"/>
                  </a:cubicBezTo>
                  <a:cubicBezTo>
                    <a:pt x="0" y="3137"/>
                    <a:pt x="238" y="3216"/>
                    <a:pt x="554" y="3216"/>
                  </a:cubicBezTo>
                  <a:cubicBezTo>
                    <a:pt x="2452" y="3216"/>
                    <a:pt x="2452" y="3216"/>
                    <a:pt x="2452" y="3216"/>
                  </a:cubicBezTo>
                  <a:cubicBezTo>
                    <a:pt x="2768" y="3216"/>
                    <a:pt x="3031" y="3137"/>
                    <a:pt x="3031" y="2821"/>
                  </a:cubicBezTo>
                  <a:cubicBezTo>
                    <a:pt x="3031" y="632"/>
                    <a:pt x="3031" y="632"/>
                    <a:pt x="3031" y="632"/>
                  </a:cubicBezTo>
                  <a:cubicBezTo>
                    <a:pt x="3031" y="448"/>
                    <a:pt x="2926" y="342"/>
                    <a:pt x="2768" y="316"/>
                  </a:cubicBezTo>
                  <a:cubicBezTo>
                    <a:pt x="2768" y="0"/>
                    <a:pt x="2768" y="0"/>
                    <a:pt x="2768" y="0"/>
                  </a:cubicBezTo>
                  <a:lnTo>
                    <a:pt x="2663" y="1160"/>
                  </a:lnTo>
                </a:path>
              </a:pathLst>
            </a:custGeom>
            <a:gradFill>
              <a:gsLst>
                <a:gs pos="28000">
                  <a:schemeClr val="accent5">
                    <a:lumMod val="20000"/>
                    <a:lumOff val="80000"/>
                  </a:schemeClr>
                </a:gs>
                <a:gs pos="63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4592396" y="3108410"/>
              <a:ext cx="246515" cy="1090220"/>
            </a:xfrm>
            <a:custGeom>
              <a:avLst/>
              <a:gdLst>
                <a:gd name="T0" fmla="*/ 553 w 554"/>
                <a:gd name="T1" fmla="*/ 0 h 2215"/>
                <a:gd name="T2" fmla="*/ 553 w 554"/>
                <a:gd name="T3" fmla="*/ 0 h 2215"/>
                <a:gd name="T4" fmla="*/ 0 w 554"/>
                <a:gd name="T5" fmla="*/ 0 h 2215"/>
                <a:gd name="T6" fmla="*/ 0 w 554"/>
                <a:gd name="T7" fmla="*/ 2214 h 2215"/>
                <a:gd name="T8" fmla="*/ 553 w 554"/>
                <a:gd name="T9" fmla="*/ 2214 h 2215"/>
                <a:gd name="T10" fmla="*/ 553 w 554"/>
                <a:gd name="T11" fmla="*/ 0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2215">
                  <a:moveTo>
                    <a:pt x="553" y="0"/>
                  </a:moveTo>
                  <a:lnTo>
                    <a:pt x="553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738"/>
                    <a:pt x="0" y="1635"/>
                    <a:pt x="0" y="2214"/>
                  </a:cubicBezTo>
                  <a:cubicBezTo>
                    <a:pt x="553" y="2214"/>
                    <a:pt x="553" y="2214"/>
                    <a:pt x="553" y="2214"/>
                  </a:cubicBezTo>
                  <a:cubicBezTo>
                    <a:pt x="553" y="1502"/>
                    <a:pt x="553" y="606"/>
                    <a:pt x="553" y="0"/>
                  </a:cubicBezTo>
                </a:path>
              </a:pathLst>
            </a:custGeom>
            <a:solidFill>
              <a:srgbClr val="B0A783">
                <a:alpha val="58000"/>
              </a:srgb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4119087" y="2977844"/>
              <a:ext cx="1189187" cy="206728"/>
            </a:xfrm>
            <a:custGeom>
              <a:avLst/>
              <a:gdLst>
                <a:gd name="T0" fmla="*/ 0 w 2664"/>
                <a:gd name="T1" fmla="*/ 421 h 422"/>
                <a:gd name="T2" fmla="*/ 0 w 2664"/>
                <a:gd name="T3" fmla="*/ 421 h 422"/>
                <a:gd name="T4" fmla="*/ 0 w 2664"/>
                <a:gd name="T5" fmla="*/ 105 h 422"/>
                <a:gd name="T6" fmla="*/ 475 w 2664"/>
                <a:gd name="T7" fmla="*/ 0 h 422"/>
                <a:gd name="T8" fmla="*/ 2162 w 2664"/>
                <a:gd name="T9" fmla="*/ 0 h 422"/>
                <a:gd name="T10" fmla="*/ 2663 w 2664"/>
                <a:gd name="T11" fmla="*/ 105 h 422"/>
                <a:gd name="T12" fmla="*/ 2663 w 2664"/>
                <a:gd name="T13" fmla="*/ 421 h 422"/>
                <a:gd name="T14" fmla="*/ 0 w 2664"/>
                <a:gd name="T1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4" h="422">
                  <a:moveTo>
                    <a:pt x="0" y="421"/>
                  </a:moveTo>
                  <a:lnTo>
                    <a:pt x="0" y="421"/>
                  </a:ln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211" y="0"/>
                    <a:pt x="475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426" y="0"/>
                    <a:pt x="2663" y="0"/>
                    <a:pt x="2663" y="105"/>
                  </a:cubicBezTo>
                  <a:cubicBezTo>
                    <a:pt x="2663" y="421"/>
                    <a:pt x="2663" y="421"/>
                    <a:pt x="2663" y="421"/>
                  </a:cubicBezTo>
                  <a:lnTo>
                    <a:pt x="0" y="421"/>
                  </a:lnTo>
                </a:path>
              </a:pathLst>
            </a:custGeom>
            <a:gradFill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/>
            <a:extLst/>
          </p:spPr>
          <p:txBody>
            <a:bodyPr wrap="none" anchor="ctr">
              <a:normAutofit fontScale="62500" lnSpcReduction="20000"/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4073729" y="3991902"/>
              <a:ext cx="1272015" cy="648474"/>
            </a:xfrm>
            <a:custGeom>
              <a:avLst/>
              <a:gdLst>
                <a:gd name="T0" fmla="*/ 1819 w 2848"/>
                <a:gd name="T1" fmla="*/ 53 h 1320"/>
                <a:gd name="T2" fmla="*/ 1819 w 2848"/>
                <a:gd name="T3" fmla="*/ 53 h 1320"/>
                <a:gd name="T4" fmla="*/ 949 w 2848"/>
                <a:gd name="T5" fmla="*/ 185 h 1320"/>
                <a:gd name="T6" fmla="*/ 0 w 2848"/>
                <a:gd name="T7" fmla="*/ 211 h 1320"/>
                <a:gd name="T8" fmla="*/ 0 w 2848"/>
                <a:gd name="T9" fmla="*/ 1029 h 1320"/>
                <a:gd name="T10" fmla="*/ 475 w 2848"/>
                <a:gd name="T11" fmla="*/ 1319 h 1320"/>
                <a:gd name="T12" fmla="*/ 2373 w 2848"/>
                <a:gd name="T13" fmla="*/ 1319 h 1320"/>
                <a:gd name="T14" fmla="*/ 2847 w 2848"/>
                <a:gd name="T15" fmla="*/ 1029 h 1320"/>
                <a:gd name="T16" fmla="*/ 2847 w 2848"/>
                <a:gd name="T17" fmla="*/ 290 h 1320"/>
                <a:gd name="T18" fmla="*/ 1819 w 2848"/>
                <a:gd name="T19" fmla="*/ 53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8" h="1320">
                  <a:moveTo>
                    <a:pt x="1819" y="53"/>
                  </a:moveTo>
                  <a:lnTo>
                    <a:pt x="1819" y="53"/>
                  </a:lnTo>
                  <a:cubicBezTo>
                    <a:pt x="1556" y="0"/>
                    <a:pt x="1291" y="211"/>
                    <a:pt x="949" y="185"/>
                  </a:cubicBezTo>
                  <a:cubicBezTo>
                    <a:pt x="659" y="185"/>
                    <a:pt x="343" y="106"/>
                    <a:pt x="0" y="211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1213"/>
                    <a:pt x="79" y="1319"/>
                    <a:pt x="475" y="1319"/>
                  </a:cubicBezTo>
                  <a:cubicBezTo>
                    <a:pt x="2373" y="1319"/>
                    <a:pt x="2373" y="1319"/>
                    <a:pt x="2373" y="1319"/>
                  </a:cubicBezTo>
                  <a:cubicBezTo>
                    <a:pt x="2768" y="1319"/>
                    <a:pt x="2847" y="1213"/>
                    <a:pt x="2847" y="1029"/>
                  </a:cubicBezTo>
                  <a:cubicBezTo>
                    <a:pt x="2847" y="290"/>
                    <a:pt x="2847" y="290"/>
                    <a:pt x="2847" y="290"/>
                  </a:cubicBezTo>
                  <a:cubicBezTo>
                    <a:pt x="2373" y="317"/>
                    <a:pt x="2057" y="80"/>
                    <a:pt x="1819" y="53"/>
                  </a:cubicBezTo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18000">
                  <a:schemeClr val="accent2">
                    <a:lumMod val="75000"/>
                  </a:schemeClr>
                </a:gs>
                <a:gs pos="97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5134728" y="3328195"/>
              <a:ext cx="175518" cy="350350"/>
            </a:xfrm>
            <a:custGeom>
              <a:avLst/>
              <a:gdLst>
                <a:gd name="T0" fmla="*/ 211 w 396"/>
                <a:gd name="T1" fmla="*/ 0 h 713"/>
                <a:gd name="T2" fmla="*/ 211 w 396"/>
                <a:gd name="T3" fmla="*/ 0 h 713"/>
                <a:gd name="T4" fmla="*/ 0 w 396"/>
                <a:gd name="T5" fmla="*/ 343 h 713"/>
                <a:gd name="T6" fmla="*/ 211 w 396"/>
                <a:gd name="T7" fmla="*/ 712 h 713"/>
                <a:gd name="T8" fmla="*/ 395 w 396"/>
                <a:gd name="T9" fmla="*/ 343 h 713"/>
                <a:gd name="T10" fmla="*/ 211 w 396"/>
                <a:gd name="T11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" h="713">
                  <a:moveTo>
                    <a:pt x="211" y="0"/>
                  </a:moveTo>
                  <a:lnTo>
                    <a:pt x="211" y="0"/>
                  </a:lnTo>
                  <a:cubicBezTo>
                    <a:pt x="78" y="0"/>
                    <a:pt x="0" y="158"/>
                    <a:pt x="0" y="343"/>
                  </a:cubicBezTo>
                  <a:cubicBezTo>
                    <a:pt x="0" y="554"/>
                    <a:pt x="78" y="712"/>
                    <a:pt x="211" y="712"/>
                  </a:cubicBezTo>
                  <a:cubicBezTo>
                    <a:pt x="316" y="712"/>
                    <a:pt x="395" y="554"/>
                    <a:pt x="395" y="343"/>
                  </a:cubicBezTo>
                  <a:cubicBezTo>
                    <a:pt x="395" y="158"/>
                    <a:pt x="316" y="0"/>
                    <a:pt x="211" y="0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E3CA51-4689-402A-888D-3FE52DDA944C}"/>
              </a:ext>
            </a:extLst>
          </p:cNvPr>
          <p:cNvGrpSpPr/>
          <p:nvPr/>
        </p:nvGrpSpPr>
        <p:grpSpPr>
          <a:xfrm>
            <a:off x="1014141" y="2027489"/>
            <a:ext cx="2923060" cy="1256341"/>
            <a:chOff x="1471339" y="1986976"/>
            <a:chExt cx="2923060" cy="1256341"/>
          </a:xfrm>
        </p:grpSpPr>
        <p:sp>
          <p:nvSpPr>
            <p:cNvPr id="75" name="TextBox 74"/>
            <p:cNvSpPr txBox="1"/>
            <p:nvPr/>
          </p:nvSpPr>
          <p:spPr>
            <a:xfrm>
              <a:off x="1471339" y="2535431"/>
              <a:ext cx="2923060" cy="70788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Be proactive in budget management.</a:t>
              </a:r>
              <a:endPara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497120" y="1986976"/>
              <a:ext cx="1853584" cy="646331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r>
                <a:rPr lang="en-US" sz="3600" b="1" dirty="0" smtClean="0">
                  <a:solidFill>
                    <a:schemeClr val="accent6"/>
                  </a:solidFill>
                </a:rPr>
                <a:t>Proactive</a:t>
              </a:r>
              <a:endParaRPr lang="en-US" sz="3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F916D6-7FBA-4831-BC93-B2B03E06551C}"/>
              </a:ext>
            </a:extLst>
          </p:cNvPr>
          <p:cNvGrpSpPr/>
          <p:nvPr/>
        </p:nvGrpSpPr>
        <p:grpSpPr>
          <a:xfrm>
            <a:off x="6081263" y="2027486"/>
            <a:ext cx="2887641" cy="1282893"/>
            <a:chOff x="6081261" y="1986976"/>
            <a:chExt cx="2887641" cy="1379452"/>
          </a:xfrm>
        </p:grpSpPr>
        <p:sp>
          <p:nvSpPr>
            <p:cNvPr id="158" name="TextBox 157"/>
            <p:cNvSpPr txBox="1"/>
            <p:nvPr/>
          </p:nvSpPr>
          <p:spPr>
            <a:xfrm>
              <a:off x="6081261" y="2535431"/>
              <a:ext cx="2887641" cy="830997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The longer you wait to review your budget, the harder the process will be.</a:t>
              </a:r>
              <a:endPara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096233" y="1986976"/>
              <a:ext cx="1853584" cy="646331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sz="3600" b="1" dirty="0" smtClean="0">
                  <a:solidFill>
                    <a:schemeClr val="accent2"/>
                  </a:solidFill>
                </a:rPr>
                <a:t>Review!</a:t>
              </a:r>
              <a:endParaRPr lang="en-US" sz="3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AC71010-A089-4B2F-A1DB-B957753638EE}"/>
              </a:ext>
            </a:extLst>
          </p:cNvPr>
          <p:cNvGrpSpPr/>
          <p:nvPr/>
        </p:nvGrpSpPr>
        <p:grpSpPr>
          <a:xfrm>
            <a:off x="4277482" y="2059938"/>
            <a:ext cx="468140" cy="646331"/>
            <a:chOff x="2638828" y="3002009"/>
            <a:chExt cx="531523" cy="73383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BC06C42-D956-4CD3-95F3-4397473B4A16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127275F2-8935-460A-99DB-AEB3D54E547E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7A082DB-4378-4AC6-99B4-3C8455987C27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9275B2D-D7C1-4022-B7FE-E4C0173F504A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7338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36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A1FAFBC-B6C9-401A-A9B7-4B851C0DE426}"/>
              </a:ext>
            </a:extLst>
          </p:cNvPr>
          <p:cNvGrpSpPr/>
          <p:nvPr/>
        </p:nvGrpSpPr>
        <p:grpSpPr>
          <a:xfrm>
            <a:off x="3708817" y="1884782"/>
            <a:ext cx="468140" cy="646331"/>
            <a:chOff x="2638828" y="3002009"/>
            <a:chExt cx="531523" cy="73383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6935BB4-DF1A-4FA2-A350-5E744A99F2C0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699D5466-1A4D-4AE9-AC34-E5968E1E7747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7D5EFBE-E76E-47C6-96F7-A2CC94345BE2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D18DB13-9795-48F6-80CC-67C549EE98EE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7338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36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9030E4C-D2B4-4723-A934-78CBB546F84E}"/>
              </a:ext>
            </a:extLst>
          </p:cNvPr>
          <p:cNvGrpSpPr/>
          <p:nvPr/>
        </p:nvGrpSpPr>
        <p:grpSpPr>
          <a:xfrm>
            <a:off x="3164311" y="1692598"/>
            <a:ext cx="468140" cy="646331"/>
            <a:chOff x="2638828" y="3002009"/>
            <a:chExt cx="531523" cy="733839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8923BC7-4612-4309-815C-3F8488430454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94ECA788-D45C-420C-80F2-5766142D960D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23CD76E-E6A5-42B1-8DEF-F9C616C70B39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A15F98F-FCDA-4860-9078-37A108492F1B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7338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36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3B4F627-BEE0-4248-8CFD-A484673F9598}"/>
              </a:ext>
            </a:extLst>
          </p:cNvPr>
          <p:cNvGrpSpPr/>
          <p:nvPr/>
        </p:nvGrpSpPr>
        <p:grpSpPr>
          <a:xfrm>
            <a:off x="3343450" y="997477"/>
            <a:ext cx="468140" cy="646331"/>
            <a:chOff x="2638828" y="3002009"/>
            <a:chExt cx="531523" cy="733839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A0616FD-F31F-4E99-8F6F-9F83A0A734FA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5C383318-4E39-4311-A34A-DDEF44684842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91CC643-490B-42AA-9691-19FE640FF8DF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7B423195-ECD7-42E3-B914-D916FA4ABD63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7338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36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CC5888F-1519-4304-A6BA-B61498AA0C46}"/>
              </a:ext>
            </a:extLst>
          </p:cNvPr>
          <p:cNvGrpSpPr/>
          <p:nvPr/>
        </p:nvGrpSpPr>
        <p:grpSpPr>
          <a:xfrm>
            <a:off x="3944395" y="1136286"/>
            <a:ext cx="468140" cy="646331"/>
            <a:chOff x="2638828" y="3002009"/>
            <a:chExt cx="531523" cy="73383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68C1BFC7-E2D3-4C30-B8EC-29A1CF2DB9E8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EEA6092C-23E0-4812-B82B-584A79DDCC97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A1950156-9AE9-4969-A711-A666CA1FD397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C5F9449-8B97-41DE-BDF0-B4B9BCE7D84A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7338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36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3FC61F1-BBD5-4786-86BA-6916173A94DA}"/>
              </a:ext>
            </a:extLst>
          </p:cNvPr>
          <p:cNvGrpSpPr/>
          <p:nvPr/>
        </p:nvGrpSpPr>
        <p:grpSpPr>
          <a:xfrm>
            <a:off x="3937201" y="494324"/>
            <a:ext cx="468140" cy="646331"/>
            <a:chOff x="2638828" y="3002009"/>
            <a:chExt cx="531523" cy="73383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4EE3F72-DD19-45E4-ACB0-1E3A32873315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9976D96C-0C65-43EF-BF2E-CD88E176688C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9BE21B4-2131-420E-AC0C-BC6F2537B913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1C784F24-5563-4282-B26A-E6DD4BE0B866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7338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36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EF52B75-AEBB-4486-8D78-6C71D0AA2BC7}"/>
              </a:ext>
            </a:extLst>
          </p:cNvPr>
          <p:cNvGrpSpPr/>
          <p:nvPr/>
        </p:nvGrpSpPr>
        <p:grpSpPr>
          <a:xfrm>
            <a:off x="4784596" y="524036"/>
            <a:ext cx="468140" cy="646331"/>
            <a:chOff x="2638828" y="3002009"/>
            <a:chExt cx="531523" cy="733839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3415A7D8-D118-4893-9BA0-9A428BEE75F1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5866F685-1D33-45AB-9C0A-331055717E2E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4B89EEBA-469B-4470-BAA6-39F051BA9012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E7DAD29-4BD5-4FD9-908A-10A98DF60B01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7338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36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B9E5A64-EC13-4C15-87E3-902CCEC25861}"/>
              </a:ext>
            </a:extLst>
          </p:cNvPr>
          <p:cNvGrpSpPr/>
          <p:nvPr/>
        </p:nvGrpSpPr>
        <p:grpSpPr>
          <a:xfrm>
            <a:off x="4618228" y="1426534"/>
            <a:ext cx="468140" cy="646331"/>
            <a:chOff x="2638828" y="3002009"/>
            <a:chExt cx="531523" cy="733839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AAF1930-DB1E-4340-913A-71852D0A5925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4EAEB52E-3CA9-43D5-91BC-B8C9DA2167A3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8A3BEEE-05DE-4F1C-9167-DEABA5AA33B6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9E9AC7B-3590-4C0F-A46A-8CBECBBED194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7338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36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FAE72CBD-D3E4-4617-9F8E-6436128241A2}"/>
              </a:ext>
            </a:extLst>
          </p:cNvPr>
          <p:cNvGrpSpPr/>
          <p:nvPr/>
        </p:nvGrpSpPr>
        <p:grpSpPr>
          <a:xfrm>
            <a:off x="5420551" y="1313062"/>
            <a:ext cx="468140" cy="646331"/>
            <a:chOff x="2638828" y="3002009"/>
            <a:chExt cx="531523" cy="733839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23284B49-8CD7-46ED-8FFE-CC9AB9576846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CF84BFE4-89CD-4CB5-9B18-FC6901783CA8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DE073E5F-EE53-440B-B116-BC7258CE1475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92045A8-1590-4E0E-BDB9-77770841AB6A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73383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36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3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" fill="hold"/>
                                        <p:tgtEl>
                                          <p:spTgt spid="1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" fill="hold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" fill="hold"/>
                                        <p:tgtEl>
                                          <p:spTgt spid="1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50"/>
                            </p:stCondLst>
                            <p:childTnLst>
                              <p:par>
                                <p:cTn id="4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" fill="hold"/>
                                        <p:tgtEl>
                                          <p:spTgt spid="1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50"/>
                            </p:stCondLst>
                            <p:childTnLst>
                              <p:par>
                                <p:cTn id="4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" fill="hold"/>
                                        <p:tgtEl>
                                          <p:spTgt spid="1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50"/>
                            </p:stCondLst>
                            <p:childTnLst>
                              <p:par>
                                <p:cTn id="56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" fill="hold"/>
                                        <p:tgtEl>
                                          <p:spTgt spid="18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" fill="hold"/>
                                        <p:tgtEl>
                                          <p:spTgt spid="1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50"/>
                            </p:stCondLst>
                            <p:childTnLst>
                              <p:par>
                                <p:cTn id="70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50"/>
                            </p:stCondLst>
                            <p:childTnLst>
                              <p:par>
                                <p:cTn id="7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" fill="hold"/>
                                        <p:tgtEl>
                                          <p:spTgt spid="1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50"/>
                            </p:stCondLst>
                            <p:childTnLst>
                              <p:par>
                                <p:cTn id="8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" fill="hold"/>
                                        <p:tgtEl>
                                          <p:spTgt spid="1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30186" y="-63156"/>
            <a:ext cx="6198762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4400" dirty="0" smtClean="0"/>
              <a:t>Types of Reports</a:t>
            </a:r>
            <a:endParaRPr lang="en-US" sz="4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7E05F8-448A-4570-87BC-FD44E96B8C7C}"/>
              </a:ext>
            </a:extLst>
          </p:cNvPr>
          <p:cNvGrpSpPr/>
          <p:nvPr/>
        </p:nvGrpSpPr>
        <p:grpSpPr>
          <a:xfrm>
            <a:off x="3806105" y="2129092"/>
            <a:ext cx="1293333" cy="1297869"/>
            <a:chOff x="4616812" y="1869818"/>
            <a:chExt cx="1293333" cy="1297869"/>
          </a:xfrm>
        </p:grpSpPr>
        <p:grpSp>
          <p:nvGrpSpPr>
            <p:cNvPr id="50" name="Group 49"/>
            <p:cNvGrpSpPr/>
            <p:nvPr/>
          </p:nvGrpSpPr>
          <p:grpSpPr>
            <a:xfrm rot="20639017">
              <a:off x="4616812" y="2317745"/>
              <a:ext cx="839448" cy="849942"/>
              <a:chOff x="4822265" y="1628798"/>
              <a:chExt cx="839448" cy="849942"/>
            </a:xfrm>
          </p:grpSpPr>
          <p:sp>
            <p:nvSpPr>
              <p:cNvPr id="48" name="Freeform 47"/>
              <p:cNvSpPr>
                <a:spLocks noChangeArrowheads="1"/>
              </p:cNvSpPr>
              <p:nvPr/>
            </p:nvSpPr>
            <p:spPr bwMode="auto">
              <a:xfrm rot="5185">
                <a:off x="4822265" y="1628798"/>
                <a:ext cx="839448" cy="849942"/>
              </a:xfrm>
              <a:custGeom>
                <a:avLst/>
                <a:gdLst>
                  <a:gd name="T0" fmla="*/ 1766 w 1767"/>
                  <a:gd name="T1" fmla="*/ 1185 h 1792"/>
                  <a:gd name="T2" fmla="*/ 1766 w 1767"/>
                  <a:gd name="T3" fmla="*/ 1185 h 1792"/>
                  <a:gd name="T4" fmla="*/ 527 w 1767"/>
                  <a:gd name="T5" fmla="*/ 0 h 1792"/>
                  <a:gd name="T6" fmla="*/ 1766 w 1767"/>
                  <a:gd name="T7" fmla="*/ 1185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7" h="1792">
                    <a:moveTo>
                      <a:pt x="1766" y="1185"/>
                    </a:moveTo>
                    <a:lnTo>
                      <a:pt x="1766" y="1185"/>
                    </a:lnTo>
                    <a:cubicBezTo>
                      <a:pt x="1739" y="0"/>
                      <a:pt x="527" y="0"/>
                      <a:pt x="527" y="0"/>
                    </a:cubicBezTo>
                    <a:cubicBezTo>
                      <a:pt x="527" y="0"/>
                      <a:pt x="0" y="1791"/>
                      <a:pt x="1766" y="118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 noChangeArrowheads="1"/>
              </p:cNvSpPr>
              <p:nvPr/>
            </p:nvSpPr>
            <p:spPr bwMode="auto">
              <a:xfrm rot="5185">
                <a:off x="5072218" y="1628985"/>
                <a:ext cx="587614" cy="562430"/>
              </a:xfrm>
              <a:custGeom>
                <a:avLst/>
                <a:gdLst>
                  <a:gd name="T0" fmla="*/ 1239 w 1240"/>
                  <a:gd name="T1" fmla="*/ 1185 h 1186"/>
                  <a:gd name="T2" fmla="*/ 1239 w 1240"/>
                  <a:gd name="T3" fmla="*/ 1185 h 1186"/>
                  <a:gd name="T4" fmla="*/ 0 w 1240"/>
                  <a:gd name="T5" fmla="*/ 0 h 1186"/>
                  <a:gd name="T6" fmla="*/ 1239 w 1240"/>
                  <a:gd name="T7" fmla="*/ 1185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0" h="1186">
                    <a:moveTo>
                      <a:pt x="1239" y="1185"/>
                    </a:moveTo>
                    <a:lnTo>
                      <a:pt x="1239" y="1185"/>
                    </a:lnTo>
                    <a:cubicBezTo>
                      <a:pt x="1212" y="0"/>
                      <a:pt x="0" y="0"/>
                      <a:pt x="0" y="0"/>
                    </a:cubicBezTo>
                    <a:lnTo>
                      <a:pt x="1239" y="118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 rot="5185">
              <a:off x="5067023" y="1869818"/>
              <a:ext cx="625389" cy="1154371"/>
            </a:xfrm>
            <a:custGeom>
              <a:avLst/>
              <a:gdLst>
                <a:gd name="T0" fmla="*/ 0 w 1319"/>
                <a:gd name="T1" fmla="*/ 4084 h 4085"/>
                <a:gd name="T2" fmla="*/ 0 w 1319"/>
                <a:gd name="T3" fmla="*/ 4084 h 4085"/>
                <a:gd name="T4" fmla="*/ 580 w 1319"/>
                <a:gd name="T5" fmla="*/ 2055 h 4085"/>
                <a:gd name="T6" fmla="*/ 580 w 1319"/>
                <a:gd name="T7" fmla="*/ 0 h 4085"/>
                <a:gd name="T8" fmla="*/ 738 w 1319"/>
                <a:gd name="T9" fmla="*/ 0 h 4085"/>
                <a:gd name="T10" fmla="*/ 738 w 1319"/>
                <a:gd name="T11" fmla="*/ 2055 h 4085"/>
                <a:gd name="T12" fmla="*/ 1318 w 1319"/>
                <a:gd name="T13" fmla="*/ 4084 h 4085"/>
                <a:gd name="T14" fmla="*/ 0 w 1319"/>
                <a:gd name="T15" fmla="*/ 4084 h 4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9" h="4085">
                  <a:moveTo>
                    <a:pt x="0" y="4084"/>
                  </a:moveTo>
                  <a:lnTo>
                    <a:pt x="0" y="4084"/>
                  </a:lnTo>
                  <a:cubicBezTo>
                    <a:pt x="554" y="3873"/>
                    <a:pt x="580" y="2898"/>
                    <a:pt x="580" y="2055"/>
                  </a:cubicBezTo>
                  <a:cubicBezTo>
                    <a:pt x="580" y="1238"/>
                    <a:pt x="580" y="0"/>
                    <a:pt x="580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38" y="0"/>
                    <a:pt x="738" y="1238"/>
                    <a:pt x="738" y="2055"/>
                  </a:cubicBezTo>
                  <a:cubicBezTo>
                    <a:pt x="738" y="2898"/>
                    <a:pt x="738" y="3873"/>
                    <a:pt x="1318" y="4084"/>
                  </a:cubicBezTo>
                  <a:lnTo>
                    <a:pt x="0" y="408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 rot="17761214">
              <a:off x="5322847" y="2287999"/>
              <a:ext cx="571463" cy="603132"/>
              <a:chOff x="6171861" y="2401178"/>
              <a:chExt cx="571463" cy="603132"/>
            </a:xfrm>
          </p:grpSpPr>
          <p:sp>
            <p:nvSpPr>
              <p:cNvPr id="42" name="Freeform 41"/>
              <p:cNvSpPr>
                <a:spLocks noChangeArrowheads="1"/>
              </p:cNvSpPr>
              <p:nvPr/>
            </p:nvSpPr>
            <p:spPr bwMode="auto">
              <a:xfrm rot="3910511">
                <a:off x="6171861" y="2432846"/>
                <a:ext cx="571464" cy="571463"/>
              </a:xfrm>
              <a:custGeom>
                <a:avLst/>
                <a:gdLst>
                  <a:gd name="T0" fmla="*/ 0 w 1768"/>
                  <a:gd name="T1" fmla="*/ 1186 h 1767"/>
                  <a:gd name="T2" fmla="*/ 0 w 1768"/>
                  <a:gd name="T3" fmla="*/ 1186 h 1767"/>
                  <a:gd name="T4" fmla="*/ 1239 w 1768"/>
                  <a:gd name="T5" fmla="*/ 0 h 1767"/>
                  <a:gd name="T6" fmla="*/ 0 w 1768"/>
                  <a:gd name="T7" fmla="*/ 1186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8" h="1767">
                    <a:moveTo>
                      <a:pt x="0" y="1186"/>
                    </a:moveTo>
                    <a:lnTo>
                      <a:pt x="0" y="1186"/>
                    </a:lnTo>
                    <a:cubicBezTo>
                      <a:pt x="53" y="0"/>
                      <a:pt x="1239" y="0"/>
                      <a:pt x="1239" y="0"/>
                    </a:cubicBezTo>
                    <a:cubicBezTo>
                      <a:pt x="1239" y="0"/>
                      <a:pt x="1767" y="1766"/>
                      <a:pt x="0" y="118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 noChangeArrowheads="1"/>
              </p:cNvSpPr>
              <p:nvPr/>
            </p:nvSpPr>
            <p:spPr bwMode="auto">
              <a:xfrm rot="3910511">
                <a:off x="6307171" y="2409751"/>
                <a:ext cx="400025" cy="382880"/>
              </a:xfrm>
              <a:custGeom>
                <a:avLst/>
                <a:gdLst>
                  <a:gd name="T0" fmla="*/ 0 w 1240"/>
                  <a:gd name="T1" fmla="*/ 1186 h 1187"/>
                  <a:gd name="T2" fmla="*/ 0 w 1240"/>
                  <a:gd name="T3" fmla="*/ 1186 h 1187"/>
                  <a:gd name="T4" fmla="*/ 1239 w 1240"/>
                  <a:gd name="T5" fmla="*/ 0 h 1187"/>
                  <a:gd name="T6" fmla="*/ 0 w 1240"/>
                  <a:gd name="T7" fmla="*/ 1186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0" h="1187">
                    <a:moveTo>
                      <a:pt x="0" y="1186"/>
                    </a:moveTo>
                    <a:lnTo>
                      <a:pt x="0" y="1186"/>
                    </a:lnTo>
                    <a:cubicBezTo>
                      <a:pt x="53" y="0"/>
                      <a:pt x="1239" y="0"/>
                      <a:pt x="1239" y="0"/>
                    </a:cubicBezTo>
                    <a:lnTo>
                      <a:pt x="0" y="1186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>
                <a:norm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1" name="Freeform 40"/>
          <p:cNvSpPr>
            <a:spLocks noChangeArrowheads="1"/>
          </p:cNvSpPr>
          <p:nvPr/>
        </p:nvSpPr>
        <p:spPr bwMode="auto">
          <a:xfrm flipH="1">
            <a:off x="3505970" y="3375137"/>
            <a:ext cx="1221333" cy="453789"/>
          </a:xfrm>
          <a:custGeom>
            <a:avLst/>
            <a:gdLst>
              <a:gd name="T0" fmla="*/ 0 w 1713"/>
              <a:gd name="T1" fmla="*/ 607 h 608"/>
              <a:gd name="T2" fmla="*/ 0 w 1713"/>
              <a:gd name="T3" fmla="*/ 607 h 608"/>
              <a:gd name="T4" fmla="*/ 1159 w 1713"/>
              <a:gd name="T5" fmla="*/ 607 h 608"/>
              <a:gd name="T6" fmla="*/ 1712 w 1713"/>
              <a:gd name="T7" fmla="*/ 211 h 608"/>
              <a:gd name="T8" fmla="*/ 1475 w 1713"/>
              <a:gd name="T9" fmla="*/ 132 h 608"/>
              <a:gd name="T10" fmla="*/ 948 w 1713"/>
              <a:gd name="T11" fmla="*/ 132 h 608"/>
              <a:gd name="T12" fmla="*/ 0 w 1713"/>
              <a:gd name="T13" fmla="*/ 60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3" h="608">
                <a:moveTo>
                  <a:pt x="0" y="607"/>
                </a:moveTo>
                <a:lnTo>
                  <a:pt x="0" y="607"/>
                </a:lnTo>
                <a:cubicBezTo>
                  <a:pt x="0" y="607"/>
                  <a:pt x="1000" y="607"/>
                  <a:pt x="1159" y="607"/>
                </a:cubicBezTo>
                <a:cubicBezTo>
                  <a:pt x="1344" y="607"/>
                  <a:pt x="1581" y="343"/>
                  <a:pt x="1712" y="211"/>
                </a:cubicBezTo>
                <a:cubicBezTo>
                  <a:pt x="1712" y="211"/>
                  <a:pt x="1634" y="80"/>
                  <a:pt x="1475" y="132"/>
                </a:cubicBezTo>
                <a:cubicBezTo>
                  <a:pt x="1344" y="0"/>
                  <a:pt x="1185" y="106"/>
                  <a:pt x="948" y="132"/>
                </a:cubicBezTo>
                <a:cubicBezTo>
                  <a:pt x="396" y="237"/>
                  <a:pt x="0" y="607"/>
                  <a:pt x="0" y="607"/>
                </a:cubicBezTo>
              </a:path>
            </a:pathLst>
          </a:custGeom>
          <a:solidFill>
            <a:srgbClr val="DE8236"/>
          </a:solidFill>
          <a:ln>
            <a:noFill/>
          </a:ln>
          <a:effectLst/>
          <a:extLst/>
        </p:spPr>
        <p:txBody>
          <a:bodyPr wrap="none" lIns="91434" tIns="45717" rIns="91434" bIns="45717" anchor="ctr">
            <a:normAutofit/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 rot="5185">
            <a:off x="3683039" y="2773746"/>
            <a:ext cx="1628529" cy="1126960"/>
            <a:chOff x="1575164" y="1400684"/>
            <a:chExt cx="1231900" cy="852488"/>
          </a:xfrm>
        </p:grpSpPr>
        <p:sp>
          <p:nvSpPr>
            <p:cNvPr id="46" name="Freeform 45"/>
            <p:cNvSpPr>
              <a:spLocks noChangeArrowheads="1"/>
            </p:cNvSpPr>
            <p:nvPr/>
          </p:nvSpPr>
          <p:spPr bwMode="auto">
            <a:xfrm>
              <a:off x="1679939" y="1438784"/>
              <a:ext cx="1033463" cy="814388"/>
            </a:xfrm>
            <a:custGeom>
              <a:avLst/>
              <a:gdLst>
                <a:gd name="T0" fmla="*/ 2874 w 2875"/>
                <a:gd name="T1" fmla="*/ 0 h 2268"/>
                <a:gd name="T2" fmla="*/ 0 w 2875"/>
                <a:gd name="T3" fmla="*/ 0 h 2268"/>
                <a:gd name="T4" fmla="*/ 581 w 2875"/>
                <a:gd name="T5" fmla="*/ 2267 h 2268"/>
                <a:gd name="T6" fmla="*/ 2268 w 2875"/>
                <a:gd name="T7" fmla="*/ 2267 h 2268"/>
                <a:gd name="T8" fmla="*/ 2874 w 2875"/>
                <a:gd name="T9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5" h="2268">
                  <a:moveTo>
                    <a:pt x="2874" y="0"/>
                  </a:moveTo>
                  <a:lnTo>
                    <a:pt x="0" y="0"/>
                  </a:lnTo>
                  <a:lnTo>
                    <a:pt x="581" y="2267"/>
                  </a:lnTo>
                  <a:lnTo>
                    <a:pt x="2268" y="2267"/>
                  </a:lnTo>
                  <a:lnTo>
                    <a:pt x="2874" y="0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ChangeArrowheads="1"/>
            </p:cNvSpPr>
            <p:nvPr/>
          </p:nvSpPr>
          <p:spPr bwMode="auto">
            <a:xfrm>
              <a:off x="1575164" y="1400684"/>
              <a:ext cx="1231900" cy="198438"/>
            </a:xfrm>
            <a:custGeom>
              <a:avLst/>
              <a:gdLst>
                <a:gd name="T0" fmla="*/ 3426 w 3427"/>
                <a:gd name="T1" fmla="*/ 0 h 555"/>
                <a:gd name="T2" fmla="*/ 0 w 3427"/>
                <a:gd name="T3" fmla="*/ 0 h 555"/>
                <a:gd name="T4" fmla="*/ 131 w 3427"/>
                <a:gd name="T5" fmla="*/ 554 h 555"/>
                <a:gd name="T6" fmla="*/ 3295 w 3427"/>
                <a:gd name="T7" fmla="*/ 554 h 555"/>
                <a:gd name="T8" fmla="*/ 3426 w 3427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7" h="555">
                  <a:moveTo>
                    <a:pt x="3426" y="0"/>
                  </a:moveTo>
                  <a:lnTo>
                    <a:pt x="0" y="0"/>
                  </a:lnTo>
                  <a:lnTo>
                    <a:pt x="131" y="554"/>
                  </a:lnTo>
                  <a:lnTo>
                    <a:pt x="3295" y="554"/>
                  </a:lnTo>
                  <a:lnTo>
                    <a:pt x="3426" y="0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42000">
                  <a:schemeClr val="accent3">
                    <a:lumMod val="89000"/>
                  </a:schemeClr>
                </a:gs>
                <a:gs pos="84000">
                  <a:schemeClr val="accent3">
                    <a:lumMod val="49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8A552C-3D29-49F7-B6C5-2EEF424C9309}"/>
              </a:ext>
            </a:extLst>
          </p:cNvPr>
          <p:cNvGrpSpPr/>
          <p:nvPr/>
        </p:nvGrpSpPr>
        <p:grpSpPr>
          <a:xfrm>
            <a:off x="5690479" y="1176075"/>
            <a:ext cx="2986076" cy="617812"/>
            <a:chOff x="6082883" y="1406775"/>
            <a:chExt cx="1947423" cy="426204"/>
          </a:xfrm>
        </p:grpSpPr>
        <p:grpSp>
          <p:nvGrpSpPr>
            <p:cNvPr id="111" name="Group 110"/>
            <p:cNvGrpSpPr/>
            <p:nvPr/>
          </p:nvGrpSpPr>
          <p:grpSpPr>
            <a:xfrm>
              <a:off x="6082883" y="1406775"/>
              <a:ext cx="1947422" cy="426204"/>
              <a:chOff x="6253566" y="2510863"/>
              <a:chExt cx="1947422" cy="426204"/>
            </a:xfrm>
          </p:grpSpPr>
          <p:sp>
            <p:nvSpPr>
              <p:cNvPr id="110" name="Left Arrow 109"/>
              <p:cNvSpPr/>
              <p:nvPr/>
            </p:nvSpPr>
            <p:spPr>
              <a:xfrm>
                <a:off x="6253566" y="2587446"/>
                <a:ext cx="526942" cy="318486"/>
              </a:xfrm>
              <a:prstGeom prst="leftArrow">
                <a:avLst>
                  <a:gd name="adj1" fmla="val 79197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9" name="Snip Same Side Corner Rectangle 108"/>
              <p:cNvSpPr/>
              <p:nvPr/>
            </p:nvSpPr>
            <p:spPr>
              <a:xfrm rot="16200000">
                <a:off x="7161408" y="1897486"/>
                <a:ext cx="426204" cy="1652957"/>
              </a:xfrm>
              <a:prstGeom prst="snip2SameRect">
                <a:avLst>
                  <a:gd name="adj1" fmla="val 25758"/>
                  <a:gd name="adj2" fmla="val 23636"/>
                </a:avLst>
              </a:prstGeom>
              <a:gradFill flip="none" rotWithShape="1">
                <a:gsLst>
                  <a:gs pos="100000">
                    <a:schemeClr val="tx1"/>
                  </a:gs>
                  <a:gs pos="62000">
                    <a:schemeClr val="accent5">
                      <a:lumMod val="0"/>
                      <a:lumOff val="100000"/>
                    </a:schemeClr>
                  </a:gs>
                  <a:gs pos="0">
                    <a:schemeClr val="accent5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6350">
                <a:solidFill>
                  <a:schemeClr val="tx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6461821" y="1432868"/>
              <a:ext cx="1568485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 lnSpcReduction="20000"/>
            </a:bodyPr>
            <a:lstStyle/>
            <a:p>
              <a:r>
                <a:rPr 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BANNER 9: FGIBDST (Organization Budget Status)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97AAC-0892-487F-9F32-0AF2D0D2E761}"/>
              </a:ext>
            </a:extLst>
          </p:cNvPr>
          <p:cNvGrpSpPr/>
          <p:nvPr/>
        </p:nvGrpSpPr>
        <p:grpSpPr>
          <a:xfrm>
            <a:off x="5690480" y="2210811"/>
            <a:ext cx="2986077" cy="619108"/>
            <a:chOff x="6082883" y="2143546"/>
            <a:chExt cx="1947424" cy="427098"/>
          </a:xfrm>
        </p:grpSpPr>
        <p:grpSp>
          <p:nvGrpSpPr>
            <p:cNvPr id="112" name="Group 111"/>
            <p:cNvGrpSpPr/>
            <p:nvPr/>
          </p:nvGrpSpPr>
          <p:grpSpPr>
            <a:xfrm>
              <a:off x="6082883" y="2143546"/>
              <a:ext cx="1947422" cy="426204"/>
              <a:chOff x="6253566" y="2510863"/>
              <a:chExt cx="1947422" cy="426204"/>
            </a:xfrm>
          </p:grpSpPr>
          <p:sp>
            <p:nvSpPr>
              <p:cNvPr id="113" name="Left Arrow 112"/>
              <p:cNvSpPr/>
              <p:nvPr/>
            </p:nvSpPr>
            <p:spPr>
              <a:xfrm>
                <a:off x="6253566" y="2587446"/>
                <a:ext cx="526942" cy="318486"/>
              </a:xfrm>
              <a:prstGeom prst="leftArrow">
                <a:avLst>
                  <a:gd name="adj1" fmla="val 79197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4" name="Snip Same Side Corner Rectangle 113"/>
              <p:cNvSpPr/>
              <p:nvPr/>
            </p:nvSpPr>
            <p:spPr>
              <a:xfrm rot="16200000">
                <a:off x="7161408" y="1897486"/>
                <a:ext cx="426204" cy="1652957"/>
              </a:xfrm>
              <a:prstGeom prst="snip2SameRect">
                <a:avLst>
                  <a:gd name="adj1" fmla="val 25758"/>
                  <a:gd name="adj2" fmla="val 23636"/>
                </a:avLst>
              </a:prstGeom>
              <a:gradFill flip="none" rotWithShape="1">
                <a:gsLst>
                  <a:gs pos="100000">
                    <a:schemeClr val="tx1"/>
                  </a:gs>
                  <a:gs pos="62000">
                    <a:schemeClr val="accent5">
                      <a:lumMod val="0"/>
                      <a:lumOff val="100000"/>
                    </a:schemeClr>
                  </a:gs>
                  <a:gs pos="0">
                    <a:schemeClr val="accent5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6350">
                <a:solidFill>
                  <a:schemeClr val="tx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6461823" y="2170534"/>
              <a:ext cx="1568484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 lnSpcReduction="20000"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>
                      <a:lumMod val="85000"/>
                      <a:lumOff val="15000"/>
                    </a:schemeClr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r>
                <a:rPr lang="en-US" dirty="0"/>
                <a:t>BANNER 9: FGITRND (Detailed Transaction Activity)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6D9BE5A-411B-4B15-A604-BA8FC9676A6E}"/>
              </a:ext>
            </a:extLst>
          </p:cNvPr>
          <p:cNvGrpSpPr/>
          <p:nvPr/>
        </p:nvGrpSpPr>
        <p:grpSpPr>
          <a:xfrm>
            <a:off x="5690481" y="3283935"/>
            <a:ext cx="3010097" cy="617812"/>
            <a:chOff x="6377348" y="2880318"/>
            <a:chExt cx="1963089" cy="426204"/>
          </a:xfrm>
        </p:grpSpPr>
        <p:grpSp>
          <p:nvGrpSpPr>
            <p:cNvPr id="118" name="Group 117"/>
            <p:cNvGrpSpPr/>
            <p:nvPr/>
          </p:nvGrpSpPr>
          <p:grpSpPr>
            <a:xfrm>
              <a:off x="6377348" y="2880318"/>
              <a:ext cx="1947422" cy="426204"/>
              <a:chOff x="6253566" y="2510863"/>
              <a:chExt cx="1947422" cy="426204"/>
            </a:xfrm>
          </p:grpSpPr>
          <p:sp>
            <p:nvSpPr>
              <p:cNvPr id="119" name="Left Arrow 118"/>
              <p:cNvSpPr/>
              <p:nvPr/>
            </p:nvSpPr>
            <p:spPr>
              <a:xfrm>
                <a:off x="6253566" y="2587446"/>
                <a:ext cx="526942" cy="318486"/>
              </a:xfrm>
              <a:prstGeom prst="leftArrow">
                <a:avLst>
                  <a:gd name="adj1" fmla="val 79197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0" name="Snip Same Side Corner Rectangle 119"/>
              <p:cNvSpPr/>
              <p:nvPr/>
            </p:nvSpPr>
            <p:spPr>
              <a:xfrm rot="16200000">
                <a:off x="7161408" y="1897486"/>
                <a:ext cx="426204" cy="1652957"/>
              </a:xfrm>
              <a:prstGeom prst="snip2SameRect">
                <a:avLst>
                  <a:gd name="adj1" fmla="val 25758"/>
                  <a:gd name="adj2" fmla="val 23636"/>
                </a:avLst>
              </a:prstGeom>
              <a:gradFill flip="none" rotWithShape="1">
                <a:gsLst>
                  <a:gs pos="100000">
                    <a:schemeClr val="tx1"/>
                  </a:gs>
                  <a:gs pos="62000">
                    <a:schemeClr val="accent5">
                      <a:lumMod val="0"/>
                      <a:lumOff val="100000"/>
                    </a:schemeClr>
                  </a:gs>
                  <a:gs pos="0">
                    <a:schemeClr val="accent5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6350">
                <a:solidFill>
                  <a:schemeClr val="tx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6763415" y="2892834"/>
              <a:ext cx="1577022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>
                      <a:lumMod val="85000"/>
                      <a:lumOff val="15000"/>
                    </a:schemeClr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r>
                <a:rPr lang="en-US" dirty="0" smtClean="0"/>
                <a:t>Spreadsheets</a:t>
              </a:r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979363" y="620278"/>
            <a:ext cx="5171097" cy="369332"/>
          </a:xfrm>
          <a:prstGeom prst="rect">
            <a:avLst/>
          </a:prstGeom>
          <a:noFill/>
        </p:spPr>
        <p:txBody>
          <a:bodyPr wrap="square" lIns="91434" tIns="45717" rIns="91434" bIns="45717" rtlCol="0"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There are many ways to review your budget:</a:t>
            </a: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63E8C9-6AAA-462E-9750-C4EE10D700EF}"/>
              </a:ext>
            </a:extLst>
          </p:cNvPr>
          <p:cNvGrpSpPr/>
          <p:nvPr/>
        </p:nvGrpSpPr>
        <p:grpSpPr>
          <a:xfrm>
            <a:off x="477745" y="1194217"/>
            <a:ext cx="2930022" cy="599670"/>
            <a:chOff x="2145742" y="1406774"/>
            <a:chExt cx="2082460" cy="426205"/>
          </a:xfrm>
        </p:grpSpPr>
        <p:grpSp>
          <p:nvGrpSpPr>
            <p:cNvPr id="126" name="Group 125"/>
            <p:cNvGrpSpPr/>
            <p:nvPr/>
          </p:nvGrpSpPr>
          <p:grpSpPr>
            <a:xfrm flipH="1">
              <a:off x="2145742" y="1406774"/>
              <a:ext cx="2082460" cy="426204"/>
              <a:chOff x="6253566" y="2510862"/>
              <a:chExt cx="2082460" cy="426204"/>
            </a:xfrm>
          </p:grpSpPr>
          <p:sp>
            <p:nvSpPr>
              <p:cNvPr id="136" name="Left Arrow 135"/>
              <p:cNvSpPr/>
              <p:nvPr/>
            </p:nvSpPr>
            <p:spPr>
              <a:xfrm>
                <a:off x="6253566" y="2587446"/>
                <a:ext cx="526942" cy="318486"/>
              </a:xfrm>
              <a:prstGeom prst="leftArrow">
                <a:avLst>
                  <a:gd name="adj1" fmla="val 79197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7" name="Snip Same Side Corner Rectangle 136"/>
              <p:cNvSpPr/>
              <p:nvPr/>
            </p:nvSpPr>
            <p:spPr>
              <a:xfrm rot="16200000">
                <a:off x="7228928" y="1829967"/>
                <a:ext cx="426204" cy="1787993"/>
              </a:xfrm>
              <a:prstGeom prst="snip2SameRect">
                <a:avLst>
                  <a:gd name="adj1" fmla="val 25758"/>
                  <a:gd name="adj2" fmla="val 23636"/>
                </a:avLst>
              </a:prstGeom>
              <a:gradFill flip="none" rotWithShape="1">
                <a:gsLst>
                  <a:gs pos="100000">
                    <a:schemeClr val="tx1"/>
                  </a:gs>
                  <a:gs pos="62000">
                    <a:schemeClr val="accent5">
                      <a:lumMod val="0"/>
                      <a:lumOff val="100000"/>
                    </a:schemeClr>
                  </a:gs>
                  <a:gs pos="0">
                    <a:schemeClr val="accent5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6350">
                <a:solidFill>
                  <a:schemeClr val="tx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2313943" y="1432869"/>
              <a:ext cx="1619005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>
                      <a:lumMod val="85000"/>
                      <a:lumOff val="15000"/>
                    </a:schemeClr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r>
                <a:rPr lang="en-US" dirty="0" smtClean="0"/>
                <a:t>COGNOS Monthly Statement Reports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A68658-BFE5-4029-854E-92085A9E5CE6}"/>
              </a:ext>
            </a:extLst>
          </p:cNvPr>
          <p:cNvGrpSpPr/>
          <p:nvPr/>
        </p:nvGrpSpPr>
        <p:grpSpPr>
          <a:xfrm>
            <a:off x="477749" y="2228993"/>
            <a:ext cx="2930021" cy="600927"/>
            <a:chOff x="2280780" y="2143546"/>
            <a:chExt cx="1947422" cy="427098"/>
          </a:xfrm>
        </p:grpSpPr>
        <p:grpSp>
          <p:nvGrpSpPr>
            <p:cNvPr id="127" name="Group 126"/>
            <p:cNvGrpSpPr/>
            <p:nvPr/>
          </p:nvGrpSpPr>
          <p:grpSpPr>
            <a:xfrm flipH="1">
              <a:off x="2280780" y="2143546"/>
              <a:ext cx="1947422" cy="426204"/>
              <a:chOff x="6253566" y="2510863"/>
              <a:chExt cx="1947422" cy="426204"/>
            </a:xfrm>
          </p:grpSpPr>
          <p:sp>
            <p:nvSpPr>
              <p:cNvPr id="134" name="Left Arrow 133"/>
              <p:cNvSpPr/>
              <p:nvPr/>
            </p:nvSpPr>
            <p:spPr>
              <a:xfrm>
                <a:off x="6253566" y="2587446"/>
                <a:ext cx="526942" cy="318486"/>
              </a:xfrm>
              <a:prstGeom prst="leftArrow">
                <a:avLst>
                  <a:gd name="adj1" fmla="val 79197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5" name="Snip Same Side Corner Rectangle 134"/>
              <p:cNvSpPr/>
              <p:nvPr/>
            </p:nvSpPr>
            <p:spPr>
              <a:xfrm rot="16200000">
                <a:off x="7161408" y="1897486"/>
                <a:ext cx="426204" cy="1652957"/>
              </a:xfrm>
              <a:prstGeom prst="snip2SameRect">
                <a:avLst>
                  <a:gd name="adj1" fmla="val 25758"/>
                  <a:gd name="adj2" fmla="val 23636"/>
                </a:avLst>
              </a:prstGeom>
              <a:gradFill flip="none" rotWithShape="1">
                <a:gsLst>
                  <a:gs pos="100000">
                    <a:schemeClr val="tx1"/>
                  </a:gs>
                  <a:gs pos="62000">
                    <a:schemeClr val="accent5">
                      <a:lumMod val="0"/>
                      <a:lumOff val="100000"/>
                    </a:schemeClr>
                  </a:gs>
                  <a:gs pos="0">
                    <a:schemeClr val="accent5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6350">
                <a:solidFill>
                  <a:schemeClr val="tx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2362373" y="2170534"/>
              <a:ext cx="1570576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 lnSpcReduction="20000"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>
                      <a:lumMod val="85000"/>
                      <a:lumOff val="15000"/>
                    </a:schemeClr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r>
                <a:rPr lang="en-US" dirty="0" smtClean="0"/>
                <a:t>BANNER 9: FGRODTA (Organization Detail Activity Report)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D35037-6AAA-4DFF-BA00-A6DB2BB1D2ED}"/>
              </a:ext>
            </a:extLst>
          </p:cNvPr>
          <p:cNvGrpSpPr/>
          <p:nvPr/>
        </p:nvGrpSpPr>
        <p:grpSpPr>
          <a:xfrm>
            <a:off x="477749" y="3302080"/>
            <a:ext cx="2930021" cy="599669"/>
            <a:chOff x="1986315" y="2880318"/>
            <a:chExt cx="1947422" cy="426204"/>
          </a:xfrm>
        </p:grpSpPr>
        <p:grpSp>
          <p:nvGrpSpPr>
            <p:cNvPr id="128" name="Group 127"/>
            <p:cNvGrpSpPr/>
            <p:nvPr/>
          </p:nvGrpSpPr>
          <p:grpSpPr>
            <a:xfrm flipH="1">
              <a:off x="1986315" y="2880318"/>
              <a:ext cx="1947422" cy="426204"/>
              <a:chOff x="6253566" y="2510863"/>
              <a:chExt cx="1947422" cy="426204"/>
            </a:xfrm>
          </p:grpSpPr>
          <p:sp>
            <p:nvSpPr>
              <p:cNvPr id="132" name="Left Arrow 131"/>
              <p:cNvSpPr/>
              <p:nvPr/>
            </p:nvSpPr>
            <p:spPr>
              <a:xfrm>
                <a:off x="6253566" y="2587446"/>
                <a:ext cx="526942" cy="318486"/>
              </a:xfrm>
              <a:prstGeom prst="leftArrow">
                <a:avLst>
                  <a:gd name="adj1" fmla="val 79197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3" name="Snip Same Side Corner Rectangle 132"/>
              <p:cNvSpPr/>
              <p:nvPr/>
            </p:nvSpPr>
            <p:spPr>
              <a:xfrm rot="16200000">
                <a:off x="7161408" y="1897486"/>
                <a:ext cx="426204" cy="1652957"/>
              </a:xfrm>
              <a:prstGeom prst="snip2SameRect">
                <a:avLst>
                  <a:gd name="adj1" fmla="val 25758"/>
                  <a:gd name="adj2" fmla="val 23636"/>
                </a:avLst>
              </a:prstGeom>
              <a:gradFill flip="none" rotWithShape="1">
                <a:gsLst>
                  <a:gs pos="100000">
                    <a:schemeClr val="tx1"/>
                  </a:gs>
                  <a:gs pos="62000">
                    <a:schemeClr val="accent5">
                      <a:lumMod val="0"/>
                      <a:lumOff val="100000"/>
                    </a:schemeClr>
                  </a:gs>
                  <a:gs pos="0">
                    <a:schemeClr val="accent5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 w="6350">
                <a:solidFill>
                  <a:schemeClr val="tx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2060562" y="2892834"/>
              <a:ext cx="1570576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>
                      <a:lumMod val="85000"/>
                      <a:lumOff val="15000"/>
                    </a:schemeClr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r>
                <a:rPr lang="en-US" dirty="0" smtClean="0"/>
                <a:t>Banner Self Service</a:t>
              </a:r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634C0AF-87F1-4DAB-914B-6AEBDAE93385}"/>
              </a:ext>
            </a:extLst>
          </p:cNvPr>
          <p:cNvGrpSpPr/>
          <p:nvPr/>
        </p:nvGrpSpPr>
        <p:grpSpPr>
          <a:xfrm>
            <a:off x="3377359" y="3276969"/>
            <a:ext cx="2335364" cy="1866532"/>
            <a:chOff x="3867042" y="3017694"/>
            <a:chExt cx="2335364" cy="1866532"/>
          </a:xfrm>
        </p:grpSpPr>
        <p:sp>
          <p:nvSpPr>
            <p:cNvPr id="36" name="Freeform 35"/>
            <p:cNvSpPr>
              <a:spLocks noChangeArrowheads="1"/>
            </p:cNvSpPr>
            <p:nvPr/>
          </p:nvSpPr>
          <p:spPr bwMode="auto">
            <a:xfrm flipH="1">
              <a:off x="3867042" y="3017694"/>
              <a:ext cx="2070269" cy="1126193"/>
            </a:xfrm>
            <a:custGeom>
              <a:avLst/>
              <a:gdLst>
                <a:gd name="T0" fmla="*/ 26 w 2899"/>
                <a:gd name="T1" fmla="*/ 1502 h 1503"/>
                <a:gd name="T2" fmla="*/ 26 w 2899"/>
                <a:gd name="T3" fmla="*/ 1502 h 1503"/>
                <a:gd name="T4" fmla="*/ 263 w 2899"/>
                <a:gd name="T5" fmla="*/ 105 h 1503"/>
                <a:gd name="T6" fmla="*/ 1555 w 2899"/>
                <a:gd name="T7" fmla="*/ 0 h 1503"/>
                <a:gd name="T8" fmla="*/ 1502 w 2899"/>
                <a:gd name="T9" fmla="*/ 395 h 1503"/>
                <a:gd name="T10" fmla="*/ 764 w 2899"/>
                <a:gd name="T11" fmla="*/ 580 h 1503"/>
                <a:gd name="T12" fmla="*/ 1923 w 2899"/>
                <a:gd name="T13" fmla="*/ 580 h 1503"/>
                <a:gd name="T14" fmla="*/ 2476 w 2899"/>
                <a:gd name="T15" fmla="*/ 184 h 1503"/>
                <a:gd name="T16" fmla="*/ 2793 w 2899"/>
                <a:gd name="T17" fmla="*/ 421 h 1503"/>
                <a:gd name="T18" fmla="*/ 2028 w 2899"/>
                <a:gd name="T19" fmla="*/ 1054 h 1503"/>
                <a:gd name="T20" fmla="*/ 923 w 2899"/>
                <a:gd name="T21" fmla="*/ 1186 h 1503"/>
                <a:gd name="T22" fmla="*/ 923 w 2899"/>
                <a:gd name="T23" fmla="*/ 1450 h 1503"/>
                <a:gd name="T24" fmla="*/ 26 w 2899"/>
                <a:gd name="T25" fmla="*/ 1502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9" h="1503">
                  <a:moveTo>
                    <a:pt x="26" y="1502"/>
                  </a:moveTo>
                  <a:lnTo>
                    <a:pt x="26" y="1502"/>
                  </a:lnTo>
                  <a:cubicBezTo>
                    <a:pt x="26" y="738"/>
                    <a:pt x="0" y="131"/>
                    <a:pt x="263" y="105"/>
                  </a:cubicBezTo>
                  <a:cubicBezTo>
                    <a:pt x="896" y="53"/>
                    <a:pt x="1345" y="0"/>
                    <a:pt x="1555" y="0"/>
                  </a:cubicBezTo>
                  <a:cubicBezTo>
                    <a:pt x="1791" y="0"/>
                    <a:pt x="1738" y="316"/>
                    <a:pt x="1502" y="395"/>
                  </a:cubicBezTo>
                  <a:cubicBezTo>
                    <a:pt x="1239" y="501"/>
                    <a:pt x="764" y="580"/>
                    <a:pt x="764" y="580"/>
                  </a:cubicBezTo>
                  <a:cubicBezTo>
                    <a:pt x="764" y="580"/>
                    <a:pt x="1764" y="580"/>
                    <a:pt x="1923" y="580"/>
                  </a:cubicBezTo>
                  <a:cubicBezTo>
                    <a:pt x="2108" y="580"/>
                    <a:pt x="2345" y="316"/>
                    <a:pt x="2476" y="184"/>
                  </a:cubicBezTo>
                  <a:cubicBezTo>
                    <a:pt x="2609" y="53"/>
                    <a:pt x="2898" y="290"/>
                    <a:pt x="2793" y="421"/>
                  </a:cubicBezTo>
                  <a:cubicBezTo>
                    <a:pt x="2661" y="553"/>
                    <a:pt x="2345" y="1002"/>
                    <a:pt x="2028" y="1054"/>
                  </a:cubicBezTo>
                  <a:cubicBezTo>
                    <a:pt x="1687" y="1080"/>
                    <a:pt x="923" y="1186"/>
                    <a:pt x="923" y="1186"/>
                  </a:cubicBezTo>
                  <a:cubicBezTo>
                    <a:pt x="923" y="1450"/>
                    <a:pt x="923" y="1450"/>
                    <a:pt x="923" y="1450"/>
                  </a:cubicBezTo>
                  <a:lnTo>
                    <a:pt x="26" y="1502"/>
                  </a:lnTo>
                </a:path>
              </a:pathLst>
            </a:custGeom>
            <a:solidFill>
              <a:srgbClr val="E394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 flipH="1">
              <a:off x="4826437" y="3962704"/>
              <a:ext cx="1205552" cy="692301"/>
            </a:xfrm>
            <a:custGeom>
              <a:avLst/>
              <a:gdLst>
                <a:gd name="T0" fmla="*/ 1687 w 1688"/>
                <a:gd name="T1" fmla="*/ 0 h 1609"/>
                <a:gd name="T2" fmla="*/ 0 w 1688"/>
                <a:gd name="T3" fmla="*/ 0 h 1609"/>
                <a:gd name="T4" fmla="*/ 0 w 1688"/>
                <a:gd name="T5" fmla="*/ 1608 h 1609"/>
                <a:gd name="T6" fmla="*/ 1687 w 1688"/>
                <a:gd name="T7" fmla="*/ 1608 h 1609"/>
                <a:gd name="T8" fmla="*/ 1687 w 1688"/>
                <a:gd name="T9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8" h="1609">
                  <a:moveTo>
                    <a:pt x="1687" y="0"/>
                  </a:moveTo>
                  <a:lnTo>
                    <a:pt x="0" y="0"/>
                  </a:lnTo>
                  <a:lnTo>
                    <a:pt x="0" y="1608"/>
                  </a:lnTo>
                  <a:lnTo>
                    <a:pt x="1687" y="1608"/>
                  </a:lnTo>
                  <a:lnTo>
                    <a:pt x="1687" y="0"/>
                  </a:lnTo>
                </a:path>
              </a:pathLst>
            </a:custGeom>
            <a:solidFill>
              <a:srgbClr val="F1FA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ChangeArrowheads="1"/>
            </p:cNvSpPr>
            <p:nvPr/>
          </p:nvSpPr>
          <p:spPr bwMode="auto">
            <a:xfrm flipH="1">
              <a:off x="4659173" y="4161444"/>
              <a:ext cx="1543233" cy="722782"/>
            </a:xfrm>
            <a:custGeom>
              <a:avLst/>
              <a:gdLst>
                <a:gd name="T0" fmla="*/ 0 w 2161"/>
                <a:gd name="T1" fmla="*/ 0 h 3112"/>
                <a:gd name="T2" fmla="*/ 2160 w 2161"/>
                <a:gd name="T3" fmla="*/ 0 h 3112"/>
                <a:gd name="T4" fmla="*/ 2160 w 2161"/>
                <a:gd name="T5" fmla="*/ 3111 h 3112"/>
                <a:gd name="T6" fmla="*/ 0 w 2161"/>
                <a:gd name="T7" fmla="*/ 3111 h 3112"/>
                <a:gd name="T8" fmla="*/ 0 w 2161"/>
                <a:gd name="T9" fmla="*/ 0 h 3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1" h="3112">
                  <a:moveTo>
                    <a:pt x="0" y="0"/>
                  </a:moveTo>
                  <a:lnTo>
                    <a:pt x="2160" y="0"/>
                  </a:lnTo>
                  <a:lnTo>
                    <a:pt x="2160" y="3111"/>
                  </a:lnTo>
                  <a:lnTo>
                    <a:pt x="0" y="3111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ChangeArrowheads="1"/>
            </p:cNvSpPr>
            <p:nvPr/>
          </p:nvSpPr>
          <p:spPr bwMode="auto">
            <a:xfrm flipH="1">
              <a:off x="4669315" y="4169059"/>
              <a:ext cx="375551" cy="715167"/>
            </a:xfrm>
            <a:custGeom>
              <a:avLst/>
              <a:gdLst>
                <a:gd name="T0" fmla="*/ 0 w 527"/>
                <a:gd name="T1" fmla="*/ 0 h 3112"/>
                <a:gd name="T2" fmla="*/ 526 w 527"/>
                <a:gd name="T3" fmla="*/ 0 h 3112"/>
                <a:gd name="T4" fmla="*/ 526 w 527"/>
                <a:gd name="T5" fmla="*/ 3111 h 3112"/>
                <a:gd name="T6" fmla="*/ 0 w 527"/>
                <a:gd name="T7" fmla="*/ 3111 h 3112"/>
                <a:gd name="T8" fmla="*/ 0 w 527"/>
                <a:gd name="T9" fmla="*/ 0 h 3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3112">
                  <a:moveTo>
                    <a:pt x="0" y="0"/>
                  </a:moveTo>
                  <a:lnTo>
                    <a:pt x="526" y="0"/>
                  </a:lnTo>
                  <a:lnTo>
                    <a:pt x="526" y="3111"/>
                  </a:lnTo>
                  <a:lnTo>
                    <a:pt x="0" y="3111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8CD2D28-D196-4F06-BEE6-CB396F8F644C}"/>
                </a:ext>
              </a:extLst>
            </p:cNvPr>
            <p:cNvGrpSpPr/>
            <p:nvPr/>
          </p:nvGrpSpPr>
          <p:grpSpPr>
            <a:xfrm>
              <a:off x="4922240" y="4328471"/>
              <a:ext cx="281151" cy="281151"/>
              <a:chOff x="2638828" y="3126236"/>
              <a:chExt cx="531523" cy="531523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961AE6A-03DE-4327-B5A0-5B98BA4FB790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5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11F46FB-5F72-4C0C-92D7-104C3AED7CBB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B1F047F-3809-4DAB-B7BD-0454BEEA089D}"/>
              </a:ext>
            </a:extLst>
          </p:cNvPr>
          <p:cNvGrpSpPr/>
          <p:nvPr/>
        </p:nvGrpSpPr>
        <p:grpSpPr>
          <a:xfrm>
            <a:off x="4177723" y="1272144"/>
            <a:ext cx="743204" cy="943063"/>
            <a:chOff x="2638828" y="3046007"/>
            <a:chExt cx="544050" cy="69035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0531E93-F0CF-4B91-A6A2-2AE5F959D891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6805103-3950-4263-A780-F010481E82F2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06A4622-C328-47D9-8D28-E5BB8B8ECB40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3A7A294-131B-4C3A-91E9-8B0789D1BC66}"/>
                </a:ext>
              </a:extLst>
            </p:cNvPr>
            <p:cNvSpPr txBox="1"/>
            <p:nvPr/>
          </p:nvSpPr>
          <p:spPr>
            <a:xfrm>
              <a:off x="2692877" y="3046007"/>
              <a:ext cx="490001" cy="69035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54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A61E47C-3B6C-4272-93A8-F3E9F2500175}"/>
              </a:ext>
            </a:extLst>
          </p:cNvPr>
          <p:cNvGrpSpPr/>
          <p:nvPr/>
        </p:nvGrpSpPr>
        <p:grpSpPr>
          <a:xfrm rot="529128">
            <a:off x="4496217" y="1855263"/>
            <a:ext cx="531523" cy="815608"/>
            <a:chOff x="2638828" y="3002009"/>
            <a:chExt cx="531523" cy="81560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2EA5D8B-A5EE-49FE-9490-4AA9E3C42541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87A754C0-8114-4602-947C-674831983D16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1C57CF3-08B5-4FF0-869B-49239EBF9DB9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1C43F09-293B-4468-8CC9-0DEE57E25851}"/>
                </a:ext>
              </a:extLst>
            </p:cNvPr>
            <p:cNvSpPr txBox="1"/>
            <p:nvPr/>
          </p:nvSpPr>
          <p:spPr>
            <a:xfrm>
              <a:off x="2652482" y="3002009"/>
              <a:ext cx="411910" cy="81560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5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DF6DEC-5AFB-4B32-8A83-7D1D8DCD0B0F}"/>
              </a:ext>
            </a:extLst>
          </p:cNvPr>
          <p:cNvGrpSpPr/>
          <p:nvPr/>
        </p:nvGrpSpPr>
        <p:grpSpPr>
          <a:xfrm rot="20223286">
            <a:off x="3862558" y="1743640"/>
            <a:ext cx="743204" cy="943063"/>
            <a:chOff x="2638828" y="3046007"/>
            <a:chExt cx="544050" cy="690354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1D55C8C-75FB-4724-822B-D5D3B26AA749}"/>
                </a:ext>
              </a:extLst>
            </p:cNvPr>
            <p:cNvGrpSpPr/>
            <p:nvPr/>
          </p:nvGrpSpPr>
          <p:grpSpPr>
            <a:xfrm>
              <a:off x="2638828" y="3126236"/>
              <a:ext cx="531523" cy="531523"/>
              <a:chOff x="2638828" y="3126236"/>
              <a:chExt cx="531523" cy="531523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B9CB0EA-6DF6-4428-8C2F-9BF412E6AE4E}"/>
                  </a:ext>
                </a:extLst>
              </p:cNvPr>
              <p:cNvSpPr/>
              <p:nvPr/>
            </p:nvSpPr>
            <p:spPr>
              <a:xfrm>
                <a:off x="2638828" y="3126236"/>
                <a:ext cx="531523" cy="5315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97A66DA-A97C-4386-B247-8C2BAD77CA28}"/>
                  </a:ext>
                </a:extLst>
              </p:cNvPr>
              <p:cNvSpPr/>
              <p:nvPr/>
            </p:nvSpPr>
            <p:spPr>
              <a:xfrm>
                <a:off x="2656194" y="3145123"/>
                <a:ext cx="493423" cy="49342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63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C77D640-06FC-4ADD-B321-F6DDFC7C6FB8}"/>
                </a:ext>
              </a:extLst>
            </p:cNvPr>
            <p:cNvSpPr txBox="1"/>
            <p:nvPr/>
          </p:nvSpPr>
          <p:spPr>
            <a:xfrm>
              <a:off x="2692877" y="3046007"/>
              <a:ext cx="490001" cy="69035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5400" b="1" dirty="0">
                  <a:gradFill>
                    <a:gsLst>
                      <a:gs pos="0">
                        <a:schemeClr val="accent5">
                          <a:lumMod val="0"/>
                          <a:lumOff val="100000"/>
                        </a:schemeClr>
                      </a:gs>
                      <a:gs pos="25000">
                        <a:schemeClr val="accent5">
                          <a:lumMod val="0"/>
                          <a:lumOff val="100000"/>
                        </a:schemeClr>
                      </a:gs>
                      <a:gs pos="100000">
                        <a:schemeClr val="accent4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63500" dist="38100" dir="2700000" algn="tl" rotWithShape="0">
                      <a:schemeClr val="accent2">
                        <a:lumMod val="50000"/>
                        <a:alpha val="75000"/>
                      </a:schemeClr>
                    </a:outerShdw>
                  </a:effectLst>
                  <a:latin typeface="Source Sans Pro Black" panose="020B0803030403020204" pitchFamily="34" charset="0"/>
                  <a:ea typeface="Adobe Fan Heiti Std B" panose="020B0700000000000000" pitchFamily="34" charset="-128"/>
                  <a:cs typeface="Helvetica" charset="0"/>
                </a:rPr>
                <a:t>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36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3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49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4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nodeType="withEffect" p14:presetBounceEnd="3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9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67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0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81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0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" presetClass="entr" presetSubtype="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6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 animBg="1"/>
          <p:bldP spid="105" grpId="0"/>
          <p:bldP spid="4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49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67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0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81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0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 animBg="1"/>
          <p:bldP spid="105" grpId="0"/>
          <p:bldP spid="4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Cognos</a:t>
            </a:r>
            <a:r>
              <a:rPr lang="en-US" sz="3600" b="1" dirty="0" smtClean="0">
                <a:solidFill>
                  <a:schemeClr val="bg1"/>
                </a:solidFill>
              </a:rPr>
              <a:t> Monthly Statement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19175"/>
            <a:ext cx="8610600" cy="31051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6700" y="1714500"/>
            <a:ext cx="2257425" cy="323850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57775" y="1571625"/>
            <a:ext cx="933450" cy="25527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91225" y="1571625"/>
            <a:ext cx="771525" cy="25527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62750" y="1571625"/>
            <a:ext cx="695325" cy="25527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58075" y="1571625"/>
            <a:ext cx="619125" cy="25527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9 - FGRODTA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766762"/>
            <a:ext cx="7453312" cy="41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9 - FGRODTA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9152"/>
          <a:stretch/>
        </p:blipFill>
        <p:spPr>
          <a:xfrm>
            <a:off x="473167" y="784829"/>
            <a:ext cx="7858125" cy="41550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6992" y="1457325"/>
            <a:ext cx="498383" cy="238125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94347" y="1981200"/>
            <a:ext cx="498383" cy="266700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46722" y="2932615"/>
            <a:ext cx="498383" cy="479506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57775" y="1571625"/>
            <a:ext cx="819150" cy="336827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53125" y="1562100"/>
            <a:ext cx="819150" cy="336827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67550" y="1581150"/>
            <a:ext cx="914400" cy="336827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>
                <a:solidFill>
                  <a:schemeClr val="bg1"/>
                </a:solidFill>
              </a:rPr>
              <a:t>- FGIBDST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" y="1257299"/>
            <a:ext cx="8633287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61365" y="-63156"/>
            <a:ext cx="9412941" cy="695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15000"/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186" y="-63156"/>
            <a:ext cx="6562714" cy="684184"/>
          </a:xfrm>
          <a:prstGeom prst="rect">
            <a:avLst/>
          </a:prstGeom>
          <a:noFill/>
        </p:spPr>
        <p:txBody>
          <a:bodyPr wrap="square" lIns="91434" tIns="45717" rIns="91434" bIns="45717" rtlCol="0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BANNER 9 </a:t>
            </a:r>
            <a:r>
              <a:rPr lang="en-US" sz="3600" b="1" dirty="0">
                <a:solidFill>
                  <a:schemeClr val="bg1"/>
                </a:solidFill>
              </a:rPr>
              <a:t>- FGIBDST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49" y="1200150"/>
            <a:ext cx="8324610" cy="3267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548" y="1784749"/>
            <a:ext cx="926101" cy="268247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09478" y="1784749"/>
            <a:ext cx="1333997" cy="268247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43475" y="1784749"/>
            <a:ext cx="1247775" cy="268247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91251" y="1786447"/>
            <a:ext cx="1263912" cy="268247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39026" y="1786447"/>
            <a:ext cx="1333997" cy="268247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8">
      <a:dk1>
        <a:srgbClr val="000000"/>
      </a:dk1>
      <a:lt1>
        <a:srgbClr val="FFFFFF"/>
      </a:lt1>
      <a:dk2>
        <a:srgbClr val="FEFAE9"/>
      </a:dk2>
      <a:lt2>
        <a:srgbClr val="E7E6E6"/>
      </a:lt2>
      <a:accent1>
        <a:srgbClr val="1D5595"/>
      </a:accent1>
      <a:accent2>
        <a:srgbClr val="FF9605"/>
      </a:accent2>
      <a:accent3>
        <a:srgbClr val="FF644A"/>
      </a:accent3>
      <a:accent4>
        <a:srgbClr val="FFEA52"/>
      </a:accent4>
      <a:accent5>
        <a:srgbClr val="6BB9C0"/>
      </a:accent5>
      <a:accent6>
        <a:srgbClr val="6FA24C"/>
      </a:accent6>
      <a:hlink>
        <a:srgbClr val="1C87BC"/>
      </a:hlink>
      <a:folHlink>
        <a:srgbClr val="E46E8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10129</TotalTime>
  <Words>552</Words>
  <Application>Microsoft Office PowerPoint</Application>
  <PresentationFormat>On-screen Show (16:9)</PresentationFormat>
  <Paragraphs>140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Adobe Fan Heiti Std B</vt:lpstr>
      <vt:lpstr>Arial</vt:lpstr>
      <vt:lpstr>Calibri</vt:lpstr>
      <vt:lpstr>Calibri Light</vt:lpstr>
      <vt:lpstr>Helvetica</vt:lpstr>
      <vt:lpstr>Source Sans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Corey</dc:creator>
  <cp:lastModifiedBy>Amanda Bauer</cp:lastModifiedBy>
  <cp:revision>322</cp:revision>
  <dcterms:created xsi:type="dcterms:W3CDTF">2017-10-19T16:15:01Z</dcterms:created>
  <dcterms:modified xsi:type="dcterms:W3CDTF">2019-08-20T19:30:25Z</dcterms:modified>
</cp:coreProperties>
</file>