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7"/>
  </p:notesMasterIdLst>
  <p:handoutMasterIdLst>
    <p:handoutMasterId r:id="rId38"/>
  </p:handoutMasterIdLst>
  <p:sldIdLst>
    <p:sldId id="256" r:id="rId5"/>
    <p:sldId id="267" r:id="rId6"/>
    <p:sldId id="257" r:id="rId7"/>
    <p:sldId id="268" r:id="rId8"/>
    <p:sldId id="292" r:id="rId9"/>
    <p:sldId id="291" r:id="rId10"/>
    <p:sldId id="287" r:id="rId11"/>
    <p:sldId id="270" r:id="rId12"/>
    <p:sldId id="271" r:id="rId13"/>
    <p:sldId id="272" r:id="rId14"/>
    <p:sldId id="288" r:id="rId15"/>
    <p:sldId id="289" r:id="rId16"/>
    <p:sldId id="273" r:id="rId17"/>
    <p:sldId id="274" r:id="rId18"/>
    <p:sldId id="293" r:id="rId19"/>
    <p:sldId id="275" r:id="rId20"/>
    <p:sldId id="276" r:id="rId21"/>
    <p:sldId id="290" r:id="rId22"/>
    <p:sldId id="277" r:id="rId23"/>
    <p:sldId id="278" r:id="rId24"/>
    <p:sldId id="279" r:id="rId25"/>
    <p:sldId id="280" r:id="rId26"/>
    <p:sldId id="281" r:id="rId27"/>
    <p:sldId id="282" r:id="rId28"/>
    <p:sldId id="283" r:id="rId29"/>
    <p:sldId id="294" r:id="rId30"/>
    <p:sldId id="295" r:id="rId31"/>
    <p:sldId id="296" r:id="rId32"/>
    <p:sldId id="284" r:id="rId33"/>
    <p:sldId id="285" r:id="rId34"/>
    <p:sldId id="286" r:id="rId35"/>
    <p:sldId id="265"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291" autoAdjust="0"/>
  </p:normalViewPr>
  <p:slideViewPr>
    <p:cSldViewPr snapToGrid="0" showGuides="1">
      <p:cViewPr varScale="1">
        <p:scale>
          <a:sx n="106" d="100"/>
          <a:sy n="106" d="100"/>
        </p:scale>
        <p:origin x="126" y="426"/>
      </p:cViewPr>
      <p:guideLst>
        <p:guide pos="3840"/>
        <p:guide orient="horz" pos="2160"/>
      </p:guideLst>
    </p:cSldViewPr>
  </p:slideViewPr>
  <p:notesTextViewPr>
    <p:cViewPr>
      <p:scale>
        <a:sx n="1" d="1"/>
        <a:sy n="1" d="1"/>
      </p:scale>
      <p:origin x="0" y="0"/>
    </p:cViewPr>
  </p:notesTextViewPr>
  <p:notesViewPr>
    <p:cSldViewPr snapToGrid="0" showGuides="1">
      <p:cViewPr varScale="1">
        <p:scale>
          <a:sx n="99" d="100"/>
          <a:sy n="99" d="100"/>
        </p:scale>
        <p:origin x="44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9FB0DB-6E14-4D38-930B-E188F6E13C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F6DB5971-2675-487B-9E88-02DB3F19D0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88B8F3-31C2-4698-B74C-D5D76CFD8ACD}" type="datetimeFigureOut">
              <a:rPr lang="ru-RU" smtClean="0"/>
              <a:t>20.08.2019</a:t>
            </a:fld>
            <a:endParaRPr lang="ru-RU" dirty="0"/>
          </a:p>
        </p:txBody>
      </p:sp>
      <p:sp>
        <p:nvSpPr>
          <p:cNvPr id="4" name="Footer Placeholder 3">
            <a:extLst>
              <a:ext uri="{FF2B5EF4-FFF2-40B4-BE49-F238E27FC236}">
                <a16:creationId xmlns:a16="http://schemas.microsoft.com/office/drawing/2014/main" id="{D98F2125-3128-41A1-8437-EB29536F4D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4663736B-7E4B-4A53-8310-E0970E67F8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4B18F8-B739-4178-8D2D-879F4A27DC29}" type="slidenum">
              <a:rPr lang="ru-RU" smtClean="0"/>
              <a:t>‹#›</a:t>
            </a:fld>
            <a:endParaRPr lang="ru-RU" dirty="0"/>
          </a:p>
        </p:txBody>
      </p:sp>
    </p:spTree>
    <p:extLst>
      <p:ext uri="{BB962C8B-B14F-4D97-AF65-F5344CB8AC3E}">
        <p14:creationId xmlns:p14="http://schemas.microsoft.com/office/powerpoint/2010/main" val="249290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20.08.2019</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smtClean="0"/>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r>
              <a:rPr lang="ru-RU" dirty="0"/>
              <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770021" y="3773554"/>
            <a:ext cx="10090287" cy="1101897"/>
          </a:xfrm>
        </p:spPr>
        <p:txBody>
          <a:bodyPr>
            <a:noAutofit/>
          </a:bodyPr>
          <a:lstStyle>
            <a:lvl1pPr marL="0" indent="0" algn="l">
              <a:buNone/>
              <a:defRPr sz="3500"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770021" y="5451784"/>
            <a:ext cx="4367531" cy="324417"/>
          </a:xfrm>
        </p:spPr>
        <p:txBody>
          <a:bodyPr>
            <a:noAutofit/>
          </a:bodyPr>
          <a:lstStyle>
            <a:lvl1pPr marL="0" indent="0" algn="l">
              <a:buNone/>
              <a:defRPr sz="2200" b="1"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770021" y="5105536"/>
            <a:ext cx="4367531" cy="324417"/>
          </a:xfrm>
        </p:spPr>
        <p:txBody>
          <a:bodyPr>
            <a:noAutofit/>
          </a:bodyPr>
          <a:lstStyle>
            <a:lvl1pPr marL="0" indent="0" algn="l">
              <a:buNone/>
              <a:defRPr sz="22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Tree>
    <p:extLst>
      <p:ext uri="{BB962C8B-B14F-4D97-AF65-F5344CB8AC3E}">
        <p14:creationId xmlns:p14="http://schemas.microsoft.com/office/powerpoint/2010/main" val="376836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bg>
      <p:bgPr>
        <a:solidFill>
          <a:schemeClr val="accent6"/>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8BA6D96-EFE3-4743-8FB5-544E9692D111}"/>
              </a:ext>
            </a:extLst>
          </p:cNvPr>
          <p:cNvSpPr>
            <a:spLocks noGrp="1"/>
          </p:cNvSpPr>
          <p:nvPr>
            <p:ph type="pic" sz="quarter" idx="26"/>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smtClean="0"/>
              <a:t>Click icon to add picture</a:t>
            </a:r>
            <a:endParaRPr lang="ru-RU" dirty="0"/>
          </a:p>
        </p:txBody>
      </p:sp>
      <p:sp>
        <p:nvSpPr>
          <p:cNvPr id="14" name="Graphic 19">
            <a:extLst>
              <a:ext uri="{FF2B5EF4-FFF2-40B4-BE49-F238E27FC236}">
                <a16:creationId xmlns:a16="http://schemas.microsoft.com/office/drawing/2014/main" id="{97347B99-304D-468D-B6F0-9D59E6077A64}"/>
              </a:ext>
            </a:extLst>
          </p:cNvPr>
          <p:cNvSpPr/>
          <p:nvPr userDrawn="1"/>
        </p:nvSpPr>
        <p:spPr>
          <a:xfrm flipH="1">
            <a:off x="9004387" y="3285679"/>
            <a:ext cx="3191256" cy="14630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0" name="Title 1">
            <a:extLst>
              <a:ext uri="{FF2B5EF4-FFF2-40B4-BE49-F238E27FC236}">
                <a16:creationId xmlns:a16="http://schemas.microsoft.com/office/drawing/2014/main" id="{BB615286-AF88-4751-9BF6-3F030092F6F6}"/>
              </a:ext>
            </a:extLst>
          </p:cNvPr>
          <p:cNvSpPr>
            <a:spLocks noGrp="1"/>
          </p:cNvSpPr>
          <p:nvPr>
            <p:ph type="title" hasCustomPrompt="1"/>
          </p:nvPr>
        </p:nvSpPr>
        <p:spPr>
          <a:xfrm>
            <a:off x="7192372" y="973512"/>
            <a:ext cx="4183939" cy="2281355"/>
          </a:xfrm>
        </p:spPr>
        <p:txBody>
          <a:bodyPr>
            <a:noAutofit/>
          </a:bodyPr>
          <a:lstStyle>
            <a:lvl1pPr algn="r">
              <a:defRPr sz="7000" b="1">
                <a:solidFill>
                  <a:schemeClr val="bg1"/>
                </a:solidFill>
              </a:defRPr>
            </a:lvl1pPr>
          </a:lstStyle>
          <a:p>
            <a:r>
              <a:rPr lang="en-US" dirty="0"/>
              <a:t>THANK</a:t>
            </a:r>
            <a:br>
              <a:rPr lang="en-US" dirty="0"/>
            </a:br>
            <a:r>
              <a:rPr lang="en-US" dirty="0"/>
              <a:t>YOU!</a:t>
            </a:r>
            <a:endParaRPr lang="ru-RU" dirty="0"/>
          </a:p>
        </p:txBody>
      </p:sp>
      <p:sp>
        <p:nvSpPr>
          <p:cNvPr id="21" name="Text Placeholder 14">
            <a:extLst>
              <a:ext uri="{FF2B5EF4-FFF2-40B4-BE49-F238E27FC236}">
                <a16:creationId xmlns:a16="http://schemas.microsoft.com/office/drawing/2014/main" id="{5E15D97E-2723-48C3-B835-65DB0286DB64}"/>
              </a:ext>
            </a:extLst>
          </p:cNvPr>
          <p:cNvSpPr>
            <a:spLocks noGrp="1"/>
          </p:cNvSpPr>
          <p:nvPr>
            <p:ph type="body" sz="quarter" idx="13" hasCustomPrompt="1"/>
          </p:nvPr>
        </p:nvSpPr>
        <p:spPr>
          <a:xfrm>
            <a:off x="8240540" y="3675708"/>
            <a:ext cx="3135771" cy="1101897"/>
          </a:xfrm>
        </p:spPr>
        <p:txBody>
          <a:bodyPr>
            <a:noAutofit/>
          </a:bodyPr>
          <a:lstStyle>
            <a:lvl1pPr marL="0" indent="0" algn="r">
              <a:buNone/>
              <a:defRPr sz="3500" b="0" i="0">
                <a:solidFill>
                  <a:schemeClr val="tx2"/>
                </a:solidFill>
              </a:defRPr>
            </a:lvl1pPr>
          </a:lstStyle>
          <a:p>
            <a:pPr lvl="0"/>
            <a:r>
              <a:rPr lang="en-US" dirty="0"/>
              <a:t>Alexander</a:t>
            </a:r>
            <a:br>
              <a:rPr lang="en-US" dirty="0"/>
            </a:br>
            <a:r>
              <a:rPr lang="en-US" dirty="0" err="1"/>
              <a:t>Martensson</a:t>
            </a:r>
            <a:endParaRPr lang="en-US" dirty="0"/>
          </a:p>
        </p:txBody>
      </p:sp>
      <p:sp>
        <p:nvSpPr>
          <p:cNvPr id="25" name="Text Placeholder 26">
            <a:extLst>
              <a:ext uri="{FF2B5EF4-FFF2-40B4-BE49-F238E27FC236}">
                <a16:creationId xmlns:a16="http://schemas.microsoft.com/office/drawing/2014/main" id="{4D45CEBA-121A-426A-897A-9E3CDC5F5CC1}"/>
              </a:ext>
            </a:extLst>
          </p:cNvPr>
          <p:cNvSpPr>
            <a:spLocks noGrp="1"/>
          </p:cNvSpPr>
          <p:nvPr>
            <p:ph type="body" sz="quarter" idx="22" hasCustomPrompt="1"/>
          </p:nvPr>
        </p:nvSpPr>
        <p:spPr>
          <a:xfrm>
            <a:off x="7008780" y="5019264"/>
            <a:ext cx="4367531"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8" name="Text Placeholder 26">
            <a:extLst>
              <a:ext uri="{FF2B5EF4-FFF2-40B4-BE49-F238E27FC236}">
                <a16:creationId xmlns:a16="http://schemas.microsoft.com/office/drawing/2014/main" id="{0767B0C7-7BD9-4BF1-8D3D-91DED23803E6}"/>
              </a:ext>
            </a:extLst>
          </p:cNvPr>
          <p:cNvSpPr>
            <a:spLocks noGrp="1"/>
          </p:cNvSpPr>
          <p:nvPr>
            <p:ph type="body" sz="quarter" idx="23" hasCustomPrompt="1"/>
          </p:nvPr>
        </p:nvSpPr>
        <p:spPr>
          <a:xfrm>
            <a:off x="7008780" y="4805882"/>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1" name="Text Placeholder 26">
            <a:extLst>
              <a:ext uri="{FF2B5EF4-FFF2-40B4-BE49-F238E27FC236}">
                <a16:creationId xmlns:a16="http://schemas.microsoft.com/office/drawing/2014/main" id="{26B74744-5435-47DD-B65F-16D8E7AC1557}"/>
              </a:ext>
            </a:extLst>
          </p:cNvPr>
          <p:cNvSpPr>
            <a:spLocks noGrp="1"/>
          </p:cNvSpPr>
          <p:nvPr>
            <p:ph type="body" sz="quarter" idx="24" hasCustomPrompt="1"/>
          </p:nvPr>
        </p:nvSpPr>
        <p:spPr>
          <a:xfrm>
            <a:off x="5455755" y="5685822"/>
            <a:ext cx="5920556"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32" name="Text Placeholder 26">
            <a:extLst>
              <a:ext uri="{FF2B5EF4-FFF2-40B4-BE49-F238E27FC236}">
                <a16:creationId xmlns:a16="http://schemas.microsoft.com/office/drawing/2014/main" id="{20815411-0E43-4B6B-92C7-6E312091ABAB}"/>
              </a:ext>
            </a:extLst>
          </p:cNvPr>
          <p:cNvSpPr>
            <a:spLocks noGrp="1"/>
          </p:cNvSpPr>
          <p:nvPr>
            <p:ph type="body" sz="quarter" idx="25" hasCustomPrompt="1"/>
          </p:nvPr>
        </p:nvSpPr>
        <p:spPr>
          <a:xfrm>
            <a:off x="7008780" y="5466001"/>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215319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r>
              <a:rPr lang="ru-RU" dirty="0"/>
              <a:t/>
            </a:r>
            <a:br>
              <a:rPr lang="ru-RU" dirty="0"/>
            </a:br>
            <a:r>
              <a:rPr lang="en-US" dirty="0"/>
              <a:t>TITLE</a:t>
            </a:r>
            <a:endParaRPr lang="ru-RU" dirty="0"/>
          </a:p>
        </p:txBody>
      </p:sp>
      <p:sp>
        <p:nvSpPr>
          <p:cNvPr id="15" name="Subtitle 2">
            <a:extLst>
              <a:ext uri="{FF2B5EF4-FFF2-40B4-BE49-F238E27FC236}">
                <a16:creationId xmlns:a16="http://schemas.microsoft.com/office/drawing/2014/main"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a:r>
              <a:rPr lang="en-US" smtClean="0"/>
              <a:t>Click to edit Master subtitle style</a:t>
            </a:r>
            <a:endParaRPr lang="en-US"/>
          </a:p>
        </p:txBody>
      </p:sp>
    </p:spTree>
    <p:extLst>
      <p:ext uri="{BB962C8B-B14F-4D97-AF65-F5344CB8AC3E}">
        <p14:creationId xmlns:p14="http://schemas.microsoft.com/office/powerpoint/2010/main" val="194674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0" name="Text Placeholder 2">
            <a:extLst>
              <a:ext uri="{FF2B5EF4-FFF2-40B4-BE49-F238E27FC236}">
                <a16:creationId xmlns:a16="http://schemas.microsoft.com/office/drawing/2014/main" id="{A3B87DE7-6A4B-4A0E-8622-C9BA93F0B364}"/>
              </a:ext>
            </a:extLst>
          </p:cNvPr>
          <p:cNvSpPr>
            <a:spLocks noGrp="1"/>
          </p:cNvSpPr>
          <p:nvPr>
            <p:ph type="body" idx="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a:r>
              <a:rPr lang="en-US" smtClean="0"/>
              <a:t>Edit Master text styles</a:t>
            </a:r>
          </a:p>
        </p:txBody>
      </p:sp>
    </p:spTree>
    <p:extLst>
      <p:ext uri="{BB962C8B-B14F-4D97-AF65-F5344CB8AC3E}">
        <p14:creationId xmlns:p14="http://schemas.microsoft.com/office/powerpoint/2010/main" val="347238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smtClean="0"/>
              <a:t>Click to edit Master title style</a:t>
            </a:r>
            <a:endParaRPr lang="en-US"/>
          </a:p>
        </p:txBody>
      </p:sp>
      <p:sp>
        <p:nvSpPr>
          <p:cNvPr id="10" name="Content Placeholder 2">
            <a:extLst>
              <a:ext uri="{FF2B5EF4-FFF2-40B4-BE49-F238E27FC236}">
                <a16:creationId xmlns:a16="http://schemas.microsoft.com/office/drawing/2014/main" id="{83799919-7F2B-44B7-BF0B-B0CE733AC667}"/>
              </a:ext>
            </a:extLst>
          </p:cNvPr>
          <p:cNvSpPr>
            <a:spLocks noGrp="1"/>
          </p:cNvSpPr>
          <p:nvPr>
            <p:ph idx="1"/>
          </p:nvPr>
        </p:nvSpPr>
        <p:spPr>
          <a:xfrm>
            <a:off x="838200" y="2277755"/>
            <a:ext cx="10515600" cy="38992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112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smtClean="0"/>
              <a:t>Click to edit Master title style</a:t>
            </a:r>
            <a:endParaRPr lang="en-US"/>
          </a:p>
        </p:txBody>
      </p:sp>
      <p:sp>
        <p:nvSpPr>
          <p:cNvPr id="15" name="Content Placeholder 2">
            <a:extLst>
              <a:ext uri="{FF2B5EF4-FFF2-40B4-BE49-F238E27FC236}">
                <a16:creationId xmlns:a16="http://schemas.microsoft.com/office/drawing/2014/main" id="{5460D6CB-9BA0-4BA9-9CF5-9D21E9F570CE}"/>
              </a:ext>
            </a:extLst>
          </p:cNvPr>
          <p:cNvSpPr>
            <a:spLocks noGrp="1"/>
          </p:cNvSpPr>
          <p:nvPr>
            <p:ph sz="half" idx="1"/>
          </p:nvPr>
        </p:nvSpPr>
        <p:spPr>
          <a:xfrm>
            <a:off x="838200" y="2277755"/>
            <a:ext cx="5181600" cy="3899207"/>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3">
            <a:extLst>
              <a:ext uri="{FF2B5EF4-FFF2-40B4-BE49-F238E27FC236}">
                <a16:creationId xmlns:a16="http://schemas.microsoft.com/office/drawing/2014/main" id="{EB0DDB5D-8949-4E45-A7CD-0402580BB05B}"/>
              </a:ext>
            </a:extLst>
          </p:cNvPr>
          <p:cNvSpPr>
            <a:spLocks noGrp="1"/>
          </p:cNvSpPr>
          <p:nvPr>
            <p:ph sz="half" idx="2"/>
          </p:nvPr>
        </p:nvSpPr>
        <p:spPr>
          <a:xfrm>
            <a:off x="6172200" y="2277755"/>
            <a:ext cx="5181600" cy="389920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060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smtClean="0"/>
              <a:t>Click to edit Master title style</a:t>
            </a:r>
            <a:endParaRPr lang="en-US"/>
          </a:p>
        </p:txBody>
      </p:sp>
      <p:sp>
        <p:nvSpPr>
          <p:cNvPr id="15" name="Text Placeholder 2">
            <a:extLst>
              <a:ext uri="{FF2B5EF4-FFF2-40B4-BE49-F238E27FC236}">
                <a16:creationId xmlns:a16="http://schemas.microsoft.com/office/drawing/2014/main" id="{82C817C4-D92F-4269-B22D-5C2E522418D8}"/>
              </a:ext>
            </a:extLst>
          </p:cNvPr>
          <p:cNvSpPr>
            <a:spLocks noGrp="1"/>
          </p:cNvSpPr>
          <p:nvPr>
            <p:ph type="body" idx="1"/>
          </p:nvPr>
        </p:nvSpPr>
        <p:spPr>
          <a:xfrm>
            <a:off x="839788" y="2068513"/>
            <a:ext cx="5157787" cy="436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Content Placeholder 3">
            <a:extLst>
              <a:ext uri="{FF2B5EF4-FFF2-40B4-BE49-F238E27FC236}">
                <a16:creationId xmlns:a16="http://schemas.microsoft.com/office/drawing/2014/main" id="{C61514A7-2DEE-47E3-BCB4-FB81E9981DA7}"/>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4">
            <a:extLst>
              <a:ext uri="{FF2B5EF4-FFF2-40B4-BE49-F238E27FC236}">
                <a16:creationId xmlns:a16="http://schemas.microsoft.com/office/drawing/2014/main" id="{3455C9D3-0938-4236-8E64-BBF582FCD239}"/>
              </a:ext>
            </a:extLst>
          </p:cNvPr>
          <p:cNvSpPr>
            <a:spLocks noGrp="1"/>
          </p:cNvSpPr>
          <p:nvPr>
            <p:ph type="body" sz="quarter" idx="3"/>
          </p:nvPr>
        </p:nvSpPr>
        <p:spPr>
          <a:xfrm>
            <a:off x="6172200" y="2068511"/>
            <a:ext cx="5183188" cy="4365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8" name="Content Placeholder 5">
            <a:extLst>
              <a:ext uri="{FF2B5EF4-FFF2-40B4-BE49-F238E27FC236}">
                <a16:creationId xmlns:a16="http://schemas.microsoft.com/office/drawing/2014/main" id="{7331E254-1410-4989-81DE-84B684ACC71F}"/>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81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7" name="Title 1">
            <a:extLst>
              <a:ext uri="{FF2B5EF4-FFF2-40B4-BE49-F238E27FC236}">
                <a16:creationId xmlns:a16="http://schemas.microsoft.com/office/drawing/2014/main" id="{F68ABD79-6AF5-4911-BEC2-A492F3ECD83D}"/>
              </a:ext>
            </a:extLst>
          </p:cNvPr>
          <p:cNvSpPr>
            <a:spLocks noGrp="1"/>
          </p:cNvSpPr>
          <p:nvPr>
            <p:ph type="title"/>
          </p:nvPr>
        </p:nvSpPr>
        <p:spPr>
          <a:xfrm>
            <a:off x="839788" y="457200"/>
            <a:ext cx="3932237" cy="1345096"/>
          </a:xfrm>
        </p:spPr>
        <p:txBody>
          <a:bodyPr anchor="b"/>
          <a:lstStyle>
            <a:lvl1pPr>
              <a:defRPr sz="3200"/>
            </a:lvl1pPr>
          </a:lstStyle>
          <a:p>
            <a:r>
              <a:rPr lang="en-US" smtClean="0"/>
              <a:t>Click to edit Master title style</a:t>
            </a:r>
            <a:endParaRPr lang="en-US"/>
          </a:p>
        </p:txBody>
      </p:sp>
      <p:sp>
        <p:nvSpPr>
          <p:cNvPr id="8" name="Text Placeholder 3">
            <a:extLst>
              <a:ext uri="{FF2B5EF4-FFF2-40B4-BE49-F238E27FC236}">
                <a16:creationId xmlns:a16="http://schemas.microsoft.com/office/drawing/2014/main" id="{6489A680-EBE7-45A3-B520-2C50F59C7932}"/>
              </a:ext>
            </a:extLst>
          </p:cNvPr>
          <p:cNvSpPr>
            <a:spLocks noGrp="1"/>
          </p:cNvSpPr>
          <p:nvPr>
            <p:ph type="body" sz="half" idx="2"/>
          </p:nvPr>
        </p:nvSpPr>
        <p:spPr>
          <a:xfrm>
            <a:off x="839788" y="2166148"/>
            <a:ext cx="3932237" cy="3702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Content Placeholder 2">
            <a:extLst>
              <a:ext uri="{FF2B5EF4-FFF2-40B4-BE49-F238E27FC236}">
                <a16:creationId xmlns:a16="http://schemas.microsoft.com/office/drawing/2014/main" id="{202EEB9F-D255-46E9-AFBB-FCC4D93BEFC3}"/>
              </a:ext>
            </a:extLst>
          </p:cNvPr>
          <p:cNvSpPr>
            <a:spLocks noGrp="1"/>
          </p:cNvSpPr>
          <p:nvPr>
            <p:ph idx="1"/>
          </p:nvPr>
        </p:nvSpPr>
        <p:spPr>
          <a:xfrm>
            <a:off x="5183188" y="457201"/>
            <a:ext cx="6172200" cy="54038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Graphic 15">
            <a:extLst>
              <a:ext uri="{FF2B5EF4-FFF2-40B4-BE49-F238E27FC236}">
                <a16:creationId xmlns:a16="http://schemas.microsoft.com/office/drawing/2014/main"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09484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44469CAF-CD13-4CCC-9569-14C8070AB355}"/>
              </a:ext>
            </a:extLst>
          </p:cNvPr>
          <p:cNvSpPr>
            <a:spLocks noGrp="1"/>
          </p:cNvSpPr>
          <p:nvPr>
            <p:ph type="title"/>
          </p:nvPr>
        </p:nvSpPr>
        <p:spPr>
          <a:xfrm>
            <a:off x="839788" y="457200"/>
            <a:ext cx="3932237" cy="1380744"/>
          </a:xfrm>
        </p:spPr>
        <p:txBody>
          <a:bodyPr anchor="b"/>
          <a:lstStyle>
            <a:lvl1pPr>
              <a:defRPr sz="3200"/>
            </a:lvl1pPr>
          </a:lstStyle>
          <a:p>
            <a:r>
              <a:rPr lang="en-US" smtClean="0"/>
              <a:t>Click to edit Master title style</a:t>
            </a:r>
            <a:endParaRPr lang="en-US" dirty="0"/>
          </a:p>
        </p:txBody>
      </p:sp>
      <p:sp>
        <p:nvSpPr>
          <p:cNvPr id="10" name="Text Placeholder 3">
            <a:extLst>
              <a:ext uri="{FF2B5EF4-FFF2-40B4-BE49-F238E27FC236}">
                <a16:creationId xmlns:a16="http://schemas.microsoft.com/office/drawing/2014/main" id="{36D4C583-322D-4347-807F-F6D6AF8852A4}"/>
              </a:ext>
            </a:extLst>
          </p:cNvPr>
          <p:cNvSpPr>
            <a:spLocks noGrp="1"/>
          </p:cNvSpPr>
          <p:nvPr>
            <p:ph type="body" sz="half" idx="2"/>
          </p:nvPr>
        </p:nvSpPr>
        <p:spPr>
          <a:xfrm>
            <a:off x="839788" y="2130500"/>
            <a:ext cx="3932237" cy="3738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3" name="Picture Placeholder 12">
            <a:extLst>
              <a:ext uri="{FF2B5EF4-FFF2-40B4-BE49-F238E27FC236}">
                <a16:creationId xmlns:a16="http://schemas.microsoft.com/office/drawing/2014/main"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67668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AD7B9076-7693-4C5F-8305-D5529FF8077A}"/>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EMPTY SLIDE</a:t>
            </a:r>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41832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226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smtClean="0"/>
              <a:t>Click icon to add picture</a:t>
            </a:r>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nual">
    <p:bg>
      <p:bgPr>
        <a:solidFill>
          <a:schemeClr val="accent6"/>
        </a:solidFill>
        <a:effectLst/>
      </p:bgPr>
    </p:bg>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p:nvPr>
        </p:nvSpPr>
        <p:spPr>
          <a:xfrm>
            <a:off x="1442535" y="1998209"/>
            <a:ext cx="3103110"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smtClean="0"/>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p:nvPr>
        </p:nvSpPr>
        <p:spPr>
          <a:xfrm>
            <a:off x="5477939" y="1998209"/>
            <a:ext cx="2243918"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smtClean="0"/>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91988"/>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p:nvPr>
        </p:nvSpPr>
        <p:spPr>
          <a:xfrm>
            <a:off x="8564052" y="2015988"/>
            <a:ext cx="2959116"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smtClean="0"/>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p:nvPr>
        </p:nvSpPr>
        <p:spPr>
          <a:xfrm>
            <a:off x="1020059"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smtClean="0"/>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p:nvPr>
        </p:nvSpPr>
        <p:spPr>
          <a:xfrm>
            <a:off x="2718684"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smtClean="0"/>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p:nvPr>
        </p:nvSpPr>
        <p:spPr>
          <a:xfrm>
            <a:off x="4794793" y="2927531"/>
            <a:ext cx="2599197" cy="800100"/>
          </a:xfrm>
        </p:spPr>
        <p:txBody>
          <a:bodyPr>
            <a:normAutofit/>
          </a:bodyPr>
          <a:lstStyle>
            <a:lvl1pPr marL="0" indent="0">
              <a:buNone/>
              <a:defRPr sz="1400" b="0">
                <a:solidFill>
                  <a:schemeClr val="bg1">
                    <a:lumMod val="75000"/>
                  </a:schemeClr>
                </a:solidFill>
                <a:latin typeface="+mn-lt"/>
              </a:defRPr>
            </a:lvl1pPr>
          </a:lstStyle>
          <a:p>
            <a:pPr lvl="0"/>
            <a:r>
              <a:rPr lang="en-US" smtClean="0"/>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p:nvPr>
        </p:nvSpPr>
        <p:spPr>
          <a:xfrm>
            <a:off x="7876955" y="2925988"/>
            <a:ext cx="3726423" cy="800100"/>
          </a:xfrm>
        </p:spPr>
        <p:txBody>
          <a:bodyPr>
            <a:normAutofit/>
          </a:bodyPr>
          <a:lstStyle>
            <a:lvl1pPr marL="0" indent="0">
              <a:buNone/>
              <a:defRPr sz="1400" b="0">
                <a:solidFill>
                  <a:schemeClr val="bg1">
                    <a:lumMod val="75000"/>
                  </a:schemeClr>
                </a:solidFill>
                <a:latin typeface="+mn-lt"/>
              </a:defRPr>
            </a:lvl1pPr>
          </a:lstStyle>
          <a:p>
            <a:pPr lvl="0"/>
            <a:r>
              <a:rPr lang="en-US" smtClean="0"/>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p:nvPr>
        </p:nvSpPr>
        <p:spPr>
          <a:xfrm>
            <a:off x="1284133" y="5751926"/>
            <a:ext cx="9623735" cy="470478"/>
          </a:xfrm>
        </p:spPr>
        <p:txBody>
          <a:bodyPr>
            <a:normAutofit/>
          </a:bodyPr>
          <a:lstStyle>
            <a:lvl1pPr marL="0" indent="0" algn="ctr">
              <a:buNone/>
              <a:defRPr sz="1600" b="0">
                <a:solidFill>
                  <a:schemeClr val="tx2"/>
                </a:solidFill>
                <a:latin typeface="+mn-lt"/>
              </a:defRPr>
            </a:lvl1pPr>
          </a:lstStyle>
          <a:p>
            <a:pPr lvl="0"/>
            <a:r>
              <a:rPr lang="en-US" smtClean="0"/>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p:nvPr>
        </p:nvSpPr>
        <p:spPr>
          <a:xfrm>
            <a:off x="4794791" y="4893792"/>
            <a:ext cx="2599199" cy="615026"/>
          </a:xfrm>
        </p:spPr>
        <p:txBody>
          <a:bodyPr>
            <a:normAutofit/>
          </a:bodyPr>
          <a:lstStyle>
            <a:lvl1pPr marL="0" indent="0">
              <a:buNone/>
              <a:defRPr sz="1600" b="0">
                <a:solidFill>
                  <a:schemeClr val="bg2"/>
                </a:solidFill>
                <a:latin typeface="+mn-lt"/>
              </a:defRPr>
            </a:lvl1pPr>
          </a:lstStyle>
          <a:p>
            <a:pPr lvl="0"/>
            <a:r>
              <a:rPr lang="en-US" smtClean="0"/>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p:nvPr>
        </p:nvSpPr>
        <p:spPr>
          <a:xfrm>
            <a:off x="7890713" y="4893792"/>
            <a:ext cx="3712665" cy="615026"/>
          </a:xfrm>
        </p:spPr>
        <p:txBody>
          <a:bodyPr>
            <a:normAutofit/>
          </a:bodyPr>
          <a:lstStyle>
            <a:lvl1pPr marL="0" indent="0">
              <a:buNone/>
              <a:defRPr sz="1600" b="0">
                <a:solidFill>
                  <a:schemeClr val="bg2"/>
                </a:solidFill>
                <a:latin typeface="+mn-lt"/>
              </a:defRPr>
            </a:lvl1pPr>
          </a:lstStyle>
          <a:p>
            <a:pPr lvl="0"/>
            <a:r>
              <a:rPr lang="en-US" smtClean="0"/>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800404"/>
            <a:ext cx="3273552" cy="1618488"/>
          </a:xfrm>
        </p:spPr>
        <p:txBody>
          <a:bodyPr anchor="ctr" anchorCtr="0">
            <a:noAutofit/>
          </a:bodyPr>
          <a:lstStyle>
            <a:lvl1pPr marL="0" indent="0" algn="ctr">
              <a:buNone/>
              <a:defRPr sz="1400">
                <a:solidFill>
                  <a:schemeClr val="bg1">
                    <a:lumMod val="75000"/>
                  </a:schemeClr>
                </a:solidFill>
              </a:defRPr>
            </a:lvl1pPr>
          </a:lstStyle>
          <a:p>
            <a:r>
              <a:rPr lang="en-US" smtClean="0"/>
              <a:t>Click icon to add picture</a:t>
            </a:r>
            <a:endParaRPr lang="ru-RU"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3864572"/>
            <a:ext cx="2599199" cy="896112"/>
          </a:xfrm>
        </p:spPr>
        <p:txBody>
          <a:bodyPr anchor="ctr" anchorCtr="0">
            <a:noAutofit/>
          </a:bodyPr>
          <a:lstStyle>
            <a:lvl1pPr marL="0" indent="0" algn="ctr">
              <a:buNone/>
              <a:defRPr sz="1400">
                <a:solidFill>
                  <a:schemeClr val="bg1">
                    <a:lumMod val="75000"/>
                  </a:schemeClr>
                </a:solidFill>
              </a:defRPr>
            </a:lvl1pPr>
          </a:lstStyle>
          <a:p>
            <a:r>
              <a:rPr lang="en-US" smtClean="0"/>
              <a:t>Click icon to add picture</a:t>
            </a:r>
            <a:endParaRPr lang="ru-RU"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3864572"/>
            <a:ext cx="2599200" cy="896400"/>
          </a:xfrm>
        </p:spPr>
        <p:txBody>
          <a:bodyPr anchor="ctr" anchorCtr="0">
            <a:normAutofit/>
          </a:bodyPr>
          <a:lstStyle>
            <a:lvl1pPr marL="0" indent="0" algn="ctr">
              <a:buNone/>
              <a:defRPr sz="1400">
                <a:solidFill>
                  <a:schemeClr val="bg1">
                    <a:lumMod val="75000"/>
                  </a:schemeClr>
                </a:solidFill>
              </a:defRPr>
            </a:lvl1pPr>
          </a:lstStyle>
          <a:p>
            <a:r>
              <a:rPr lang="en-US" smtClean="0"/>
              <a:t>Click icon to add picture</a:t>
            </a:r>
            <a:endParaRPr lang="ru-RU" dirty="0"/>
          </a:p>
        </p:txBody>
      </p:sp>
      <p:sp>
        <p:nvSpPr>
          <p:cNvPr id="22" name="Title 1">
            <a:extLst>
              <a:ext uri="{FF2B5EF4-FFF2-40B4-BE49-F238E27FC236}">
                <a16:creationId xmlns:a16="http://schemas.microsoft.com/office/drawing/2014/main" id="{BB58C539-3FDE-4755-BEB4-C953AA292673}"/>
              </a:ext>
            </a:extLst>
          </p:cNvPr>
          <p:cNvSpPr>
            <a:spLocks noGrp="1"/>
          </p:cNvSpPr>
          <p:nvPr>
            <p:ph type="title" hasCustomPrompt="1"/>
          </p:nvPr>
        </p:nvSpPr>
        <p:spPr>
          <a:xfrm>
            <a:off x="774032" y="741320"/>
            <a:ext cx="10506743" cy="782638"/>
          </a:xfrm>
        </p:spPr>
        <p:txBody>
          <a:bodyPr>
            <a:normAutofit/>
          </a:bodyPr>
          <a:lstStyle>
            <a:lvl1pPr algn="l">
              <a:defRPr sz="4000" b="1">
                <a:solidFill>
                  <a:schemeClr val="bg1"/>
                </a:solidFill>
              </a:defRPr>
            </a:lvl1pPr>
          </a:lstStyle>
          <a:p>
            <a:r>
              <a:rPr lang="en-US" dirty="0"/>
              <a:t>HOW TO USE THIS TEMPALTE</a:t>
            </a:r>
            <a:endParaRPr lang="ru-RU" dirty="0"/>
          </a:p>
        </p:txBody>
      </p:sp>
      <p:sp>
        <p:nvSpPr>
          <p:cNvPr id="23" name="Graphic 15">
            <a:extLst>
              <a:ext uri="{FF2B5EF4-FFF2-40B4-BE49-F238E27FC236}">
                <a16:creationId xmlns:a16="http://schemas.microsoft.com/office/drawing/2014/main"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1138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smtClean="0"/>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774032" y="3074529"/>
            <a:ext cx="4421856"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smtClean="0"/>
              <a:t>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774032" y="1032746"/>
            <a:ext cx="5056083" cy="782638"/>
          </a:xfrm>
        </p:spPr>
        <p:txBody>
          <a:bodyPr>
            <a:normAutofit/>
          </a:bodyPr>
          <a:lstStyle>
            <a:lvl1pPr algn="l">
              <a:defRPr sz="4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smtClean="0"/>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6881205" y="3090572"/>
            <a:ext cx="4421857"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smtClean="0"/>
              <a:t>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6881206" y="1046140"/>
            <a:ext cx="5056083" cy="782638"/>
          </a:xfrm>
        </p:spPr>
        <p:txBody>
          <a:bodyPr>
            <a:normAutofit/>
          </a:bodyPr>
          <a:lstStyle>
            <a:lvl1pPr algn="l">
              <a:defRPr sz="4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6881206" y="2241515"/>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6980920" y="1947672"/>
            <a:ext cx="522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774031"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0"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774032"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6627121"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2221992"/>
            <a:ext cx="10218713" cy="665713"/>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12700" y="-12700"/>
            <a:ext cx="12217400" cy="6883400"/>
            <a:chOff x="-12700" y="-12700"/>
            <a:chExt cx="12217400" cy="68834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8" name="Chart Placeholder 18">
            <a:extLst>
              <a:ext uri="{FF2B5EF4-FFF2-40B4-BE49-F238E27FC236}">
                <a16:creationId xmlns:a16="http://schemas.microsoft.com/office/drawing/2014/main" id="{68B512F2-EA3E-483F-B5D4-29DFD6C37B36}"/>
              </a:ext>
            </a:extLst>
          </p:cNvPr>
          <p:cNvSpPr>
            <a:spLocks noGrp="1"/>
          </p:cNvSpPr>
          <p:nvPr>
            <p:ph type="chart" sz="quarter" idx="32"/>
          </p:nvPr>
        </p:nvSpPr>
        <p:spPr>
          <a:xfrm>
            <a:off x="6096001" y="1246188"/>
            <a:ext cx="5170034" cy="436562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chart</a:t>
            </a:r>
            <a:endParaRPr lang="ru-RU" dirty="0"/>
          </a:p>
        </p:txBody>
      </p:sp>
      <p:sp>
        <p:nvSpPr>
          <p:cNvPr id="15" name="Title 1">
            <a:extLst>
              <a:ext uri="{FF2B5EF4-FFF2-40B4-BE49-F238E27FC236}">
                <a16:creationId xmlns:a16="http://schemas.microsoft.com/office/drawing/2014/main" id="{AD58E79F-20BB-644D-8C49-25B57E347DE6}"/>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CHART</a:t>
            </a:r>
            <a:br>
              <a:rPr lang="en-US" dirty="0"/>
            </a:br>
            <a:r>
              <a:rPr lang="en-US" dirty="0"/>
              <a:t>SLIDE</a:t>
            </a:r>
            <a:endParaRPr lang="ru-RU" dirty="0"/>
          </a:p>
        </p:txBody>
      </p:sp>
      <p:sp>
        <p:nvSpPr>
          <p:cNvPr id="23" name="Text Placeholder 17">
            <a:extLst>
              <a:ext uri="{FF2B5EF4-FFF2-40B4-BE49-F238E27FC236}">
                <a16:creationId xmlns:a16="http://schemas.microsoft.com/office/drawing/2014/main" id="{EF8E92E6-C1C9-854A-93EE-FD201AF050FC}"/>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4" name="Graphic 15">
            <a:extLst>
              <a:ext uri="{FF2B5EF4-FFF2-40B4-BE49-F238E27FC236}">
                <a16:creationId xmlns:a16="http://schemas.microsoft.com/office/drawing/2014/main" id="{C1F625F0-F98F-D244-9020-86C86C287112}"/>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98148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TABLE</a:t>
            </a:r>
            <a:br>
              <a:rPr lang="en-US" dirty="0"/>
            </a:br>
            <a:r>
              <a:rPr lang="en-US" dirty="0"/>
              <a:t>SLIDE</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2" name="Graphic 15">
            <a:extLst>
              <a:ext uri="{FF2B5EF4-FFF2-40B4-BE49-F238E27FC236}">
                <a16:creationId xmlns:a16="http://schemas.microsoft.com/office/drawing/2014/main" id="{C8EF6174-FF5D-41C2-BF6B-9D6ECB281A1D}"/>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8" name="Table Placeholder 17">
            <a:extLst>
              <a:ext uri="{FF2B5EF4-FFF2-40B4-BE49-F238E27FC236}">
                <a16:creationId xmlns:a16="http://schemas.microsoft.com/office/drawing/2014/main" id="{D45BCEDF-86BB-41E2-9F09-5D3014AD1C45}"/>
              </a:ext>
            </a:extLst>
          </p:cNvPr>
          <p:cNvSpPr>
            <a:spLocks noGrp="1"/>
          </p:cNvSpPr>
          <p:nvPr>
            <p:ph type="tbl" sz="quarter" idx="17"/>
          </p:nvPr>
        </p:nvSpPr>
        <p:spPr>
          <a:xfrm>
            <a:off x="4715791" y="1591499"/>
            <a:ext cx="6561138" cy="3761069"/>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table</a:t>
            </a:r>
            <a:endParaRPr lang="ru-RU" dirty="0"/>
          </a:p>
        </p:txBody>
      </p:sp>
    </p:spTree>
    <p:extLst>
      <p:ext uri="{BB962C8B-B14F-4D97-AF65-F5344CB8AC3E}">
        <p14:creationId xmlns:p14="http://schemas.microsoft.com/office/powerpoint/2010/main" val="25137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bg>
      <p:bgPr>
        <a:solidFill>
          <a:schemeClr val="accent6"/>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E694C388-14E9-4848-A715-72B7DC6AF548}"/>
              </a:ext>
            </a:extLst>
          </p:cNvPr>
          <p:cNvSpPr>
            <a:spLocks noGrp="1"/>
          </p:cNvSpPr>
          <p:nvPr>
            <p:ph type="pic" sz="quarter" idx="14"/>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smtClean="0"/>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Title 1">
            <a:extLst>
              <a:ext uri="{FF2B5EF4-FFF2-40B4-BE49-F238E27FC236}">
                <a16:creationId xmlns:a16="http://schemas.microsoft.com/office/drawing/2014/main" id="{BFD7B55F-CFD3-4921-BB2A-B14EB4E36369}"/>
              </a:ext>
            </a:extLst>
          </p:cNvPr>
          <p:cNvSpPr>
            <a:spLocks noGrp="1"/>
          </p:cNvSpPr>
          <p:nvPr>
            <p:ph type="title" hasCustomPrompt="1"/>
          </p:nvPr>
        </p:nvSpPr>
        <p:spPr>
          <a:xfrm>
            <a:off x="774032" y="1033272"/>
            <a:ext cx="10514998" cy="782638"/>
          </a:xfrm>
        </p:spPr>
        <p:txBody>
          <a:bodyPr>
            <a:normAutofit/>
          </a:bodyPr>
          <a:lstStyle>
            <a:lvl1pPr algn="l">
              <a:defRPr sz="4000" b="1">
                <a:solidFill>
                  <a:schemeClr val="bg1"/>
                </a:solidFill>
              </a:defRPr>
            </a:lvl1pPr>
          </a:lstStyle>
          <a:p>
            <a:r>
              <a:rPr lang="en-US" dirty="0"/>
              <a:t>BIG IMAGE SLIDE</a:t>
            </a:r>
            <a:endParaRPr lang="ru-RU" dirty="0"/>
          </a:p>
        </p:txBody>
      </p:sp>
      <p:sp>
        <p:nvSpPr>
          <p:cNvPr id="21" name="Text Placeholder 17">
            <a:extLst>
              <a:ext uri="{FF2B5EF4-FFF2-40B4-BE49-F238E27FC236}">
                <a16:creationId xmlns:a16="http://schemas.microsoft.com/office/drawing/2014/main" id="{932204AA-73EE-4F85-898B-E747C5ACC051}"/>
              </a:ext>
            </a:extLst>
          </p:cNvPr>
          <p:cNvSpPr>
            <a:spLocks noGrp="1"/>
          </p:cNvSpPr>
          <p:nvPr>
            <p:ph type="body" sz="quarter" idx="13" hasCustomPrompt="1"/>
          </p:nvPr>
        </p:nvSpPr>
        <p:spPr>
          <a:xfrm>
            <a:off x="774032" y="1880794"/>
            <a:ext cx="10518598" cy="782639"/>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3" name="Graphic 4">
            <a:extLst>
              <a:ext uri="{FF2B5EF4-FFF2-40B4-BE49-F238E27FC236}">
                <a16:creationId xmlns:a16="http://schemas.microsoft.com/office/drawing/2014/main"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 name="TextBox 1">
            <a:extLst>
              <a:ext uri="{FF2B5EF4-FFF2-40B4-BE49-F238E27FC236}">
                <a16:creationId xmlns:a16="http://schemas.microsoft.com/office/drawing/2014/main" id="{B72E78DA-7F75-294B-AECF-F02F6C41615D}"/>
              </a:ext>
            </a:extLst>
          </p:cNvPr>
          <p:cNvSpPr txBox="1"/>
          <p:nvPr userDrawn="1"/>
        </p:nvSpPr>
        <p:spPr>
          <a:xfrm>
            <a:off x="327546" y="300250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smtClean="0"/>
              <a:t>Click icon to add media</a:t>
            </a:r>
            <a:endParaRPr lang="ru-RU" dirty="0"/>
          </a:p>
        </p:txBody>
      </p:sp>
      <p:sp>
        <p:nvSpPr>
          <p:cNvPr id="12" name="Graphic 4">
            <a:extLst>
              <a:ext uri="{FF2B5EF4-FFF2-40B4-BE49-F238E27FC236}">
                <a16:creationId xmlns:a16="http://schemas.microsoft.com/office/drawing/2014/main"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730162" y="6002372"/>
            <a:ext cx="549442" cy="365125"/>
          </a:xfrm>
          <a:prstGeom prst="rect">
            <a:avLst/>
          </a:prstGeom>
        </p:spPr>
        <p:txBody>
          <a:bodyPr vert="horz" lIns="91440" tIns="45720" rIns="91440" bIns="45720" rtlCol="0" anchor="ctr"/>
          <a:lstStyle>
            <a:lvl1pPr algn="r">
              <a:defRPr sz="1400">
                <a:solidFill>
                  <a:schemeClr val="tx2"/>
                </a:solidFill>
                <a:latin typeface="+mn-lt"/>
              </a:defRPr>
            </a:lvl1pPr>
          </a:lstStyle>
          <a:p>
            <a:fld id="{D495E168-DA5E-4888-8D8A-92B118324C14}" type="slidenum">
              <a:rPr lang="ru-RU" smtClean="0"/>
              <a:pPr/>
              <a:t>‹#›</a:t>
            </a:fld>
            <a:endParaRPr lang="ru-RU"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6002372"/>
            <a:ext cx="2743200" cy="365125"/>
          </a:xfrm>
          <a:prstGeom prst="rect">
            <a:avLst/>
          </a:prstGeom>
        </p:spPr>
        <p:txBody>
          <a:bodyPr vert="horz" lIns="91440" tIns="45720" rIns="91440" bIns="45720" rtlCol="0" anchor="ctr"/>
          <a:lstStyle>
            <a:lvl1pPr algn="ctr">
              <a:defRPr sz="1400">
                <a:solidFill>
                  <a:schemeClr val="bg2"/>
                </a:solidFill>
              </a:defRPr>
            </a:lvl1pPr>
          </a:lstStyle>
          <a:p>
            <a:r>
              <a:rPr lang="ru-RU"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002372"/>
            <a:ext cx="3398763" cy="365125"/>
          </a:xfrm>
          <a:prstGeom prst="rect">
            <a:avLst/>
          </a:prstGeom>
        </p:spPr>
        <p:txBody>
          <a:bodyPr vert="horz" lIns="91440" tIns="45720" rIns="91440" bIns="45720" rtlCol="0" anchor="ctr"/>
          <a:lstStyle>
            <a:lvl1pPr algn="l">
              <a:defRPr sz="1400">
                <a:solidFill>
                  <a:schemeClr val="bg2"/>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1" r:id="rId5"/>
    <p:sldLayoutId id="2147483690" r:id="rId6"/>
    <p:sldLayoutId id="2147483691" r:id="rId7"/>
    <p:sldLayoutId id="2147483684" r:id="rId8"/>
    <p:sldLayoutId id="2147483685" r:id="rId9"/>
    <p:sldLayoutId id="2147483692" r:id="rId10"/>
    <p:sldLayoutId id="2147483693" r:id="rId11"/>
    <p:sldLayoutId id="2147483694" r:id="rId12"/>
    <p:sldLayoutId id="2147483697" r:id="rId13"/>
    <p:sldLayoutId id="2147483698" r:id="rId14"/>
    <p:sldLayoutId id="2147483699" r:id="rId15"/>
    <p:sldLayoutId id="2147483701" r:id="rId16"/>
    <p:sldLayoutId id="2147483700" r:id="rId17"/>
    <p:sldLayoutId id="2147483687" r:id="rId18"/>
    <p:sldLayoutId id="2147483696" r:id="rId19"/>
    <p:sldLayoutId id="2147483688" r:id="rId20"/>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Building glass walls and sky">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rotWithShape="1">
          <a:blip r:embed="rId2"/>
          <a:srcRect l="-48" t="6766" r="19843" b="3091"/>
          <a:stretch/>
        </p:blipFill>
        <p:spPr>
          <a:xfrm>
            <a:off x="3033191" y="0"/>
            <a:ext cx="9155634" cy="6858000"/>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p:txBody>
          <a:bodyPr/>
          <a:lstStyle/>
          <a:p>
            <a:r>
              <a:rPr lang="en-US" dirty="0" smtClean="0"/>
              <a:t>Employee Travel</a:t>
            </a:r>
            <a:r>
              <a:rPr lang="en-US" dirty="0"/>
              <a:t/>
            </a:r>
            <a:br>
              <a:rPr lang="en-US" dirty="0"/>
            </a:br>
            <a:r>
              <a:rPr lang="en-US" dirty="0" smtClean="0"/>
              <a:t>Policy Updates</a:t>
            </a:r>
            <a:endParaRPr lang="ru-RU"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p:txBody>
          <a:bodyPr/>
          <a:lstStyle/>
          <a:p>
            <a:r>
              <a:rPr lang="en-US" dirty="0" smtClean="0"/>
              <a:t>Review of</a:t>
            </a:r>
            <a:endParaRPr lang="en-US" dirty="0" smtClean="0"/>
          </a:p>
          <a:p>
            <a:r>
              <a:rPr lang="en-US" dirty="0" smtClean="0"/>
              <a:t>AP 7400</a:t>
            </a:r>
          </a:p>
        </p:txBody>
      </p:sp>
      <p:sp>
        <p:nvSpPr>
          <p:cNvPr id="5" name="Text Placeholder 4">
            <a:extLst>
              <a:ext uri="{FF2B5EF4-FFF2-40B4-BE49-F238E27FC236}">
                <a16:creationId xmlns:a16="http://schemas.microsoft.com/office/drawing/2014/main" id="{030A1A89-FE18-44C6-B3EE-49541CB85077}"/>
              </a:ext>
            </a:extLst>
          </p:cNvPr>
          <p:cNvSpPr>
            <a:spLocks noGrp="1"/>
          </p:cNvSpPr>
          <p:nvPr>
            <p:ph type="body" sz="quarter" idx="20"/>
          </p:nvPr>
        </p:nvSpPr>
        <p:spPr/>
        <p:txBody>
          <a:bodyPr/>
          <a:lstStyle/>
          <a:p>
            <a:r>
              <a:rPr lang="en-US" dirty="0" smtClean="0"/>
              <a:t>August</a:t>
            </a:r>
            <a:endParaRPr lang="ru-RU" dirty="0"/>
          </a:p>
        </p:txBody>
      </p:sp>
      <p:sp>
        <p:nvSpPr>
          <p:cNvPr id="4" name="Text Placeholder 3">
            <a:extLst>
              <a:ext uri="{FF2B5EF4-FFF2-40B4-BE49-F238E27FC236}">
                <a16:creationId xmlns:a16="http://schemas.microsoft.com/office/drawing/2014/main" id="{C83697A7-775B-4995-AFA7-E4B1B1C1C8F8}"/>
              </a:ext>
            </a:extLst>
          </p:cNvPr>
          <p:cNvSpPr>
            <a:spLocks noGrp="1"/>
          </p:cNvSpPr>
          <p:nvPr>
            <p:ph type="body" sz="quarter" idx="21"/>
          </p:nvPr>
        </p:nvSpPr>
        <p:spPr/>
        <p:txBody>
          <a:bodyPr/>
          <a:lstStyle/>
          <a:p>
            <a:r>
              <a:rPr lang="en-US" dirty="0" smtClean="0"/>
              <a:t>2019</a:t>
            </a:r>
            <a:endParaRPr lang="ru-RU" dirty="0"/>
          </a:p>
        </p:txBody>
      </p:sp>
    </p:spTree>
    <p:extLst>
      <p:ext uri="{BB962C8B-B14F-4D97-AF65-F5344CB8AC3E}">
        <p14:creationId xmlns:p14="http://schemas.microsoft.com/office/powerpoint/2010/main" val="3610506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10</a:t>
            </a:fld>
            <a:endParaRPr lang="ru-RU" dirty="0"/>
          </a:p>
        </p:txBody>
      </p:sp>
      <p:sp>
        <p:nvSpPr>
          <p:cNvPr id="3" name="Title 2"/>
          <p:cNvSpPr>
            <a:spLocks noGrp="1"/>
          </p:cNvSpPr>
          <p:nvPr>
            <p:ph type="title"/>
          </p:nvPr>
        </p:nvSpPr>
        <p:spPr/>
        <p:txBody>
          <a:bodyPr/>
          <a:lstStyle/>
          <a:p>
            <a:r>
              <a:rPr lang="en-US" dirty="0" smtClean="0"/>
              <a:t>Step #1 - Approvals</a:t>
            </a:r>
            <a:endParaRPr lang="en-US" dirty="0"/>
          </a:p>
        </p:txBody>
      </p:sp>
      <p:sp>
        <p:nvSpPr>
          <p:cNvPr id="4" name="Content Placeholder 3"/>
          <p:cNvSpPr>
            <a:spLocks noGrp="1"/>
          </p:cNvSpPr>
          <p:nvPr>
            <p:ph idx="1"/>
          </p:nvPr>
        </p:nvSpPr>
        <p:spPr/>
        <p:txBody>
          <a:bodyPr>
            <a:normAutofit/>
          </a:bodyPr>
          <a:lstStyle/>
          <a:p>
            <a:r>
              <a:rPr lang="en-US" dirty="0" smtClean="0"/>
              <a:t>Purchase orders must be submitted in Banner for the estimated costs being requested. PO #’s need to be indicated on the form.</a:t>
            </a:r>
          </a:p>
          <a:p>
            <a:pPr lvl="1"/>
            <a:r>
              <a:rPr lang="en-US" dirty="0" smtClean="0">
                <a:solidFill>
                  <a:srgbClr val="FF0000"/>
                </a:solidFill>
              </a:rPr>
              <a:t>NOTE</a:t>
            </a:r>
            <a:r>
              <a:rPr lang="en-US" dirty="0" smtClean="0"/>
              <a:t>: A separate Purchase Order needs to be created for each vendor requesting to be paid. For example:</a:t>
            </a:r>
          </a:p>
          <a:p>
            <a:pPr lvl="2"/>
            <a:r>
              <a:rPr lang="en-US" dirty="0" smtClean="0"/>
              <a:t>PO #1 – Hotel (Prepayment Requested)</a:t>
            </a:r>
          </a:p>
          <a:p>
            <a:pPr lvl="2"/>
            <a:r>
              <a:rPr lang="en-US" dirty="0" smtClean="0"/>
              <a:t>PO #2 – Registration (Prepayment Requested)</a:t>
            </a:r>
          </a:p>
          <a:p>
            <a:pPr lvl="2"/>
            <a:r>
              <a:rPr lang="en-US" dirty="0" smtClean="0"/>
              <a:t>PO #3 – Employee Traveling (Meal &amp; Mileage Reimbursement)</a:t>
            </a:r>
            <a:endParaRPr lang="en-US" dirty="0"/>
          </a:p>
          <a:p>
            <a:r>
              <a:rPr lang="en-US" dirty="0" smtClean="0"/>
              <a:t>The “Claim for Absence / Travel Reimbursement” form is required even if expenses are not expected to be incurred.</a:t>
            </a:r>
          </a:p>
        </p:txBody>
      </p:sp>
    </p:spTree>
    <p:extLst>
      <p:ext uri="{BB962C8B-B14F-4D97-AF65-F5344CB8AC3E}">
        <p14:creationId xmlns:p14="http://schemas.microsoft.com/office/powerpoint/2010/main" val="302213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11</a:t>
            </a:fld>
            <a:endParaRPr lang="ru-RU" dirty="0"/>
          </a:p>
        </p:txBody>
      </p:sp>
      <p:pic>
        <p:nvPicPr>
          <p:cNvPr id="5" name="Picture 4"/>
          <p:cNvPicPr>
            <a:picLocks noChangeAspect="1"/>
          </p:cNvPicPr>
          <p:nvPr/>
        </p:nvPicPr>
        <p:blipFill rotWithShape="1">
          <a:blip r:embed="rId2"/>
          <a:srcRect l="21829" t="16190" r="36467" b="51295"/>
          <a:stretch/>
        </p:blipFill>
        <p:spPr>
          <a:xfrm>
            <a:off x="306717" y="586309"/>
            <a:ext cx="11554981" cy="5416063"/>
          </a:xfrm>
          <a:prstGeom prst="rect">
            <a:avLst/>
          </a:prstGeom>
        </p:spPr>
      </p:pic>
    </p:spTree>
    <p:extLst>
      <p:ext uri="{BB962C8B-B14F-4D97-AF65-F5344CB8AC3E}">
        <p14:creationId xmlns:p14="http://schemas.microsoft.com/office/powerpoint/2010/main" val="183251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12</a:t>
            </a:fld>
            <a:endParaRPr lang="ru-RU" dirty="0"/>
          </a:p>
        </p:txBody>
      </p:sp>
      <p:pic>
        <p:nvPicPr>
          <p:cNvPr id="5" name="Picture 4"/>
          <p:cNvPicPr>
            <a:picLocks noChangeAspect="1"/>
          </p:cNvPicPr>
          <p:nvPr/>
        </p:nvPicPr>
        <p:blipFill rotWithShape="1">
          <a:blip r:embed="rId2"/>
          <a:srcRect l="21829" t="48496" r="55812" b="13268"/>
          <a:stretch/>
        </p:blipFill>
        <p:spPr>
          <a:xfrm>
            <a:off x="3176337" y="496085"/>
            <a:ext cx="5710990" cy="5871412"/>
          </a:xfrm>
          <a:prstGeom prst="rect">
            <a:avLst/>
          </a:prstGeom>
        </p:spPr>
      </p:pic>
    </p:spTree>
    <p:extLst>
      <p:ext uri="{BB962C8B-B14F-4D97-AF65-F5344CB8AC3E}">
        <p14:creationId xmlns:p14="http://schemas.microsoft.com/office/powerpoint/2010/main" val="2118629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13</a:t>
            </a:fld>
            <a:endParaRPr lang="ru-RU" dirty="0"/>
          </a:p>
        </p:txBody>
      </p:sp>
      <p:sp>
        <p:nvSpPr>
          <p:cNvPr id="3" name="Title 2"/>
          <p:cNvSpPr>
            <a:spLocks noGrp="1"/>
          </p:cNvSpPr>
          <p:nvPr>
            <p:ph type="title"/>
          </p:nvPr>
        </p:nvSpPr>
        <p:spPr/>
        <p:txBody>
          <a:bodyPr/>
          <a:lstStyle/>
          <a:p>
            <a:r>
              <a:rPr lang="en-US" dirty="0" smtClean="0"/>
              <a:t>Step #2 - Approvals</a:t>
            </a:r>
            <a:endParaRPr lang="en-US" dirty="0"/>
          </a:p>
        </p:txBody>
      </p:sp>
      <p:sp>
        <p:nvSpPr>
          <p:cNvPr id="4" name="Content Placeholder 3"/>
          <p:cNvSpPr>
            <a:spLocks noGrp="1"/>
          </p:cNvSpPr>
          <p:nvPr>
            <p:ph idx="1"/>
          </p:nvPr>
        </p:nvSpPr>
        <p:spPr/>
        <p:txBody>
          <a:bodyPr>
            <a:normAutofit/>
          </a:bodyPr>
          <a:lstStyle/>
          <a:p>
            <a:r>
              <a:rPr lang="en-US" dirty="0" smtClean="0"/>
              <a:t>Approved travel forms with appropriate documentation are to be forwarded to the Superintendent/President’s office for final approval prior to the date of the trip.</a:t>
            </a:r>
          </a:p>
          <a:p>
            <a:r>
              <a:rPr lang="en-US" dirty="0" smtClean="0"/>
              <a:t>If traveling outside the United States, Board approval is required. </a:t>
            </a:r>
          </a:p>
          <a:p>
            <a:r>
              <a:rPr lang="en-US" dirty="0" smtClean="0"/>
              <a:t>Approved travel packets will be forwarded to the Business Office.</a:t>
            </a:r>
          </a:p>
        </p:txBody>
      </p:sp>
    </p:spTree>
    <p:extLst>
      <p:ext uri="{BB962C8B-B14F-4D97-AF65-F5344CB8AC3E}">
        <p14:creationId xmlns:p14="http://schemas.microsoft.com/office/powerpoint/2010/main" val="63965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14</a:t>
            </a:fld>
            <a:endParaRPr lang="ru-RU" dirty="0"/>
          </a:p>
        </p:txBody>
      </p:sp>
      <p:sp>
        <p:nvSpPr>
          <p:cNvPr id="3" name="Title 2"/>
          <p:cNvSpPr>
            <a:spLocks noGrp="1"/>
          </p:cNvSpPr>
          <p:nvPr>
            <p:ph type="title"/>
          </p:nvPr>
        </p:nvSpPr>
        <p:spPr/>
        <p:txBody>
          <a:bodyPr/>
          <a:lstStyle/>
          <a:p>
            <a:r>
              <a:rPr lang="en-US" dirty="0" smtClean="0"/>
              <a:t>Step #3 - Approvals</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The Business Office will process any advanced payment requests if received within 30 days of travel &amp; purchase orders have been submitted. </a:t>
            </a:r>
          </a:p>
          <a:p>
            <a:r>
              <a:rPr lang="en-US" dirty="0" smtClean="0"/>
              <a:t>If requesting a District Vehicle, a copy of the approved travel request form will be forwarded to M&amp;O for processing.</a:t>
            </a:r>
          </a:p>
          <a:p>
            <a:r>
              <a:rPr lang="en-US" dirty="0" smtClean="0"/>
              <a:t>The Business Office will return the original “Claim of Absence / Travel Reimbursement” form back to the employee traveling. The form must be returned to the Business Office after travel has been completed.</a:t>
            </a:r>
          </a:p>
          <a:p>
            <a:pPr lvl="1"/>
            <a:r>
              <a:rPr lang="en-US" dirty="0" smtClean="0"/>
              <a:t>NOTE: Until the employee received the original form back, their travel has not been fully process &amp; approved. </a:t>
            </a:r>
          </a:p>
        </p:txBody>
      </p:sp>
    </p:spTree>
    <p:extLst>
      <p:ext uri="{BB962C8B-B14F-4D97-AF65-F5344CB8AC3E}">
        <p14:creationId xmlns:p14="http://schemas.microsoft.com/office/powerpoint/2010/main" val="28225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15</a:t>
            </a:fld>
            <a:endParaRPr lang="ru-RU" dirty="0"/>
          </a:p>
        </p:txBody>
      </p:sp>
      <p:pic>
        <p:nvPicPr>
          <p:cNvPr id="4" name="Picture 3"/>
          <p:cNvPicPr>
            <a:picLocks noChangeAspect="1"/>
          </p:cNvPicPr>
          <p:nvPr/>
        </p:nvPicPr>
        <p:blipFill>
          <a:blip r:embed="rId2"/>
          <a:stretch>
            <a:fillRect/>
          </a:stretch>
        </p:blipFill>
        <p:spPr>
          <a:xfrm>
            <a:off x="598148" y="384274"/>
            <a:ext cx="9977085" cy="6159562"/>
          </a:xfrm>
          <a:prstGeom prst="rect">
            <a:avLst/>
          </a:prstGeom>
        </p:spPr>
      </p:pic>
    </p:spTree>
    <p:extLst>
      <p:ext uri="{BB962C8B-B14F-4D97-AF65-F5344CB8AC3E}">
        <p14:creationId xmlns:p14="http://schemas.microsoft.com/office/powerpoint/2010/main" val="219953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normAutofit fontScale="90000"/>
          </a:bodyPr>
          <a:lstStyle/>
          <a:p>
            <a:r>
              <a:rPr lang="en-US" dirty="0" smtClean="0"/>
              <a:t>Submitting for Reimbursement</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16</a:t>
            </a:fld>
            <a:endParaRPr lang="ru-RU" dirty="0"/>
          </a:p>
        </p:txBody>
      </p:sp>
    </p:spTree>
    <p:extLst>
      <p:ext uri="{BB962C8B-B14F-4D97-AF65-F5344CB8AC3E}">
        <p14:creationId xmlns:p14="http://schemas.microsoft.com/office/powerpoint/2010/main" val="300601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17</a:t>
            </a:fld>
            <a:endParaRPr lang="ru-RU" dirty="0"/>
          </a:p>
        </p:txBody>
      </p:sp>
      <p:sp>
        <p:nvSpPr>
          <p:cNvPr id="3" name="Title 2"/>
          <p:cNvSpPr>
            <a:spLocks noGrp="1"/>
          </p:cNvSpPr>
          <p:nvPr>
            <p:ph type="title"/>
          </p:nvPr>
        </p:nvSpPr>
        <p:spPr/>
        <p:txBody>
          <a:bodyPr/>
          <a:lstStyle/>
          <a:p>
            <a:r>
              <a:rPr lang="en-US" dirty="0" smtClean="0"/>
              <a:t>After Completed Travel</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After travel has been completed, the employee must record actual expenses incurred within the appropriate section of the original “Claim of Absence / Travel Reimbursement” form.</a:t>
            </a:r>
          </a:p>
          <a:p>
            <a:r>
              <a:rPr lang="en-US" dirty="0" smtClean="0"/>
              <a:t>All necessary receipts and backup must be attached to the form when re-submitted for processing.</a:t>
            </a:r>
          </a:p>
          <a:p>
            <a:r>
              <a:rPr lang="en-US" dirty="0" smtClean="0"/>
              <a:t>Employee, supervisor, </a:t>
            </a:r>
            <a:r>
              <a:rPr lang="en-US" dirty="0" smtClean="0"/>
              <a:t>area </a:t>
            </a:r>
            <a:r>
              <a:rPr lang="en-US" dirty="0" smtClean="0"/>
              <a:t>administrator</a:t>
            </a:r>
            <a:r>
              <a:rPr lang="en-US" dirty="0" smtClean="0"/>
              <a:t> must </a:t>
            </a:r>
            <a:r>
              <a:rPr lang="en-US" dirty="0" smtClean="0"/>
              <a:t>approval all final expenses</a:t>
            </a:r>
            <a:r>
              <a:rPr lang="en-US" dirty="0" smtClean="0"/>
              <a:t>.</a:t>
            </a:r>
          </a:p>
          <a:p>
            <a:pPr lvl="1"/>
            <a:r>
              <a:rPr lang="en-US" dirty="0" smtClean="0"/>
              <a:t>The Superintendent/President will only need to approve final expenses unless an exception to policy is being made.</a:t>
            </a:r>
            <a:endParaRPr lang="en-US" dirty="0" smtClean="0"/>
          </a:p>
          <a:p>
            <a:r>
              <a:rPr lang="en-US" dirty="0" smtClean="0"/>
              <a:t>Forms must be returned to the Business Office within </a:t>
            </a:r>
            <a:r>
              <a:rPr lang="en-US" b="1" u="sng" dirty="0" smtClean="0">
                <a:solidFill>
                  <a:srgbClr val="FF0000"/>
                </a:solidFill>
              </a:rPr>
              <a:t>ten (10) days </a:t>
            </a:r>
            <a:r>
              <a:rPr lang="en-US" dirty="0" smtClean="0"/>
              <a:t>after travel has been completed</a:t>
            </a:r>
            <a:r>
              <a:rPr lang="en-US" dirty="0" smtClean="0"/>
              <a:t>.</a:t>
            </a:r>
          </a:p>
        </p:txBody>
      </p:sp>
    </p:spTree>
    <p:extLst>
      <p:ext uri="{BB962C8B-B14F-4D97-AF65-F5344CB8AC3E}">
        <p14:creationId xmlns:p14="http://schemas.microsoft.com/office/powerpoint/2010/main" val="381231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18</a:t>
            </a:fld>
            <a:endParaRPr lang="ru-RU" dirty="0"/>
          </a:p>
        </p:txBody>
      </p:sp>
      <p:pic>
        <p:nvPicPr>
          <p:cNvPr id="5" name="Picture 4"/>
          <p:cNvPicPr>
            <a:picLocks noChangeAspect="1"/>
          </p:cNvPicPr>
          <p:nvPr/>
        </p:nvPicPr>
        <p:blipFill rotWithShape="1">
          <a:blip r:embed="rId2"/>
          <a:srcRect l="43686" t="48705" r="37221" b="13059"/>
          <a:stretch/>
        </p:blipFill>
        <p:spPr>
          <a:xfrm>
            <a:off x="385011" y="313522"/>
            <a:ext cx="4876800" cy="5871412"/>
          </a:xfrm>
          <a:prstGeom prst="rect">
            <a:avLst/>
          </a:prstGeom>
        </p:spPr>
      </p:pic>
      <p:pic>
        <p:nvPicPr>
          <p:cNvPr id="4" name="Picture 3"/>
          <p:cNvPicPr>
            <a:picLocks noChangeAspect="1"/>
          </p:cNvPicPr>
          <p:nvPr/>
        </p:nvPicPr>
        <p:blipFill rotWithShape="1">
          <a:blip r:embed="rId2"/>
          <a:srcRect l="24123" t="85904" r="37879" b="1254"/>
          <a:stretch/>
        </p:blipFill>
        <p:spPr>
          <a:xfrm>
            <a:off x="4090710" y="3332063"/>
            <a:ext cx="7810554" cy="1586950"/>
          </a:xfrm>
          <a:prstGeom prst="rect">
            <a:avLst/>
          </a:prstGeom>
        </p:spPr>
      </p:pic>
      <p:pic>
        <p:nvPicPr>
          <p:cNvPr id="3" name="Picture 2"/>
          <p:cNvPicPr>
            <a:picLocks noChangeAspect="1"/>
          </p:cNvPicPr>
          <p:nvPr/>
        </p:nvPicPr>
        <p:blipFill rotWithShape="1">
          <a:blip r:embed="rId3"/>
          <a:srcRect r="47584" b="-695"/>
          <a:stretch/>
        </p:blipFill>
        <p:spPr>
          <a:xfrm>
            <a:off x="5748950" y="745525"/>
            <a:ext cx="6026590" cy="535103"/>
          </a:xfrm>
          <a:prstGeom prst="rect">
            <a:avLst/>
          </a:prstGeom>
        </p:spPr>
      </p:pic>
      <p:pic>
        <p:nvPicPr>
          <p:cNvPr id="6" name="Picture 5"/>
          <p:cNvPicPr>
            <a:picLocks noChangeAspect="1"/>
          </p:cNvPicPr>
          <p:nvPr/>
        </p:nvPicPr>
        <p:blipFill rotWithShape="1">
          <a:blip r:embed="rId3"/>
          <a:srcRect l="52534" t="2726"/>
          <a:stretch/>
        </p:blipFill>
        <p:spPr>
          <a:xfrm>
            <a:off x="5748950" y="1494404"/>
            <a:ext cx="6026590" cy="570819"/>
          </a:xfrm>
          <a:prstGeom prst="rect">
            <a:avLst/>
          </a:prstGeom>
        </p:spPr>
      </p:pic>
      <p:pic>
        <p:nvPicPr>
          <p:cNvPr id="7" name="Picture 6"/>
          <p:cNvPicPr>
            <a:picLocks noChangeAspect="1"/>
          </p:cNvPicPr>
          <p:nvPr/>
        </p:nvPicPr>
        <p:blipFill rotWithShape="1">
          <a:blip r:embed="rId3"/>
          <a:srcRect r="47584" b="-695"/>
          <a:stretch/>
        </p:blipFill>
        <p:spPr>
          <a:xfrm>
            <a:off x="5748950" y="746444"/>
            <a:ext cx="6026590" cy="535103"/>
          </a:xfrm>
          <a:prstGeom prst="rect">
            <a:avLst/>
          </a:prstGeom>
        </p:spPr>
      </p:pic>
      <p:pic>
        <p:nvPicPr>
          <p:cNvPr id="8" name="Picture 7"/>
          <p:cNvPicPr>
            <a:picLocks noChangeAspect="1"/>
          </p:cNvPicPr>
          <p:nvPr/>
        </p:nvPicPr>
        <p:blipFill rotWithShape="1">
          <a:blip r:embed="rId3"/>
          <a:srcRect l="52534" t="2726"/>
          <a:stretch/>
        </p:blipFill>
        <p:spPr>
          <a:xfrm>
            <a:off x="5748950" y="1495323"/>
            <a:ext cx="6026590" cy="570819"/>
          </a:xfrm>
          <a:prstGeom prst="rect">
            <a:avLst/>
          </a:prstGeom>
        </p:spPr>
      </p:pic>
    </p:spTree>
    <p:extLst>
      <p:ext uri="{BB962C8B-B14F-4D97-AF65-F5344CB8AC3E}">
        <p14:creationId xmlns:p14="http://schemas.microsoft.com/office/powerpoint/2010/main" val="201159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normAutofit fontScale="90000"/>
          </a:bodyPr>
          <a:lstStyle/>
          <a:p>
            <a:r>
              <a:rPr lang="en-US" dirty="0" smtClean="0"/>
              <a:t>Summary of Reimbursements</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19</a:t>
            </a:fld>
            <a:endParaRPr lang="ru-RU" dirty="0"/>
          </a:p>
        </p:txBody>
      </p:sp>
    </p:spTree>
    <p:extLst>
      <p:ext uri="{BB962C8B-B14F-4D97-AF65-F5344CB8AC3E}">
        <p14:creationId xmlns:p14="http://schemas.microsoft.com/office/powerpoint/2010/main" val="3337513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a:t>
            </a:fld>
            <a:endParaRPr lang="ru-RU" dirty="0"/>
          </a:p>
        </p:txBody>
      </p:sp>
      <p:sp>
        <p:nvSpPr>
          <p:cNvPr id="3" name="Title 2"/>
          <p:cNvSpPr>
            <a:spLocks noGrp="1"/>
          </p:cNvSpPr>
          <p:nvPr>
            <p:ph type="title"/>
          </p:nvPr>
        </p:nvSpPr>
        <p:spPr/>
        <p:txBody>
          <a:bodyPr/>
          <a:lstStyle/>
          <a:p>
            <a:r>
              <a:rPr lang="en-US" dirty="0" smtClean="0"/>
              <a:t>Content Covered Today</a:t>
            </a:r>
            <a:endParaRPr lang="en-US" dirty="0"/>
          </a:p>
        </p:txBody>
      </p:sp>
      <p:sp>
        <p:nvSpPr>
          <p:cNvPr id="4" name="Content Placeholder 3"/>
          <p:cNvSpPr>
            <a:spLocks noGrp="1"/>
          </p:cNvSpPr>
          <p:nvPr>
            <p:ph idx="1"/>
          </p:nvPr>
        </p:nvSpPr>
        <p:spPr/>
        <p:txBody>
          <a:bodyPr>
            <a:normAutofit lnSpcReduction="10000"/>
          </a:bodyPr>
          <a:lstStyle/>
          <a:p>
            <a:r>
              <a:rPr lang="en-US" dirty="0" smtClean="0"/>
              <a:t>Travel </a:t>
            </a:r>
            <a:r>
              <a:rPr lang="en-US" dirty="0"/>
              <a:t>Form: “Claim for Absence/Travel Reimbursement”</a:t>
            </a:r>
          </a:p>
          <a:p>
            <a:r>
              <a:rPr lang="en-US" dirty="0" smtClean="0"/>
              <a:t>Control </a:t>
            </a:r>
            <a:r>
              <a:rPr lang="en-US" dirty="0" smtClean="0"/>
              <a:t>of Travel</a:t>
            </a:r>
          </a:p>
          <a:p>
            <a:r>
              <a:rPr lang="en-US" dirty="0" smtClean="0"/>
              <a:t>Required Approval</a:t>
            </a:r>
          </a:p>
          <a:p>
            <a:r>
              <a:rPr lang="en-US" dirty="0" smtClean="0"/>
              <a:t>Summary of Reimbursable Expenses</a:t>
            </a:r>
          </a:p>
          <a:p>
            <a:r>
              <a:rPr lang="en-US" dirty="0" smtClean="0"/>
              <a:t>Summary of Non-Reimbursable </a:t>
            </a:r>
            <a:r>
              <a:rPr lang="en-US" dirty="0" smtClean="0"/>
              <a:t>Expenses</a:t>
            </a:r>
          </a:p>
          <a:p>
            <a:r>
              <a:rPr lang="en-US" dirty="0"/>
              <a:t>Notice of Denial/Amendment – Appeal </a:t>
            </a:r>
            <a:r>
              <a:rPr lang="en-US" dirty="0" smtClean="0"/>
              <a:t>process</a:t>
            </a:r>
            <a:endParaRPr lang="en-US" dirty="0" smtClean="0"/>
          </a:p>
          <a:p>
            <a:r>
              <a:rPr lang="en-US" dirty="0" smtClean="0"/>
              <a:t>Student Travel</a:t>
            </a:r>
          </a:p>
          <a:p>
            <a:r>
              <a:rPr lang="en-US" dirty="0" smtClean="0"/>
              <a:t>Field Trip </a:t>
            </a:r>
            <a:r>
              <a:rPr lang="en-US" dirty="0" smtClean="0"/>
              <a:t>Travel</a:t>
            </a:r>
          </a:p>
        </p:txBody>
      </p:sp>
    </p:spTree>
    <p:extLst>
      <p:ext uri="{BB962C8B-B14F-4D97-AF65-F5344CB8AC3E}">
        <p14:creationId xmlns:p14="http://schemas.microsoft.com/office/powerpoint/2010/main" val="4843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20</a:t>
            </a:fld>
            <a:endParaRPr lang="ru-RU" dirty="0"/>
          </a:p>
        </p:txBody>
      </p:sp>
      <p:sp>
        <p:nvSpPr>
          <p:cNvPr id="3" name="Title 2"/>
          <p:cNvSpPr>
            <a:spLocks noGrp="1"/>
          </p:cNvSpPr>
          <p:nvPr>
            <p:ph type="title"/>
          </p:nvPr>
        </p:nvSpPr>
        <p:spPr/>
        <p:txBody>
          <a:bodyPr/>
          <a:lstStyle/>
          <a:p>
            <a:r>
              <a:rPr lang="en-US" dirty="0" smtClean="0"/>
              <a:t>Meal Per Diem</a:t>
            </a:r>
            <a:endParaRPr lang="en-US" dirty="0"/>
          </a:p>
        </p:txBody>
      </p:sp>
      <p:sp>
        <p:nvSpPr>
          <p:cNvPr id="4" name="Content Placeholder 3"/>
          <p:cNvSpPr>
            <a:spLocks noGrp="1"/>
          </p:cNvSpPr>
          <p:nvPr>
            <p:ph idx="1"/>
          </p:nvPr>
        </p:nvSpPr>
        <p:spPr/>
        <p:txBody>
          <a:bodyPr>
            <a:normAutofit lnSpcReduction="10000"/>
          </a:bodyPr>
          <a:lstStyle/>
          <a:p>
            <a:r>
              <a:rPr lang="en-US" dirty="0" smtClean="0"/>
              <a:t>Breakfast:  $13.00</a:t>
            </a:r>
          </a:p>
          <a:p>
            <a:pPr lvl="1"/>
            <a:r>
              <a:rPr lang="en-US" dirty="0" smtClean="0"/>
              <a:t>Trip begins at or before 7:00 am and ends at or after 10:00 am</a:t>
            </a:r>
          </a:p>
          <a:p>
            <a:r>
              <a:rPr lang="en-US" dirty="0" smtClean="0"/>
              <a:t>Lunch:       $15.00</a:t>
            </a:r>
          </a:p>
          <a:p>
            <a:pPr lvl="1"/>
            <a:r>
              <a:rPr lang="en-US" dirty="0" smtClean="0"/>
              <a:t>Trip begins at or before 11:00 am and ends at or after 2:00 pm</a:t>
            </a:r>
          </a:p>
          <a:p>
            <a:r>
              <a:rPr lang="en-US" dirty="0" smtClean="0"/>
              <a:t>Dinner:	  $20.00</a:t>
            </a:r>
          </a:p>
          <a:p>
            <a:pPr lvl="1"/>
            <a:r>
              <a:rPr lang="en-US" dirty="0" smtClean="0"/>
              <a:t>Trip begins at or before 4:00 pm and ends at or after 7:00 pm</a:t>
            </a:r>
          </a:p>
          <a:p>
            <a:r>
              <a:rPr lang="en-US" dirty="0" smtClean="0"/>
              <a:t>Per Diem may not be claimed for any meals provided at the conference, regardless of whether the employee chooses to consume the meal(s) provided.</a:t>
            </a:r>
          </a:p>
        </p:txBody>
      </p:sp>
    </p:spTree>
    <p:extLst>
      <p:ext uri="{BB962C8B-B14F-4D97-AF65-F5344CB8AC3E}">
        <p14:creationId xmlns:p14="http://schemas.microsoft.com/office/powerpoint/2010/main" val="111751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21</a:t>
            </a:fld>
            <a:endParaRPr lang="ru-RU" dirty="0"/>
          </a:p>
        </p:txBody>
      </p:sp>
      <p:sp>
        <p:nvSpPr>
          <p:cNvPr id="3" name="Title 2"/>
          <p:cNvSpPr>
            <a:spLocks noGrp="1"/>
          </p:cNvSpPr>
          <p:nvPr>
            <p:ph type="title"/>
          </p:nvPr>
        </p:nvSpPr>
        <p:spPr/>
        <p:txBody>
          <a:bodyPr/>
          <a:lstStyle/>
          <a:p>
            <a:r>
              <a:rPr lang="en-US" dirty="0" smtClean="0"/>
              <a:t>Ground Transportation</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District/Personal Vehicle:</a:t>
            </a:r>
          </a:p>
          <a:p>
            <a:pPr lvl="1"/>
            <a:r>
              <a:rPr lang="en-US" dirty="0" smtClean="0"/>
              <a:t>Use of a District fleet vehicle is encouraged but not mandatory. </a:t>
            </a:r>
          </a:p>
          <a:p>
            <a:pPr lvl="1"/>
            <a:r>
              <a:rPr lang="en-US" dirty="0" smtClean="0"/>
              <a:t>Transportation method must be indicated on the travel request form.</a:t>
            </a:r>
          </a:p>
          <a:p>
            <a:pPr lvl="2"/>
            <a:r>
              <a:rPr lang="en-US" dirty="0" smtClean="0"/>
              <a:t>District Vehicles – Gas Expenses are reimbursed (Receipts Required)</a:t>
            </a:r>
          </a:p>
          <a:p>
            <a:pPr lvl="2"/>
            <a:r>
              <a:rPr lang="en-US" dirty="0" smtClean="0"/>
              <a:t>Personal Vehicles – Mileage is paid at the current approved rate IRS rate. (Round trip Mileage Route Map required).</a:t>
            </a:r>
          </a:p>
          <a:p>
            <a:r>
              <a:rPr lang="en-US" dirty="0" smtClean="0"/>
              <a:t>Rental Car: </a:t>
            </a:r>
          </a:p>
          <a:p>
            <a:pPr lvl="1"/>
            <a:r>
              <a:rPr lang="en-US" dirty="0" smtClean="0"/>
              <a:t>Use of rental vehicle must be itemized on the travel request form. (Receipts Required).</a:t>
            </a:r>
          </a:p>
          <a:p>
            <a:r>
              <a:rPr lang="en-US" dirty="0" smtClean="0"/>
              <a:t>Public Transportation:</a:t>
            </a:r>
          </a:p>
          <a:p>
            <a:pPr lvl="1"/>
            <a:r>
              <a:rPr lang="en-US" dirty="0" smtClean="0"/>
              <a:t>Taxi, bus, ferry, shuttle, metro fares and other forms of public ground transportation are reimbursable when it is necessary. (Receipts Required).</a:t>
            </a:r>
          </a:p>
        </p:txBody>
      </p:sp>
    </p:spTree>
    <p:extLst>
      <p:ext uri="{BB962C8B-B14F-4D97-AF65-F5344CB8AC3E}">
        <p14:creationId xmlns:p14="http://schemas.microsoft.com/office/powerpoint/2010/main" val="176196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22</a:t>
            </a:fld>
            <a:endParaRPr lang="ru-RU" dirty="0"/>
          </a:p>
        </p:txBody>
      </p:sp>
      <p:sp>
        <p:nvSpPr>
          <p:cNvPr id="3" name="Title 2"/>
          <p:cNvSpPr>
            <a:spLocks noGrp="1"/>
          </p:cNvSpPr>
          <p:nvPr>
            <p:ph type="title"/>
          </p:nvPr>
        </p:nvSpPr>
        <p:spPr/>
        <p:txBody>
          <a:bodyPr/>
          <a:lstStyle/>
          <a:p>
            <a:r>
              <a:rPr lang="en-US" dirty="0" smtClean="0"/>
              <a:t>Air Transportation</a:t>
            </a:r>
            <a:endParaRPr lang="en-US" dirty="0"/>
          </a:p>
        </p:txBody>
      </p:sp>
      <p:sp>
        <p:nvSpPr>
          <p:cNvPr id="4" name="Content Placeholder 3"/>
          <p:cNvSpPr>
            <a:spLocks noGrp="1"/>
          </p:cNvSpPr>
          <p:nvPr>
            <p:ph idx="1"/>
          </p:nvPr>
        </p:nvSpPr>
        <p:spPr/>
        <p:txBody>
          <a:bodyPr>
            <a:normAutofit/>
          </a:bodyPr>
          <a:lstStyle/>
          <a:p>
            <a:r>
              <a:rPr lang="en-US" dirty="0" smtClean="0"/>
              <a:t>Lowest available airfare in coach or economy class tickets that reasonably meets District travel needs for domestic and international flights.</a:t>
            </a:r>
          </a:p>
          <a:p>
            <a:r>
              <a:rPr lang="en-US" dirty="0" smtClean="0"/>
              <a:t>Encouraged to book flights at least 14 days in advance to avoid premium pricing. </a:t>
            </a:r>
          </a:p>
          <a:p>
            <a:r>
              <a:rPr lang="en-US" dirty="0" smtClean="0"/>
              <a:t>Non-Reimbursable:</a:t>
            </a:r>
          </a:p>
          <a:p>
            <a:pPr lvl="1"/>
            <a:r>
              <a:rPr lang="en-US" dirty="0" smtClean="0"/>
              <a:t>Upgraded seating resulting in a higher-priced coach ticket.</a:t>
            </a:r>
          </a:p>
          <a:p>
            <a:pPr lvl="1"/>
            <a:r>
              <a:rPr lang="en-US" dirty="0" smtClean="0"/>
              <a:t>Additional costs associated with changing </a:t>
            </a:r>
            <a:r>
              <a:rPr lang="en-US" dirty="0" err="1" smtClean="0"/>
              <a:t>orginially</a:t>
            </a:r>
            <a:r>
              <a:rPr lang="en-US" dirty="0" smtClean="0"/>
              <a:t> booked ticket for convenience of the employee. </a:t>
            </a:r>
          </a:p>
        </p:txBody>
      </p:sp>
    </p:spTree>
    <p:extLst>
      <p:ext uri="{BB962C8B-B14F-4D97-AF65-F5344CB8AC3E}">
        <p14:creationId xmlns:p14="http://schemas.microsoft.com/office/powerpoint/2010/main" val="335885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23</a:t>
            </a:fld>
            <a:endParaRPr lang="ru-RU" dirty="0"/>
          </a:p>
        </p:txBody>
      </p:sp>
      <p:sp>
        <p:nvSpPr>
          <p:cNvPr id="3" name="Title 2"/>
          <p:cNvSpPr>
            <a:spLocks noGrp="1"/>
          </p:cNvSpPr>
          <p:nvPr>
            <p:ph type="title"/>
          </p:nvPr>
        </p:nvSpPr>
        <p:spPr/>
        <p:txBody>
          <a:bodyPr/>
          <a:lstStyle/>
          <a:p>
            <a:r>
              <a:rPr lang="en-US" dirty="0" smtClean="0"/>
              <a:t>Lodging</a:t>
            </a:r>
            <a:endParaRPr lang="en-US" dirty="0"/>
          </a:p>
        </p:txBody>
      </p:sp>
      <p:sp>
        <p:nvSpPr>
          <p:cNvPr id="4" name="Content Placeholder 3"/>
          <p:cNvSpPr>
            <a:spLocks noGrp="1"/>
          </p:cNvSpPr>
          <p:nvPr>
            <p:ph idx="1"/>
          </p:nvPr>
        </p:nvSpPr>
        <p:spPr/>
        <p:txBody>
          <a:bodyPr>
            <a:normAutofit/>
          </a:bodyPr>
          <a:lstStyle/>
          <a:p>
            <a:r>
              <a:rPr lang="en-US" dirty="0" smtClean="0"/>
              <a:t>Allowable when travel is forty (40) miles or more from the traveler’s home or primary worksite.</a:t>
            </a:r>
          </a:p>
          <a:p>
            <a:r>
              <a:rPr lang="en-US" dirty="0" smtClean="0"/>
              <a:t>Reasonable, single occupancy, standard business room rates, or limited to conference room rate when the conference provides hotel rates.</a:t>
            </a:r>
          </a:p>
          <a:p>
            <a:r>
              <a:rPr lang="en-US" dirty="0" smtClean="0"/>
              <a:t>Lodging costs only for the appropriate and reasonable amount of time to conduct official business will be reimbursed. </a:t>
            </a:r>
          </a:p>
        </p:txBody>
      </p:sp>
    </p:spTree>
    <p:extLst>
      <p:ext uri="{BB962C8B-B14F-4D97-AF65-F5344CB8AC3E}">
        <p14:creationId xmlns:p14="http://schemas.microsoft.com/office/powerpoint/2010/main" val="193118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normAutofit fontScale="90000"/>
          </a:bodyPr>
          <a:lstStyle/>
          <a:p>
            <a:r>
              <a:rPr lang="en-US" dirty="0" smtClean="0"/>
              <a:t>Summary of Non -Reimbursements</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24</a:t>
            </a:fld>
            <a:endParaRPr lang="ru-RU" dirty="0"/>
          </a:p>
        </p:txBody>
      </p:sp>
    </p:spTree>
    <p:extLst>
      <p:ext uri="{BB962C8B-B14F-4D97-AF65-F5344CB8AC3E}">
        <p14:creationId xmlns:p14="http://schemas.microsoft.com/office/powerpoint/2010/main" val="1986089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25</a:t>
            </a:fld>
            <a:endParaRPr lang="ru-RU" dirty="0"/>
          </a:p>
        </p:txBody>
      </p:sp>
      <p:sp>
        <p:nvSpPr>
          <p:cNvPr id="3" name="Title 2"/>
          <p:cNvSpPr>
            <a:spLocks noGrp="1"/>
          </p:cNvSpPr>
          <p:nvPr>
            <p:ph type="title"/>
          </p:nvPr>
        </p:nvSpPr>
        <p:spPr/>
        <p:txBody>
          <a:bodyPr/>
          <a:lstStyle/>
          <a:p>
            <a:r>
              <a:rPr lang="en-US" dirty="0" smtClean="0"/>
              <a:t>Some Examples include:</a:t>
            </a:r>
            <a:endParaRPr lang="en-US" dirty="0"/>
          </a:p>
        </p:txBody>
      </p:sp>
      <p:sp>
        <p:nvSpPr>
          <p:cNvPr id="4" name="Content Placeholder 3"/>
          <p:cNvSpPr>
            <a:spLocks noGrp="1"/>
          </p:cNvSpPr>
          <p:nvPr>
            <p:ph idx="1"/>
          </p:nvPr>
        </p:nvSpPr>
        <p:spPr/>
        <p:txBody>
          <a:bodyPr>
            <a:normAutofit/>
          </a:bodyPr>
          <a:lstStyle/>
          <a:p>
            <a:r>
              <a:rPr lang="en-US" dirty="0" smtClean="0"/>
              <a:t>Reimbursable expenses without proper receipts and documentation.</a:t>
            </a:r>
          </a:p>
          <a:p>
            <a:r>
              <a:rPr lang="en-US" dirty="0" smtClean="0"/>
              <a:t>Alcoholic beverages</a:t>
            </a:r>
          </a:p>
          <a:p>
            <a:r>
              <a:rPr lang="en-US" dirty="0" smtClean="0"/>
              <a:t>Entertainment expenses, movie rentals, and other luxury items similar in nature.</a:t>
            </a:r>
          </a:p>
          <a:p>
            <a:r>
              <a:rPr lang="en-US" dirty="0" smtClean="0"/>
              <a:t>Upgrades to hotel rooms and airfare.</a:t>
            </a:r>
          </a:p>
          <a:p>
            <a:r>
              <a:rPr lang="en-US" dirty="0" smtClean="0"/>
              <a:t>Traffic or parking citations.</a:t>
            </a:r>
          </a:p>
        </p:txBody>
      </p:sp>
    </p:spTree>
    <p:extLst>
      <p:ext uri="{BB962C8B-B14F-4D97-AF65-F5344CB8AC3E}">
        <p14:creationId xmlns:p14="http://schemas.microsoft.com/office/powerpoint/2010/main" val="384918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normAutofit fontScale="90000"/>
          </a:bodyPr>
          <a:lstStyle/>
          <a:p>
            <a:r>
              <a:rPr lang="en-US" dirty="0" smtClean="0"/>
              <a:t>Denial Appeal Process</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26</a:t>
            </a:fld>
            <a:endParaRPr lang="ru-RU" dirty="0"/>
          </a:p>
        </p:txBody>
      </p:sp>
    </p:spTree>
    <p:extLst>
      <p:ext uri="{BB962C8B-B14F-4D97-AF65-F5344CB8AC3E}">
        <p14:creationId xmlns:p14="http://schemas.microsoft.com/office/powerpoint/2010/main" val="1372967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27</a:t>
            </a:fld>
            <a:endParaRPr lang="ru-RU" dirty="0"/>
          </a:p>
        </p:txBody>
      </p:sp>
      <p:sp>
        <p:nvSpPr>
          <p:cNvPr id="3" name="Title 2"/>
          <p:cNvSpPr>
            <a:spLocks noGrp="1"/>
          </p:cNvSpPr>
          <p:nvPr>
            <p:ph type="title"/>
          </p:nvPr>
        </p:nvSpPr>
        <p:spPr/>
        <p:txBody>
          <a:bodyPr/>
          <a:lstStyle/>
          <a:p>
            <a:r>
              <a:rPr lang="en-US" dirty="0" smtClean="0"/>
              <a:t>What happens if a reimbursement is denied?</a:t>
            </a:r>
            <a:endParaRPr lang="en-US" dirty="0"/>
          </a:p>
        </p:txBody>
      </p:sp>
      <p:sp>
        <p:nvSpPr>
          <p:cNvPr id="4" name="Content Placeholder 3"/>
          <p:cNvSpPr>
            <a:spLocks noGrp="1"/>
          </p:cNvSpPr>
          <p:nvPr>
            <p:ph idx="1"/>
          </p:nvPr>
        </p:nvSpPr>
        <p:spPr/>
        <p:txBody>
          <a:bodyPr>
            <a:normAutofit lnSpcReduction="10000"/>
          </a:bodyPr>
          <a:lstStyle/>
          <a:p>
            <a:r>
              <a:rPr lang="en-US" dirty="0" smtClean="0"/>
              <a:t>If the documentation provided for reimbursement does not follow AP 7400 policies, then it may be adjusted at time of final reimbursement.</a:t>
            </a:r>
            <a:endParaRPr lang="en-US" dirty="0" smtClean="0"/>
          </a:p>
          <a:p>
            <a:r>
              <a:rPr lang="en-US" dirty="0" smtClean="0"/>
              <a:t>Some common denial reasons include:</a:t>
            </a:r>
          </a:p>
          <a:p>
            <a:pPr lvl="1"/>
            <a:r>
              <a:rPr lang="en-US" dirty="0" smtClean="0"/>
              <a:t>Mileage calculated incorrectly</a:t>
            </a:r>
          </a:p>
          <a:p>
            <a:pPr lvl="1"/>
            <a:r>
              <a:rPr lang="en-US" dirty="0" smtClean="0"/>
              <a:t>Meal Per Diem claimed for meals provided at conference.</a:t>
            </a:r>
          </a:p>
          <a:p>
            <a:pPr lvl="1"/>
            <a:r>
              <a:rPr lang="en-US" dirty="0" smtClean="0"/>
              <a:t>Final start time/end time not consistent with paperwork provided to warrant a meal per diem.</a:t>
            </a:r>
          </a:p>
          <a:p>
            <a:pPr lvl="1"/>
            <a:r>
              <a:rPr lang="en-US" dirty="0" smtClean="0"/>
              <a:t>Missing itemized receipt.</a:t>
            </a:r>
          </a:p>
          <a:p>
            <a:pPr lvl="1"/>
            <a:r>
              <a:rPr lang="en-US" dirty="0" smtClean="0"/>
              <a:t>Late submission of final reimbursement paperwork.</a:t>
            </a:r>
          </a:p>
        </p:txBody>
      </p:sp>
    </p:spTree>
    <p:extLst>
      <p:ext uri="{BB962C8B-B14F-4D97-AF65-F5344CB8AC3E}">
        <p14:creationId xmlns:p14="http://schemas.microsoft.com/office/powerpoint/2010/main" val="26347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28</a:t>
            </a:fld>
            <a:endParaRPr lang="ru-RU" dirty="0"/>
          </a:p>
        </p:txBody>
      </p:sp>
      <p:pic>
        <p:nvPicPr>
          <p:cNvPr id="6" name="Picture 5"/>
          <p:cNvPicPr>
            <a:picLocks noChangeAspect="1"/>
          </p:cNvPicPr>
          <p:nvPr/>
        </p:nvPicPr>
        <p:blipFill>
          <a:blip r:embed="rId2"/>
          <a:stretch>
            <a:fillRect/>
          </a:stretch>
        </p:blipFill>
        <p:spPr>
          <a:xfrm>
            <a:off x="138857" y="111319"/>
            <a:ext cx="5318651" cy="6599583"/>
          </a:xfrm>
          <a:prstGeom prst="rect">
            <a:avLst/>
          </a:prstGeom>
        </p:spPr>
      </p:pic>
      <p:sp>
        <p:nvSpPr>
          <p:cNvPr id="7" name="Content Placeholder 3"/>
          <p:cNvSpPr>
            <a:spLocks noGrp="1"/>
          </p:cNvSpPr>
          <p:nvPr>
            <p:ph idx="1"/>
          </p:nvPr>
        </p:nvSpPr>
        <p:spPr>
          <a:xfrm>
            <a:off x="5931672" y="405517"/>
            <a:ext cx="5422127" cy="5771445"/>
          </a:xfrm>
        </p:spPr>
        <p:txBody>
          <a:bodyPr>
            <a:normAutofit/>
          </a:bodyPr>
          <a:lstStyle/>
          <a:p>
            <a:r>
              <a:rPr lang="en-US" dirty="0" smtClean="0"/>
              <a:t>Fill out the appeal form and submit to the Superintendent/President’s office for approval. </a:t>
            </a:r>
          </a:p>
          <a:p>
            <a:r>
              <a:rPr lang="en-US" dirty="0" smtClean="0"/>
              <a:t>Ensure to attach any missing documentation (i.e. receipts, explanation memos, etc.) to validate the reason for the appeal.</a:t>
            </a:r>
          </a:p>
          <a:p>
            <a:r>
              <a:rPr lang="en-US" dirty="0" smtClean="0"/>
              <a:t>If approved, the Business Office will process the reimbursement within normal AP processing window times.</a:t>
            </a:r>
          </a:p>
        </p:txBody>
      </p:sp>
    </p:spTree>
    <p:extLst>
      <p:ext uri="{BB962C8B-B14F-4D97-AF65-F5344CB8AC3E}">
        <p14:creationId xmlns:p14="http://schemas.microsoft.com/office/powerpoint/2010/main" val="211601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normAutofit fontScale="90000"/>
          </a:bodyPr>
          <a:lstStyle/>
          <a:p>
            <a:r>
              <a:rPr lang="en-US" dirty="0" smtClean="0"/>
              <a:t>Other Travel Types</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29</a:t>
            </a:fld>
            <a:endParaRPr lang="ru-RU" dirty="0"/>
          </a:p>
        </p:txBody>
      </p:sp>
    </p:spTree>
    <p:extLst>
      <p:ext uri="{BB962C8B-B14F-4D97-AF65-F5344CB8AC3E}">
        <p14:creationId xmlns:p14="http://schemas.microsoft.com/office/powerpoint/2010/main" val="1246142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lstStyle/>
          <a:p>
            <a:r>
              <a:rPr lang="en-US" dirty="0" smtClean="0"/>
              <a:t>Control of Travel</a:t>
            </a:r>
            <a:endParaRPr lang="ru-RU" dirty="0"/>
          </a:p>
        </p:txBody>
      </p:sp>
      <p:sp>
        <p:nvSpPr>
          <p:cNvPr id="5" name="Text Placeholder 4">
            <a:extLst>
              <a:ext uri="{FF2B5EF4-FFF2-40B4-BE49-F238E27FC236}">
                <a16:creationId xmlns:a16="http://schemas.microsoft.com/office/drawing/2014/main" id="{02A2A374-6D41-4D06-9363-30924664025A}"/>
              </a:ext>
            </a:extLst>
          </p:cNvPr>
          <p:cNvSpPr>
            <a:spLocks noGrp="1"/>
          </p:cNvSpPr>
          <p:nvPr>
            <p:ph type="body" sz="quarter" idx="13"/>
          </p:nvPr>
        </p:nvSpPr>
        <p:spPr/>
        <p:txBody>
          <a:bodyPr/>
          <a:lstStyle/>
          <a:p>
            <a:r>
              <a:rPr lang="en-US" dirty="0" smtClean="0"/>
              <a:t>Overall Guidelines to keep in mind when requesting travel.</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3</a:t>
            </a:fld>
            <a:endParaRPr lang="ru-RU" dirty="0"/>
          </a:p>
        </p:txBody>
      </p:sp>
    </p:spTree>
    <p:extLst>
      <p:ext uri="{BB962C8B-B14F-4D97-AF65-F5344CB8AC3E}">
        <p14:creationId xmlns:p14="http://schemas.microsoft.com/office/powerpoint/2010/main" val="1106630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30</a:t>
            </a:fld>
            <a:endParaRPr lang="ru-RU" dirty="0"/>
          </a:p>
        </p:txBody>
      </p:sp>
      <p:sp>
        <p:nvSpPr>
          <p:cNvPr id="3" name="Title 2"/>
          <p:cNvSpPr>
            <a:spLocks noGrp="1"/>
          </p:cNvSpPr>
          <p:nvPr>
            <p:ph type="title"/>
          </p:nvPr>
        </p:nvSpPr>
        <p:spPr/>
        <p:txBody>
          <a:bodyPr/>
          <a:lstStyle/>
          <a:p>
            <a:r>
              <a:rPr lang="en-US" dirty="0" smtClean="0"/>
              <a:t>Student Travel:</a:t>
            </a:r>
            <a:endParaRPr lang="en-US" dirty="0"/>
          </a:p>
        </p:txBody>
      </p:sp>
      <p:sp>
        <p:nvSpPr>
          <p:cNvPr id="4" name="Content Placeholder 3"/>
          <p:cNvSpPr>
            <a:spLocks noGrp="1"/>
          </p:cNvSpPr>
          <p:nvPr>
            <p:ph idx="1"/>
          </p:nvPr>
        </p:nvSpPr>
        <p:spPr/>
        <p:txBody>
          <a:bodyPr>
            <a:normAutofit/>
          </a:bodyPr>
          <a:lstStyle/>
          <a:p>
            <a:r>
              <a:rPr lang="en-US" dirty="0" smtClean="0"/>
              <a:t>Student who is traveling on behalf of the District shall follow the same parameters set for a District employee. </a:t>
            </a:r>
          </a:p>
          <a:p>
            <a:r>
              <a:rPr lang="en-US" dirty="0" smtClean="0"/>
              <a:t>The Student is also required to sign and submit a “Student or Participant Waivers” form to the appropriate VP prior to the travel date.</a:t>
            </a:r>
          </a:p>
        </p:txBody>
      </p:sp>
    </p:spTree>
    <p:extLst>
      <p:ext uri="{BB962C8B-B14F-4D97-AF65-F5344CB8AC3E}">
        <p14:creationId xmlns:p14="http://schemas.microsoft.com/office/powerpoint/2010/main" val="290791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31</a:t>
            </a:fld>
            <a:endParaRPr lang="ru-RU" dirty="0"/>
          </a:p>
        </p:txBody>
      </p:sp>
      <p:sp>
        <p:nvSpPr>
          <p:cNvPr id="3" name="Title 2"/>
          <p:cNvSpPr>
            <a:spLocks noGrp="1"/>
          </p:cNvSpPr>
          <p:nvPr>
            <p:ph type="title"/>
          </p:nvPr>
        </p:nvSpPr>
        <p:spPr/>
        <p:txBody>
          <a:bodyPr/>
          <a:lstStyle/>
          <a:p>
            <a:r>
              <a:rPr lang="en-US" dirty="0" smtClean="0"/>
              <a:t>Field Trip Travel:</a:t>
            </a:r>
            <a:endParaRPr lang="en-US" dirty="0"/>
          </a:p>
        </p:txBody>
      </p:sp>
      <p:sp>
        <p:nvSpPr>
          <p:cNvPr id="4" name="Content Placeholder 3"/>
          <p:cNvSpPr>
            <a:spLocks noGrp="1"/>
          </p:cNvSpPr>
          <p:nvPr>
            <p:ph idx="1"/>
          </p:nvPr>
        </p:nvSpPr>
        <p:spPr/>
        <p:txBody>
          <a:bodyPr>
            <a:normAutofit/>
          </a:bodyPr>
          <a:lstStyle/>
          <a:p>
            <a:r>
              <a:rPr lang="en-US" dirty="0" smtClean="0"/>
              <a:t>Field trips shall follow the same parameters set for a District employee travel requirements expect in regards to the following:</a:t>
            </a:r>
          </a:p>
          <a:p>
            <a:pPr lvl="1"/>
            <a:r>
              <a:rPr lang="en-US" dirty="0" smtClean="0"/>
              <a:t>Transportation reimbursements are only eligible with an approved District vehicle request. If student elects to use their personal vehicle as a mode of transportation, mileage may not be claimed.</a:t>
            </a:r>
          </a:p>
          <a:p>
            <a:pPr lvl="1"/>
            <a:r>
              <a:rPr lang="en-US" dirty="0" smtClean="0"/>
              <a:t>Field Trips are ineligible for a claim for meal per diem rates.</a:t>
            </a:r>
          </a:p>
          <a:p>
            <a:pPr lvl="1"/>
            <a:r>
              <a:rPr lang="en-US" dirty="0" smtClean="0"/>
              <a:t>All students participating must sign and submit a “Student or Participant Waivers” form to the appropriate VP prior to the travel date.</a:t>
            </a:r>
          </a:p>
          <a:p>
            <a:pPr lvl="1"/>
            <a:r>
              <a:rPr lang="en-US" dirty="0" smtClean="0"/>
              <a:t>Only students, faculty and TC employees associated with the course names on the field trip by attend. </a:t>
            </a:r>
          </a:p>
        </p:txBody>
      </p:sp>
    </p:spTree>
    <p:extLst>
      <p:ext uri="{BB962C8B-B14F-4D97-AF65-F5344CB8AC3E}">
        <p14:creationId xmlns:p14="http://schemas.microsoft.com/office/powerpoint/2010/main" val="350769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Low Angle View of Office Building Against Blue Sky">
            <a:extLst>
              <a:ext uri="{FF2B5EF4-FFF2-40B4-BE49-F238E27FC236}">
                <a16:creationId xmlns:a16="http://schemas.microsoft.com/office/drawing/2014/main" id="{40946D55-3A70-4E32-99AB-8D71063AAEDE}"/>
              </a:ext>
            </a:extLst>
          </p:cNvPr>
          <p:cNvPicPr>
            <a:picLocks noGrp="1" noChangeAspect="1"/>
          </p:cNvPicPr>
          <p:nvPr>
            <p:ph type="pic" sz="quarter" idx="26"/>
          </p:nvPr>
        </p:nvPicPr>
        <p:blipFill rotWithShape="1">
          <a:blip r:embed="rId2"/>
          <a:srcRect l="2749" r="2749"/>
          <a:stretch/>
        </p:blipFill>
        <p:spPr/>
      </p:pic>
      <p:sp>
        <p:nvSpPr>
          <p:cNvPr id="2" name="Title 1">
            <a:extLst>
              <a:ext uri="{FF2B5EF4-FFF2-40B4-BE49-F238E27FC236}">
                <a16:creationId xmlns:a16="http://schemas.microsoft.com/office/drawing/2014/main" id="{D110F751-9975-4653-9855-BA1C7499B75F}"/>
              </a:ext>
            </a:extLst>
          </p:cNvPr>
          <p:cNvSpPr>
            <a:spLocks noGrp="1"/>
          </p:cNvSpPr>
          <p:nvPr>
            <p:ph type="title"/>
          </p:nvPr>
        </p:nvSpPr>
        <p:spPr/>
        <p:txBody>
          <a:bodyPr/>
          <a:lstStyle/>
          <a:p>
            <a:r>
              <a:rPr lang="en-US" dirty="0"/>
              <a:t>THANK</a:t>
            </a:r>
            <a:br>
              <a:rPr lang="en-US" dirty="0"/>
            </a:br>
            <a:r>
              <a:rPr lang="en-US" dirty="0"/>
              <a:t>YOU!</a:t>
            </a:r>
            <a:endParaRPr lang="ru-RU" dirty="0"/>
          </a:p>
        </p:txBody>
      </p:sp>
      <p:sp>
        <p:nvSpPr>
          <p:cNvPr id="3" name="Text Placeholder 2">
            <a:extLst>
              <a:ext uri="{FF2B5EF4-FFF2-40B4-BE49-F238E27FC236}">
                <a16:creationId xmlns:a16="http://schemas.microsoft.com/office/drawing/2014/main" id="{83BBFE92-CA4F-4673-B4D5-7FFF88E819E8}"/>
              </a:ext>
            </a:extLst>
          </p:cNvPr>
          <p:cNvSpPr>
            <a:spLocks noGrp="1"/>
          </p:cNvSpPr>
          <p:nvPr>
            <p:ph type="body" sz="quarter" idx="13"/>
          </p:nvPr>
        </p:nvSpPr>
        <p:spPr/>
        <p:txBody>
          <a:bodyPr/>
          <a:lstStyle/>
          <a:p>
            <a:r>
              <a:rPr lang="en-US" dirty="0" smtClean="0"/>
              <a:t>Amanda Bauer</a:t>
            </a:r>
            <a:endParaRPr lang="ru-RU" dirty="0"/>
          </a:p>
        </p:txBody>
      </p:sp>
      <p:sp>
        <p:nvSpPr>
          <p:cNvPr id="7" name="Text Placeholder 6">
            <a:extLst>
              <a:ext uri="{FF2B5EF4-FFF2-40B4-BE49-F238E27FC236}">
                <a16:creationId xmlns:a16="http://schemas.microsoft.com/office/drawing/2014/main" id="{422606DA-F5C0-4FBD-930A-04C47E7F7751}"/>
              </a:ext>
            </a:extLst>
          </p:cNvPr>
          <p:cNvSpPr>
            <a:spLocks noGrp="1"/>
          </p:cNvSpPr>
          <p:nvPr>
            <p:ph type="body" sz="quarter" idx="23"/>
          </p:nvPr>
        </p:nvSpPr>
        <p:spPr/>
        <p:txBody>
          <a:bodyPr/>
          <a:lstStyle/>
          <a:p>
            <a:r>
              <a:rPr lang="en-US" dirty="0"/>
              <a:t>Phone</a:t>
            </a:r>
            <a:endParaRPr lang="ru-RU" dirty="0"/>
          </a:p>
        </p:txBody>
      </p:sp>
      <p:sp>
        <p:nvSpPr>
          <p:cNvPr id="6" name="Text Placeholder 5">
            <a:extLst>
              <a:ext uri="{FF2B5EF4-FFF2-40B4-BE49-F238E27FC236}">
                <a16:creationId xmlns:a16="http://schemas.microsoft.com/office/drawing/2014/main" id="{E976F3E4-0E67-4891-8B94-6441620D8B71}"/>
              </a:ext>
            </a:extLst>
          </p:cNvPr>
          <p:cNvSpPr>
            <a:spLocks noGrp="1"/>
          </p:cNvSpPr>
          <p:nvPr>
            <p:ph type="body" sz="quarter" idx="22"/>
          </p:nvPr>
        </p:nvSpPr>
        <p:spPr/>
        <p:txBody>
          <a:bodyPr/>
          <a:lstStyle/>
          <a:p>
            <a:r>
              <a:rPr lang="en-US" dirty="0" smtClean="0"/>
              <a:t>661-763-7853</a:t>
            </a:r>
            <a:endParaRPr lang="ru-RU" dirty="0"/>
          </a:p>
        </p:txBody>
      </p:sp>
      <p:sp>
        <p:nvSpPr>
          <p:cNvPr id="9" name="Text Placeholder 8">
            <a:extLst>
              <a:ext uri="{FF2B5EF4-FFF2-40B4-BE49-F238E27FC236}">
                <a16:creationId xmlns:a16="http://schemas.microsoft.com/office/drawing/2014/main" id="{AE673424-1521-4ECB-BC19-D062786A9ED3}"/>
              </a:ext>
            </a:extLst>
          </p:cNvPr>
          <p:cNvSpPr>
            <a:spLocks noGrp="1"/>
          </p:cNvSpPr>
          <p:nvPr>
            <p:ph type="body" sz="quarter" idx="25"/>
          </p:nvPr>
        </p:nvSpPr>
        <p:spPr/>
        <p:txBody>
          <a:bodyPr/>
          <a:lstStyle/>
          <a:p>
            <a:r>
              <a:rPr lang="en-US" dirty="0"/>
              <a:t>Email</a:t>
            </a:r>
            <a:endParaRPr lang="ru-RU" dirty="0"/>
          </a:p>
        </p:txBody>
      </p:sp>
      <p:sp>
        <p:nvSpPr>
          <p:cNvPr id="8" name="Text Placeholder 7">
            <a:extLst>
              <a:ext uri="{FF2B5EF4-FFF2-40B4-BE49-F238E27FC236}">
                <a16:creationId xmlns:a16="http://schemas.microsoft.com/office/drawing/2014/main" id="{1E9D6192-3994-44C6-93B4-D248EEE931D9}"/>
              </a:ext>
            </a:extLst>
          </p:cNvPr>
          <p:cNvSpPr>
            <a:spLocks noGrp="1"/>
          </p:cNvSpPr>
          <p:nvPr>
            <p:ph type="body" sz="quarter" idx="24"/>
          </p:nvPr>
        </p:nvSpPr>
        <p:spPr/>
        <p:txBody>
          <a:bodyPr/>
          <a:lstStyle/>
          <a:p>
            <a:r>
              <a:rPr lang="en-US" dirty="0" smtClean="0"/>
              <a:t>abauer@taftcollege.edu</a:t>
            </a:r>
            <a:endParaRPr lang="ru-RU" dirty="0"/>
          </a:p>
        </p:txBody>
      </p:sp>
    </p:spTree>
    <p:extLst>
      <p:ext uri="{BB962C8B-B14F-4D97-AF65-F5344CB8AC3E}">
        <p14:creationId xmlns:p14="http://schemas.microsoft.com/office/powerpoint/2010/main" val="2314201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4</a:t>
            </a:fld>
            <a:endParaRPr lang="ru-RU" dirty="0"/>
          </a:p>
        </p:txBody>
      </p:sp>
      <p:sp>
        <p:nvSpPr>
          <p:cNvPr id="3" name="Title 2"/>
          <p:cNvSpPr>
            <a:spLocks noGrp="1"/>
          </p:cNvSpPr>
          <p:nvPr>
            <p:ph type="title"/>
          </p:nvPr>
        </p:nvSpPr>
        <p:spPr/>
        <p:txBody>
          <a:bodyPr/>
          <a:lstStyle/>
          <a:p>
            <a:r>
              <a:rPr lang="en-US" dirty="0" smtClean="0"/>
              <a:t>Control of Travel</a:t>
            </a:r>
            <a:endParaRPr lang="en-US" dirty="0"/>
          </a:p>
        </p:txBody>
      </p:sp>
      <p:sp>
        <p:nvSpPr>
          <p:cNvPr id="4" name="Content Placeholder 3"/>
          <p:cNvSpPr>
            <a:spLocks noGrp="1"/>
          </p:cNvSpPr>
          <p:nvPr>
            <p:ph idx="1"/>
          </p:nvPr>
        </p:nvSpPr>
        <p:spPr/>
        <p:txBody>
          <a:bodyPr>
            <a:normAutofit/>
          </a:bodyPr>
          <a:lstStyle/>
          <a:p>
            <a:r>
              <a:rPr lang="en-US" dirty="0" smtClean="0"/>
              <a:t>All Travel requests require the approval of the immediate supervisor, departments Vice President &amp; Superintendent/President prior to the employee traveling.</a:t>
            </a:r>
          </a:p>
          <a:p>
            <a:r>
              <a:rPr lang="en-US" dirty="0" smtClean="0"/>
              <a:t>Any travel request outside of the United States requires Board of Trustee approval.</a:t>
            </a:r>
          </a:p>
          <a:p>
            <a:r>
              <a:rPr lang="en-US" dirty="0" smtClean="0"/>
              <a:t>Employees are expected to exercise prudent judgement when incurring travel expenses. Excess &amp; unnecessary expense will not be approved or reimbursed.</a:t>
            </a:r>
          </a:p>
        </p:txBody>
      </p:sp>
    </p:spTree>
    <p:extLst>
      <p:ext uri="{BB962C8B-B14F-4D97-AF65-F5344CB8AC3E}">
        <p14:creationId xmlns:p14="http://schemas.microsoft.com/office/powerpoint/2010/main" val="209559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5</a:t>
            </a:fld>
            <a:endParaRPr lang="ru-RU" dirty="0"/>
          </a:p>
        </p:txBody>
      </p:sp>
      <p:sp>
        <p:nvSpPr>
          <p:cNvPr id="3" name="Title 2"/>
          <p:cNvSpPr>
            <a:spLocks noGrp="1"/>
          </p:cNvSpPr>
          <p:nvPr>
            <p:ph type="title"/>
          </p:nvPr>
        </p:nvSpPr>
        <p:spPr/>
        <p:txBody>
          <a:bodyPr/>
          <a:lstStyle/>
          <a:p>
            <a:r>
              <a:rPr lang="en-US" dirty="0" smtClean="0"/>
              <a:t>Control of Travel</a:t>
            </a:r>
            <a:endParaRPr lang="en-US" dirty="0"/>
          </a:p>
        </p:txBody>
      </p:sp>
      <p:sp>
        <p:nvSpPr>
          <p:cNvPr id="4" name="Content Placeholder 3"/>
          <p:cNvSpPr>
            <a:spLocks noGrp="1"/>
          </p:cNvSpPr>
          <p:nvPr>
            <p:ph idx="1"/>
          </p:nvPr>
        </p:nvSpPr>
        <p:spPr/>
        <p:txBody>
          <a:bodyPr>
            <a:normAutofit/>
          </a:bodyPr>
          <a:lstStyle/>
          <a:p>
            <a:r>
              <a:rPr lang="en-US" dirty="0" smtClean="0"/>
              <a:t>Expenses should be paid by the employee and reimbursed by the District. Receipts are required for all reimbursable charges. </a:t>
            </a:r>
          </a:p>
          <a:p>
            <a:r>
              <a:rPr lang="en-US" dirty="0" smtClean="0"/>
              <a:t>Employees may be required to submit a trip report along with their final claimed expenses. </a:t>
            </a:r>
          </a:p>
          <a:p>
            <a:r>
              <a:rPr lang="en-US" dirty="0" smtClean="0"/>
              <a:t>Employees are personally responsible to cancel lodging, conference registration and airfare if they cannot attend. Failure to comply could result in personal liability for all non-cancelled charges.</a:t>
            </a:r>
            <a:endParaRPr lang="en-US" dirty="0"/>
          </a:p>
        </p:txBody>
      </p:sp>
    </p:spTree>
    <p:extLst>
      <p:ext uri="{BB962C8B-B14F-4D97-AF65-F5344CB8AC3E}">
        <p14:creationId xmlns:p14="http://schemas.microsoft.com/office/powerpoint/2010/main" val="22403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a:xfrm>
            <a:off x="681824" y="1120738"/>
            <a:ext cx="5056083" cy="782638"/>
          </a:xfrm>
        </p:spPr>
        <p:txBody>
          <a:bodyPr>
            <a:normAutofit fontScale="90000"/>
          </a:bodyPr>
          <a:lstStyle/>
          <a:p>
            <a:r>
              <a:rPr lang="en-US" dirty="0" smtClean="0"/>
              <a:t>New </a:t>
            </a:r>
            <a:r>
              <a:rPr lang="en-US" dirty="0" smtClean="0"/>
              <a:t>Form started last year</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6</a:t>
            </a:fld>
            <a:endParaRPr lang="ru-RU" dirty="0"/>
          </a:p>
        </p:txBody>
      </p:sp>
    </p:spTree>
    <p:extLst>
      <p:ext uri="{BB962C8B-B14F-4D97-AF65-F5344CB8AC3E}">
        <p14:creationId xmlns:p14="http://schemas.microsoft.com/office/powerpoint/2010/main" val="145693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7</a:t>
            </a:fld>
            <a:endParaRPr lang="ru-RU" dirty="0"/>
          </a:p>
        </p:txBody>
      </p:sp>
      <p:sp>
        <p:nvSpPr>
          <p:cNvPr id="3" name="Title 2"/>
          <p:cNvSpPr>
            <a:spLocks noGrp="1"/>
          </p:cNvSpPr>
          <p:nvPr>
            <p:ph type="title"/>
          </p:nvPr>
        </p:nvSpPr>
        <p:spPr/>
        <p:txBody>
          <a:bodyPr>
            <a:noAutofit/>
          </a:bodyPr>
          <a:lstStyle/>
          <a:p>
            <a:r>
              <a:rPr lang="en-US" sz="2800" dirty="0" smtClean="0"/>
              <a:t>Claim for Absence / Travel </a:t>
            </a:r>
            <a:br>
              <a:rPr lang="en-US" sz="2800" dirty="0" smtClean="0"/>
            </a:br>
            <a:r>
              <a:rPr lang="en-US" sz="2800" dirty="0" smtClean="0"/>
              <a:t>Reimbursement Form</a:t>
            </a:r>
            <a:endParaRPr lang="en-US" sz="2800" dirty="0"/>
          </a:p>
        </p:txBody>
      </p:sp>
      <p:sp>
        <p:nvSpPr>
          <p:cNvPr id="4" name="Content Placeholder 3"/>
          <p:cNvSpPr>
            <a:spLocks noGrp="1"/>
          </p:cNvSpPr>
          <p:nvPr>
            <p:ph idx="1"/>
          </p:nvPr>
        </p:nvSpPr>
        <p:spPr/>
        <p:txBody>
          <a:bodyPr/>
          <a:lstStyle/>
          <a:p>
            <a:r>
              <a:rPr lang="en-US" dirty="0" smtClean="0"/>
              <a:t>Condensed previous forms </a:t>
            </a:r>
            <a:r>
              <a:rPr lang="en-US" dirty="0" smtClean="0"/>
              <a:t>into                                                one </a:t>
            </a:r>
            <a:r>
              <a:rPr lang="en-US" dirty="0" smtClean="0"/>
              <a:t>simplified form.</a:t>
            </a:r>
          </a:p>
          <a:p>
            <a:r>
              <a:rPr lang="en-US" dirty="0" smtClean="0"/>
              <a:t>Form now replaces:</a:t>
            </a:r>
          </a:p>
          <a:p>
            <a:pPr lvl="1"/>
            <a:r>
              <a:rPr lang="en-US" dirty="0" smtClean="0"/>
              <a:t>Absence Request Form</a:t>
            </a:r>
          </a:p>
          <a:p>
            <a:pPr lvl="1"/>
            <a:r>
              <a:rPr lang="en-US" dirty="0" smtClean="0"/>
              <a:t>Travel Reimbursement Claim Form</a:t>
            </a:r>
          </a:p>
          <a:p>
            <a:pPr lvl="1"/>
            <a:r>
              <a:rPr lang="en-US" dirty="0" smtClean="0"/>
              <a:t>Transportation Request </a:t>
            </a:r>
            <a:r>
              <a:rPr lang="en-US" dirty="0" smtClean="0"/>
              <a:t>Form</a:t>
            </a:r>
          </a:p>
          <a:p>
            <a:r>
              <a:rPr lang="en-US" dirty="0" smtClean="0"/>
              <a:t>Access for on HR’s website:</a:t>
            </a:r>
            <a:endParaRPr lang="en-US" dirty="0" smtClean="0"/>
          </a:p>
        </p:txBody>
      </p:sp>
      <p:pic>
        <p:nvPicPr>
          <p:cNvPr id="5" name="Picture 4"/>
          <p:cNvPicPr>
            <a:picLocks noChangeAspect="1"/>
          </p:cNvPicPr>
          <p:nvPr/>
        </p:nvPicPr>
        <p:blipFill rotWithShape="1">
          <a:blip r:embed="rId2"/>
          <a:srcRect l="21829" t="16190" r="36467" b="100"/>
          <a:stretch/>
        </p:blipFill>
        <p:spPr>
          <a:xfrm>
            <a:off x="6464968" y="198674"/>
            <a:ext cx="5325980" cy="6427024"/>
          </a:xfrm>
          <a:prstGeom prst="rect">
            <a:avLst/>
          </a:prstGeom>
        </p:spPr>
      </p:pic>
      <p:pic>
        <p:nvPicPr>
          <p:cNvPr id="6" name="Picture 5"/>
          <p:cNvPicPr>
            <a:picLocks noChangeAspect="1"/>
          </p:cNvPicPr>
          <p:nvPr/>
        </p:nvPicPr>
        <p:blipFill>
          <a:blip r:embed="rId3"/>
          <a:stretch>
            <a:fillRect/>
          </a:stretch>
        </p:blipFill>
        <p:spPr>
          <a:xfrm>
            <a:off x="895142" y="6239679"/>
            <a:ext cx="4122131" cy="386019"/>
          </a:xfrm>
          <a:prstGeom prst="rect">
            <a:avLst/>
          </a:prstGeom>
        </p:spPr>
      </p:pic>
      <p:pic>
        <p:nvPicPr>
          <p:cNvPr id="7" name="Picture 6"/>
          <p:cNvPicPr>
            <a:picLocks noChangeAspect="1"/>
          </p:cNvPicPr>
          <p:nvPr/>
        </p:nvPicPr>
        <p:blipFill>
          <a:blip r:embed="rId4"/>
          <a:stretch>
            <a:fillRect/>
          </a:stretch>
        </p:blipFill>
        <p:spPr>
          <a:xfrm>
            <a:off x="199341" y="5443979"/>
            <a:ext cx="6265627" cy="732983"/>
          </a:xfrm>
          <a:prstGeom prst="rect">
            <a:avLst/>
          </a:prstGeom>
        </p:spPr>
      </p:pic>
    </p:spTree>
    <p:extLst>
      <p:ext uri="{BB962C8B-B14F-4D97-AF65-F5344CB8AC3E}">
        <p14:creationId xmlns:p14="http://schemas.microsoft.com/office/powerpoint/2010/main" val="249381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normAutofit fontScale="90000"/>
          </a:bodyPr>
          <a:lstStyle/>
          <a:p>
            <a:r>
              <a:rPr lang="en-US" dirty="0" smtClean="0"/>
              <a:t>Required Approval</a:t>
            </a:r>
            <a:endParaRPr lang="ru-RU" dirty="0"/>
          </a:p>
        </p:txBody>
      </p:sp>
      <p:sp>
        <p:nvSpPr>
          <p:cNvPr id="5" name="Text Placeholder 4">
            <a:extLst>
              <a:ext uri="{FF2B5EF4-FFF2-40B4-BE49-F238E27FC236}">
                <a16:creationId xmlns:a16="http://schemas.microsoft.com/office/drawing/2014/main" id="{02A2A374-6D41-4D06-9363-30924664025A}"/>
              </a:ext>
            </a:extLst>
          </p:cNvPr>
          <p:cNvSpPr>
            <a:spLocks noGrp="1"/>
          </p:cNvSpPr>
          <p:nvPr>
            <p:ph type="body" sz="quarter" idx="13"/>
          </p:nvPr>
        </p:nvSpPr>
        <p:spPr/>
        <p:txBody>
          <a:bodyPr/>
          <a:lstStyle/>
          <a:p>
            <a:r>
              <a:rPr lang="en-US" dirty="0" smtClean="0"/>
              <a:t>Steps required to achieve an active travel status.</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8</a:t>
            </a:fld>
            <a:endParaRPr lang="ru-RU" dirty="0"/>
          </a:p>
        </p:txBody>
      </p:sp>
    </p:spTree>
    <p:extLst>
      <p:ext uri="{BB962C8B-B14F-4D97-AF65-F5344CB8AC3E}">
        <p14:creationId xmlns:p14="http://schemas.microsoft.com/office/powerpoint/2010/main" val="1835653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9</a:t>
            </a:fld>
            <a:endParaRPr lang="ru-RU" dirty="0"/>
          </a:p>
        </p:txBody>
      </p:sp>
      <p:sp>
        <p:nvSpPr>
          <p:cNvPr id="3" name="Title 2"/>
          <p:cNvSpPr>
            <a:spLocks noGrp="1"/>
          </p:cNvSpPr>
          <p:nvPr>
            <p:ph type="title"/>
          </p:nvPr>
        </p:nvSpPr>
        <p:spPr/>
        <p:txBody>
          <a:bodyPr/>
          <a:lstStyle/>
          <a:p>
            <a:r>
              <a:rPr lang="en-US" dirty="0" smtClean="0"/>
              <a:t>Step #1 - Approvals</a:t>
            </a:r>
            <a:endParaRPr lang="en-US" dirty="0"/>
          </a:p>
        </p:txBody>
      </p:sp>
      <p:sp>
        <p:nvSpPr>
          <p:cNvPr id="4" name="Content Placeholder 3"/>
          <p:cNvSpPr>
            <a:spLocks noGrp="1"/>
          </p:cNvSpPr>
          <p:nvPr>
            <p:ph idx="1"/>
          </p:nvPr>
        </p:nvSpPr>
        <p:spPr/>
        <p:txBody>
          <a:bodyPr>
            <a:normAutofit lnSpcReduction="10000"/>
          </a:bodyPr>
          <a:lstStyle/>
          <a:p>
            <a:r>
              <a:rPr lang="en-US" dirty="0" smtClean="0"/>
              <a:t>Initiator will complete the travel request form and present it to both their immediate supervisor &amp; department’s Vice President for initial approval. </a:t>
            </a:r>
          </a:p>
          <a:p>
            <a:r>
              <a:rPr lang="en-US" b="1" dirty="0" smtClean="0">
                <a:solidFill>
                  <a:srgbClr val="FF0000"/>
                </a:solidFill>
              </a:rPr>
              <a:t>If requesting advanced payment for conference fees, lodging and transportation, it will need to be indicated on the travel form and final approval submitted to the Business Office at least 30 days in advance of the travel to allow for processing. </a:t>
            </a:r>
          </a:p>
          <a:p>
            <a:r>
              <a:rPr lang="en-US" dirty="0"/>
              <a:t>It will be necessary to attach all pertinent backup documents with the travel form for initial approval.</a:t>
            </a:r>
          </a:p>
          <a:p>
            <a:pPr marL="0" indent="0">
              <a:buNone/>
            </a:pPr>
            <a:endParaRPr lang="en-US" dirty="0" smtClean="0"/>
          </a:p>
        </p:txBody>
      </p:sp>
    </p:spTree>
    <p:extLst>
      <p:ext uri="{BB962C8B-B14F-4D97-AF65-F5344CB8AC3E}">
        <p14:creationId xmlns:p14="http://schemas.microsoft.com/office/powerpoint/2010/main" val="161311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FFCD00"/>
      </a:dk2>
      <a:lt2>
        <a:srgbClr val="00AEDE"/>
      </a:lt2>
      <a:accent1>
        <a:srgbClr val="002E62"/>
      </a:accent1>
      <a:accent2>
        <a:srgbClr val="004CB9"/>
      </a:accent2>
      <a:accent3>
        <a:srgbClr val="FF9D00"/>
      </a:accent3>
      <a:accent4>
        <a:srgbClr val="57A773"/>
      </a:accent4>
      <a:accent5>
        <a:srgbClr val="D11149"/>
      </a:accent5>
      <a:accent6>
        <a:srgbClr val="00111F"/>
      </a:accent6>
      <a:hlink>
        <a:srgbClr val="FFFFFF"/>
      </a:hlink>
      <a:folHlink>
        <a:srgbClr val="FFFFFF"/>
      </a:folHlink>
    </a:clrScheme>
    <a:fontScheme name="Custom 22">
      <a:majorFont>
        <a:latin typeface="Verdana"/>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GeneralDesign02_MO - v4" id="{6FF23145-4007-4574-94C2-B80E45F46FD9}" vid="{0FB396FC-CF2E-452A-9B17-DA6C73B13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7A0EF5-23A9-4627-BC46-745B7DD804D2}">
  <ds:schemaRefs>
    <ds:schemaRef ds:uri="http://purl.org/dc/elements/1.1/"/>
    <ds:schemaRef ds:uri="http://purl.org/dc/dcmitype/"/>
    <ds:schemaRef ds:uri="6dc4bcd6-49db-4c07-9060-8acfc67cef9f"/>
    <ds:schemaRef ds:uri="http://purl.org/dc/terms/"/>
    <ds:schemaRef ds:uri="http://schemas.microsoft.com/office/2006/documentManagement/types"/>
    <ds:schemaRef ds:uri="http://schemas.microsoft.com/office/2006/metadata/properties"/>
    <ds:schemaRef ds:uri="http://www.w3.org/XML/1998/namespace"/>
    <ds:schemaRef ds:uri="http://schemas.microsoft.com/sharepoint/v3"/>
    <ds:schemaRef ds:uri="http://schemas.microsoft.com/office/infopath/2007/PartnerControls"/>
    <ds:schemaRef ds:uri="http://schemas.openxmlformats.org/package/2006/metadata/core-properties"/>
    <ds:schemaRef ds:uri="fb0879af-3eba-417a-a55a-ffe6dcd6ca77"/>
  </ds:schemaRefs>
</ds:datastoreItem>
</file>

<file path=customXml/itemProps2.xml><?xml version="1.0" encoding="utf-8"?>
<ds:datastoreItem xmlns:ds="http://schemas.openxmlformats.org/officeDocument/2006/customXml" ds:itemID="{8C5154C8-4BB5-43F2-9F6C-5E79271A0D50}">
  <ds:schemaRefs>
    <ds:schemaRef ds:uri="http://schemas.microsoft.com/sharepoint/v3/contenttype/forms"/>
  </ds:schemaRefs>
</ds:datastoreItem>
</file>

<file path=customXml/itemProps3.xml><?xml version="1.0" encoding="utf-8"?>
<ds:datastoreItem xmlns:ds="http://schemas.openxmlformats.org/officeDocument/2006/customXml" ds:itemID="{F2807890-83DC-4772-9CAD-F7CB30099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Universal presentation</Template>
  <TotalTime>0</TotalTime>
  <Words>1360</Words>
  <Application>Microsoft Office PowerPoint</Application>
  <PresentationFormat>Widescreen</PresentationFormat>
  <Paragraphs>155</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Lucida Grande</vt:lpstr>
      <vt:lpstr>Verdana</vt:lpstr>
      <vt:lpstr>Wingdings</vt:lpstr>
      <vt:lpstr>Office Theme</vt:lpstr>
      <vt:lpstr>Employee Travel Policy Updates</vt:lpstr>
      <vt:lpstr>Content Covered Today</vt:lpstr>
      <vt:lpstr>Control of Travel</vt:lpstr>
      <vt:lpstr>Control of Travel</vt:lpstr>
      <vt:lpstr>Control of Travel</vt:lpstr>
      <vt:lpstr>New Form started last year</vt:lpstr>
      <vt:lpstr>Claim for Absence / Travel  Reimbursement Form</vt:lpstr>
      <vt:lpstr>Required Approval</vt:lpstr>
      <vt:lpstr>Step #1 - Approvals</vt:lpstr>
      <vt:lpstr>Step #1 - Approvals</vt:lpstr>
      <vt:lpstr>PowerPoint Presentation</vt:lpstr>
      <vt:lpstr>PowerPoint Presentation</vt:lpstr>
      <vt:lpstr>Step #2 - Approvals</vt:lpstr>
      <vt:lpstr>Step #3 - Approvals</vt:lpstr>
      <vt:lpstr>PowerPoint Presentation</vt:lpstr>
      <vt:lpstr>Submitting for Reimbursement</vt:lpstr>
      <vt:lpstr>After Completed Travel</vt:lpstr>
      <vt:lpstr>PowerPoint Presentation</vt:lpstr>
      <vt:lpstr>Summary of Reimbursements</vt:lpstr>
      <vt:lpstr>Meal Per Diem</vt:lpstr>
      <vt:lpstr>Ground Transportation</vt:lpstr>
      <vt:lpstr>Air Transportation</vt:lpstr>
      <vt:lpstr>Lodging</vt:lpstr>
      <vt:lpstr>Summary of Non -Reimbursements</vt:lpstr>
      <vt:lpstr>Some Examples include:</vt:lpstr>
      <vt:lpstr>Denial Appeal Process</vt:lpstr>
      <vt:lpstr>What happens if a reimbursement is denied?</vt:lpstr>
      <vt:lpstr>PowerPoint Presentation</vt:lpstr>
      <vt:lpstr>Other Travel Types</vt:lpstr>
      <vt:lpstr>Student Travel:</vt:lpstr>
      <vt:lpstr>Field Trip Travel: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2018-08-13T01:49:06Z</dcterms:created>
  <dcterms:modified xsi:type="dcterms:W3CDTF">2019-08-20T19:58:04Z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