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288" r:id="rId6"/>
    <p:sldId id="300" r:id="rId7"/>
    <p:sldId id="314" r:id="rId8"/>
    <p:sldId id="309" r:id="rId9"/>
    <p:sldId id="310" r:id="rId10"/>
    <p:sldId id="315" r:id="rId11"/>
    <p:sldId id="302" r:id="rId12"/>
    <p:sldId id="301" r:id="rId13"/>
    <p:sldId id="316" r:id="rId14"/>
    <p:sldId id="303" r:id="rId15"/>
    <p:sldId id="304" r:id="rId16"/>
    <p:sldId id="317" r:id="rId17"/>
    <p:sldId id="307" r:id="rId18"/>
    <p:sldId id="308" r:id="rId19"/>
    <p:sldId id="318" r:id="rId20"/>
    <p:sldId id="305" r:id="rId21"/>
    <p:sldId id="306" r:id="rId22"/>
    <p:sldId id="312" r:id="rId23"/>
    <p:sldId id="3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8B72F-284B-4CB3-BB05-BC87E21ACB3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85D8BAF-F89A-49F9-B73E-7F7CA02755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Types of Reports</a:t>
          </a:r>
        </a:p>
      </dgm:t>
    </dgm:pt>
    <dgm:pt modelId="{7840AF21-FF76-4A33-B8EB-654676691B5C}" type="parTrans" cxnId="{DCF8497A-4D04-4216-886E-38E9AB8C00D6}">
      <dgm:prSet/>
      <dgm:spPr/>
      <dgm:t>
        <a:bodyPr/>
        <a:lstStyle/>
        <a:p>
          <a:endParaRPr lang="en-US"/>
        </a:p>
      </dgm:t>
    </dgm:pt>
    <dgm:pt modelId="{6F2F7B20-8788-49E3-84B7-C708FE51BB6B}" type="sibTrans" cxnId="{DCF8497A-4D04-4216-886E-38E9AB8C00D6}">
      <dgm:prSet/>
      <dgm:spPr/>
      <dgm:t>
        <a:bodyPr/>
        <a:lstStyle/>
        <a:p>
          <a:endParaRPr lang="en-US"/>
        </a:p>
      </dgm:t>
    </dgm:pt>
    <dgm:pt modelId="{8D70C6AA-4BAE-4653-8903-CA0EDA1468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to run reports</a:t>
          </a:r>
        </a:p>
      </dgm:t>
    </dgm:pt>
    <dgm:pt modelId="{DC41B4BE-D984-43FC-ABEF-2AF8184181D2}" type="parTrans" cxnId="{8E1BC391-73C0-4FCA-ACCF-2FDAEF302117}">
      <dgm:prSet/>
      <dgm:spPr/>
      <dgm:t>
        <a:bodyPr/>
        <a:lstStyle/>
        <a:p>
          <a:endParaRPr lang="en-US"/>
        </a:p>
      </dgm:t>
    </dgm:pt>
    <dgm:pt modelId="{8666DE8B-2FBC-41C8-9CFC-CB0E99BD5801}" type="sibTrans" cxnId="{8E1BC391-73C0-4FCA-ACCF-2FDAEF302117}">
      <dgm:prSet/>
      <dgm:spPr/>
      <dgm:t>
        <a:bodyPr/>
        <a:lstStyle/>
        <a:p>
          <a:endParaRPr lang="en-US"/>
        </a:p>
      </dgm:t>
    </dgm:pt>
    <dgm:pt modelId="{E42661DF-070F-450A-8A7E-08213229AF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Excel Pivot Tables</a:t>
          </a:r>
        </a:p>
      </dgm:t>
    </dgm:pt>
    <dgm:pt modelId="{53EE05CA-CDDC-4218-ABFE-485879D8F5DA}" type="parTrans" cxnId="{EA85B4A4-BC94-421C-A63A-9F38167B4E3D}">
      <dgm:prSet/>
      <dgm:spPr/>
      <dgm:t>
        <a:bodyPr/>
        <a:lstStyle/>
        <a:p>
          <a:endParaRPr lang="en-US"/>
        </a:p>
      </dgm:t>
    </dgm:pt>
    <dgm:pt modelId="{22BF11B0-5FB6-495A-AD51-2BC11C8AF739}" type="sibTrans" cxnId="{EA85B4A4-BC94-421C-A63A-9F38167B4E3D}">
      <dgm:prSet/>
      <dgm:spPr/>
      <dgm:t>
        <a:bodyPr/>
        <a:lstStyle/>
        <a:p>
          <a:endParaRPr lang="en-US"/>
        </a:p>
      </dgm:t>
    </dgm:pt>
    <dgm:pt modelId="{986B1065-8237-46D8-8772-EEF310BA216F}" type="pres">
      <dgm:prSet presAssocID="{4B88B72F-284B-4CB3-BB05-BC87E21ACB3A}" presName="root" presStyleCnt="0">
        <dgm:presLayoutVars>
          <dgm:dir/>
          <dgm:resizeHandles val="exact"/>
        </dgm:presLayoutVars>
      </dgm:prSet>
      <dgm:spPr/>
    </dgm:pt>
    <dgm:pt modelId="{D8FF677F-CE23-4DB7-B1F7-35B853DCAF7D}" type="pres">
      <dgm:prSet presAssocID="{C85D8BAF-F89A-49F9-B73E-7F7CA02755A2}" presName="compNode" presStyleCnt="0"/>
      <dgm:spPr/>
    </dgm:pt>
    <dgm:pt modelId="{1C6BA1B9-6ADC-431A-A8C2-4CD6A1C68FDD}" type="pres">
      <dgm:prSet presAssocID="{C85D8BAF-F89A-49F9-B73E-7F7CA02755A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6E4E849-125F-47B1-847B-4775EE9EC07D}" type="pres">
      <dgm:prSet presAssocID="{C85D8BAF-F89A-49F9-B73E-7F7CA02755A2}" presName="spaceRect" presStyleCnt="0"/>
      <dgm:spPr/>
    </dgm:pt>
    <dgm:pt modelId="{6A030CBA-E558-4BA8-8B0E-0EC683218B67}" type="pres">
      <dgm:prSet presAssocID="{C85D8BAF-F89A-49F9-B73E-7F7CA02755A2}" presName="textRect" presStyleLbl="revTx" presStyleIdx="0" presStyleCnt="3">
        <dgm:presLayoutVars>
          <dgm:chMax val="1"/>
          <dgm:chPref val="1"/>
        </dgm:presLayoutVars>
      </dgm:prSet>
      <dgm:spPr/>
    </dgm:pt>
    <dgm:pt modelId="{8DFC320C-59ED-46FA-96A0-D0E390E3A943}" type="pres">
      <dgm:prSet presAssocID="{6F2F7B20-8788-49E3-84B7-C708FE51BB6B}" presName="sibTrans" presStyleCnt="0"/>
      <dgm:spPr/>
    </dgm:pt>
    <dgm:pt modelId="{FBB5AEBA-E65F-46CA-856A-1E89BB6DD484}" type="pres">
      <dgm:prSet presAssocID="{8D70C6AA-4BAE-4653-8903-CA0EDA146854}" presName="compNode" presStyleCnt="0"/>
      <dgm:spPr/>
    </dgm:pt>
    <dgm:pt modelId="{A1BA8A41-2410-41B3-A345-20AA5E7AEEB3}" type="pres">
      <dgm:prSet presAssocID="{8D70C6AA-4BAE-4653-8903-CA0EDA14685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F0E0FC8C-F743-4001-9C1D-9F47F64CFAF0}" type="pres">
      <dgm:prSet presAssocID="{8D70C6AA-4BAE-4653-8903-CA0EDA146854}" presName="spaceRect" presStyleCnt="0"/>
      <dgm:spPr/>
    </dgm:pt>
    <dgm:pt modelId="{77179E23-E14D-4BEE-85FC-D2E3AF87AF58}" type="pres">
      <dgm:prSet presAssocID="{8D70C6AA-4BAE-4653-8903-CA0EDA146854}" presName="textRect" presStyleLbl="revTx" presStyleIdx="1" presStyleCnt="3">
        <dgm:presLayoutVars>
          <dgm:chMax val="1"/>
          <dgm:chPref val="1"/>
        </dgm:presLayoutVars>
      </dgm:prSet>
      <dgm:spPr/>
    </dgm:pt>
    <dgm:pt modelId="{39D39F8B-1AFA-499E-8AEF-7F02792E3F6D}" type="pres">
      <dgm:prSet presAssocID="{8666DE8B-2FBC-41C8-9CFC-CB0E99BD5801}" presName="sibTrans" presStyleCnt="0"/>
      <dgm:spPr/>
    </dgm:pt>
    <dgm:pt modelId="{52AC5120-79A2-4A96-83AE-24DD7F901586}" type="pres">
      <dgm:prSet presAssocID="{E42661DF-070F-450A-8A7E-08213229AF2A}" presName="compNode" presStyleCnt="0"/>
      <dgm:spPr/>
    </dgm:pt>
    <dgm:pt modelId="{99943E9E-BBF4-4437-887C-3FB365F56E6D}" type="pres">
      <dgm:prSet presAssocID="{E42661DF-070F-450A-8A7E-08213229AF2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32E33212-E9B1-4A03-A6B8-F81CAA6ED61E}" type="pres">
      <dgm:prSet presAssocID="{E42661DF-070F-450A-8A7E-08213229AF2A}" presName="spaceRect" presStyleCnt="0"/>
      <dgm:spPr/>
    </dgm:pt>
    <dgm:pt modelId="{BFB7D0CB-9E9F-4826-B6F4-2FC9B6556884}" type="pres">
      <dgm:prSet presAssocID="{E42661DF-070F-450A-8A7E-08213229AF2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A96006D-2716-4C50-90D0-9EFAF2F2DB08}" type="presOf" srcId="{4B88B72F-284B-4CB3-BB05-BC87E21ACB3A}" destId="{986B1065-8237-46D8-8772-EEF310BA216F}" srcOrd="0" destOrd="0" presId="urn:microsoft.com/office/officeart/2018/2/layout/IconLabelList"/>
    <dgm:cxn modelId="{DCF8497A-4D04-4216-886E-38E9AB8C00D6}" srcId="{4B88B72F-284B-4CB3-BB05-BC87E21ACB3A}" destId="{C85D8BAF-F89A-49F9-B73E-7F7CA02755A2}" srcOrd="0" destOrd="0" parTransId="{7840AF21-FF76-4A33-B8EB-654676691B5C}" sibTransId="{6F2F7B20-8788-49E3-84B7-C708FE51BB6B}"/>
    <dgm:cxn modelId="{8E1BC391-73C0-4FCA-ACCF-2FDAEF302117}" srcId="{4B88B72F-284B-4CB3-BB05-BC87E21ACB3A}" destId="{8D70C6AA-4BAE-4653-8903-CA0EDA146854}" srcOrd="1" destOrd="0" parTransId="{DC41B4BE-D984-43FC-ABEF-2AF8184181D2}" sibTransId="{8666DE8B-2FBC-41C8-9CFC-CB0E99BD5801}"/>
    <dgm:cxn modelId="{0EA3A099-FB7D-44AC-A684-1997DA3A7CCA}" type="presOf" srcId="{E42661DF-070F-450A-8A7E-08213229AF2A}" destId="{BFB7D0CB-9E9F-4826-B6F4-2FC9B6556884}" srcOrd="0" destOrd="0" presId="urn:microsoft.com/office/officeart/2018/2/layout/IconLabelList"/>
    <dgm:cxn modelId="{EA85B4A4-BC94-421C-A63A-9F38167B4E3D}" srcId="{4B88B72F-284B-4CB3-BB05-BC87E21ACB3A}" destId="{E42661DF-070F-450A-8A7E-08213229AF2A}" srcOrd="2" destOrd="0" parTransId="{53EE05CA-CDDC-4218-ABFE-485879D8F5DA}" sibTransId="{22BF11B0-5FB6-495A-AD51-2BC11C8AF739}"/>
    <dgm:cxn modelId="{58A9C8A6-EEC4-43C2-813E-E1AA927AA6DD}" type="presOf" srcId="{8D70C6AA-4BAE-4653-8903-CA0EDA146854}" destId="{77179E23-E14D-4BEE-85FC-D2E3AF87AF58}" srcOrd="0" destOrd="0" presId="urn:microsoft.com/office/officeart/2018/2/layout/IconLabelList"/>
    <dgm:cxn modelId="{D4A07AAE-11ED-4ECB-A836-660E91F68386}" type="presOf" srcId="{C85D8BAF-F89A-49F9-B73E-7F7CA02755A2}" destId="{6A030CBA-E558-4BA8-8B0E-0EC683218B67}" srcOrd="0" destOrd="0" presId="urn:microsoft.com/office/officeart/2018/2/layout/IconLabelList"/>
    <dgm:cxn modelId="{14D012E4-D25B-4BC1-863A-3CC0299C1192}" type="presParOf" srcId="{986B1065-8237-46D8-8772-EEF310BA216F}" destId="{D8FF677F-CE23-4DB7-B1F7-35B853DCAF7D}" srcOrd="0" destOrd="0" presId="urn:microsoft.com/office/officeart/2018/2/layout/IconLabelList"/>
    <dgm:cxn modelId="{4F9F27C8-50D9-4F3A-B9A3-556A859191FF}" type="presParOf" srcId="{D8FF677F-CE23-4DB7-B1F7-35B853DCAF7D}" destId="{1C6BA1B9-6ADC-431A-A8C2-4CD6A1C68FDD}" srcOrd="0" destOrd="0" presId="urn:microsoft.com/office/officeart/2018/2/layout/IconLabelList"/>
    <dgm:cxn modelId="{14AF60F7-67FA-460D-AE1C-19135F18C171}" type="presParOf" srcId="{D8FF677F-CE23-4DB7-B1F7-35B853DCAF7D}" destId="{D6E4E849-125F-47B1-847B-4775EE9EC07D}" srcOrd="1" destOrd="0" presId="urn:microsoft.com/office/officeart/2018/2/layout/IconLabelList"/>
    <dgm:cxn modelId="{4611DB2D-99E6-4204-96DD-52EEC38704AC}" type="presParOf" srcId="{D8FF677F-CE23-4DB7-B1F7-35B853DCAF7D}" destId="{6A030CBA-E558-4BA8-8B0E-0EC683218B67}" srcOrd="2" destOrd="0" presId="urn:microsoft.com/office/officeart/2018/2/layout/IconLabelList"/>
    <dgm:cxn modelId="{03431F15-A0E5-41FC-84CD-4534C48F5F06}" type="presParOf" srcId="{986B1065-8237-46D8-8772-EEF310BA216F}" destId="{8DFC320C-59ED-46FA-96A0-D0E390E3A943}" srcOrd="1" destOrd="0" presId="urn:microsoft.com/office/officeart/2018/2/layout/IconLabelList"/>
    <dgm:cxn modelId="{F5AF9AB7-8BF6-4DCA-A70B-F3BC9E8B6961}" type="presParOf" srcId="{986B1065-8237-46D8-8772-EEF310BA216F}" destId="{FBB5AEBA-E65F-46CA-856A-1E89BB6DD484}" srcOrd="2" destOrd="0" presId="urn:microsoft.com/office/officeart/2018/2/layout/IconLabelList"/>
    <dgm:cxn modelId="{291F0284-0AE7-45BC-A9CD-69C3EE75303C}" type="presParOf" srcId="{FBB5AEBA-E65F-46CA-856A-1E89BB6DD484}" destId="{A1BA8A41-2410-41B3-A345-20AA5E7AEEB3}" srcOrd="0" destOrd="0" presId="urn:microsoft.com/office/officeart/2018/2/layout/IconLabelList"/>
    <dgm:cxn modelId="{F220DBDC-01BE-4F53-A9A1-B7B9A16B5C02}" type="presParOf" srcId="{FBB5AEBA-E65F-46CA-856A-1E89BB6DD484}" destId="{F0E0FC8C-F743-4001-9C1D-9F47F64CFAF0}" srcOrd="1" destOrd="0" presId="urn:microsoft.com/office/officeart/2018/2/layout/IconLabelList"/>
    <dgm:cxn modelId="{488A8EAA-D242-4DB1-9405-FD55FD02AA57}" type="presParOf" srcId="{FBB5AEBA-E65F-46CA-856A-1E89BB6DD484}" destId="{77179E23-E14D-4BEE-85FC-D2E3AF87AF58}" srcOrd="2" destOrd="0" presId="urn:microsoft.com/office/officeart/2018/2/layout/IconLabelList"/>
    <dgm:cxn modelId="{37BE04C3-D165-4FAE-A44C-9AE85637BC6B}" type="presParOf" srcId="{986B1065-8237-46D8-8772-EEF310BA216F}" destId="{39D39F8B-1AFA-499E-8AEF-7F02792E3F6D}" srcOrd="3" destOrd="0" presId="urn:microsoft.com/office/officeart/2018/2/layout/IconLabelList"/>
    <dgm:cxn modelId="{0386B6D5-FA2F-43BA-A97F-9D4B0E5EF430}" type="presParOf" srcId="{986B1065-8237-46D8-8772-EEF310BA216F}" destId="{52AC5120-79A2-4A96-83AE-24DD7F901586}" srcOrd="4" destOrd="0" presId="urn:microsoft.com/office/officeart/2018/2/layout/IconLabelList"/>
    <dgm:cxn modelId="{32BA67EC-83BF-465D-82BD-7E55231E9E2B}" type="presParOf" srcId="{52AC5120-79A2-4A96-83AE-24DD7F901586}" destId="{99943E9E-BBF4-4437-887C-3FB365F56E6D}" srcOrd="0" destOrd="0" presId="urn:microsoft.com/office/officeart/2018/2/layout/IconLabelList"/>
    <dgm:cxn modelId="{C5698EA3-D261-427D-8D2F-663C4E7F0D57}" type="presParOf" srcId="{52AC5120-79A2-4A96-83AE-24DD7F901586}" destId="{32E33212-E9B1-4A03-A6B8-F81CAA6ED61E}" srcOrd="1" destOrd="0" presId="urn:microsoft.com/office/officeart/2018/2/layout/IconLabelList"/>
    <dgm:cxn modelId="{03E51630-991F-49E5-8D42-66A2DA7C19AD}" type="presParOf" srcId="{52AC5120-79A2-4A96-83AE-24DD7F901586}" destId="{BFB7D0CB-9E9F-4826-B6F4-2FC9B655688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BA1B9-6ADC-431A-A8C2-4CD6A1C68FDD}">
      <dsp:nvSpPr>
        <dsp:cNvPr id="0" name=""/>
        <dsp:cNvSpPr/>
      </dsp:nvSpPr>
      <dsp:spPr>
        <a:xfrm>
          <a:off x="939509" y="533187"/>
          <a:ext cx="1449877" cy="14498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30CBA-E558-4BA8-8B0E-0EC683218B67}">
      <dsp:nvSpPr>
        <dsp:cNvPr id="0" name=""/>
        <dsp:cNvSpPr/>
      </dsp:nvSpPr>
      <dsp:spPr>
        <a:xfrm>
          <a:off x="53473" y="2366054"/>
          <a:ext cx="32219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Types of Reports</a:t>
          </a:r>
        </a:p>
      </dsp:txBody>
      <dsp:txXfrm>
        <a:off x="53473" y="2366054"/>
        <a:ext cx="3221949" cy="720000"/>
      </dsp:txXfrm>
    </dsp:sp>
    <dsp:sp modelId="{A1BA8A41-2410-41B3-A345-20AA5E7AEEB3}">
      <dsp:nvSpPr>
        <dsp:cNvPr id="0" name=""/>
        <dsp:cNvSpPr/>
      </dsp:nvSpPr>
      <dsp:spPr>
        <a:xfrm>
          <a:off x="4725299" y="533187"/>
          <a:ext cx="1449877" cy="14498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79E23-E14D-4BEE-85FC-D2E3AF87AF58}">
      <dsp:nvSpPr>
        <dsp:cNvPr id="0" name=""/>
        <dsp:cNvSpPr/>
      </dsp:nvSpPr>
      <dsp:spPr>
        <a:xfrm>
          <a:off x="3839263" y="2366054"/>
          <a:ext cx="32219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How to run reports</a:t>
          </a:r>
        </a:p>
      </dsp:txBody>
      <dsp:txXfrm>
        <a:off x="3839263" y="2366054"/>
        <a:ext cx="3221949" cy="720000"/>
      </dsp:txXfrm>
    </dsp:sp>
    <dsp:sp modelId="{99943E9E-BBF4-4437-887C-3FB365F56E6D}">
      <dsp:nvSpPr>
        <dsp:cNvPr id="0" name=""/>
        <dsp:cNvSpPr/>
      </dsp:nvSpPr>
      <dsp:spPr>
        <a:xfrm>
          <a:off x="8511090" y="533187"/>
          <a:ext cx="1449877" cy="14498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7D0CB-9E9F-4826-B6F4-2FC9B6556884}">
      <dsp:nvSpPr>
        <dsp:cNvPr id="0" name=""/>
        <dsp:cNvSpPr/>
      </dsp:nvSpPr>
      <dsp:spPr>
        <a:xfrm>
          <a:off x="7625054" y="2366054"/>
          <a:ext cx="32219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Excel Pivot Tables</a:t>
          </a:r>
        </a:p>
      </dsp:txBody>
      <dsp:txXfrm>
        <a:off x="7625054" y="2366054"/>
        <a:ext cx="322194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Budget Management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Under utilized banner tools &amp; pivot tables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A008B-6ABE-4012-A97E-F861D5E8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FGIBDST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Organization Budget Status</a:t>
            </a:r>
          </a:p>
        </p:txBody>
      </p:sp>
      <p:pic>
        <p:nvPicPr>
          <p:cNvPr id="22" name="Graphic 5" descr="Report Add">
            <a:extLst>
              <a:ext uri="{FF2B5EF4-FFF2-40B4-BE49-F238E27FC236}">
                <a16:creationId xmlns:a16="http://schemas.microsoft.com/office/drawing/2014/main" id="{C256FF81-04EC-4889-9755-28722E86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657" y="771100"/>
            <a:ext cx="2750022" cy="275002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222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1606-7942-4F5E-9E99-A4FABA7E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FGIBDST - Organization Budget Status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78F9D-6345-4B4D-8DE2-9279F1BD4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96" y="2295330"/>
            <a:ext cx="10334407" cy="32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36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1606-7942-4F5E-9E99-A4FABA7E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FGIBDST - Organization Budget Status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*Parameters*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CE722-E54B-468F-A816-A1CE02EF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22" y="2603782"/>
            <a:ext cx="10816954" cy="19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9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A008B-6ABE-4012-A97E-F861D5E8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Banner Self Service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Budget Status by Account </a:t>
            </a:r>
          </a:p>
        </p:txBody>
      </p:sp>
      <p:pic>
        <p:nvPicPr>
          <p:cNvPr id="22" name="Graphic 5" descr="Report Add">
            <a:extLst>
              <a:ext uri="{FF2B5EF4-FFF2-40B4-BE49-F238E27FC236}">
                <a16:creationId xmlns:a16="http://schemas.microsoft.com/office/drawing/2014/main" id="{C256FF81-04EC-4889-9755-28722E86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657" y="771100"/>
            <a:ext cx="2750022" cy="275002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421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1606-7942-4F5E-9E99-A4FABA7E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Banner Self Service – Budget Status by Account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F1D1E-6B6B-4A12-9420-723A83A3C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92" y="2053788"/>
            <a:ext cx="9392816" cy="32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8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1606-7942-4F5E-9E99-A4FABA7E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Banner Self Service – Budget Status by Account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*Parameters*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1FAD9-48EA-4EC9-A344-D82759F7F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356836"/>
            <a:ext cx="5654309" cy="3446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F1A2F1-6564-4AFD-8FD7-9EA42893A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194" y="4068924"/>
            <a:ext cx="3371850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66E795-4B92-4231-95AB-EC334ACAF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61" y="2686691"/>
            <a:ext cx="50101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7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A008B-6ABE-4012-A97E-F861D5E8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FGITRND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Detail Transaction Activity</a:t>
            </a:r>
          </a:p>
        </p:txBody>
      </p:sp>
      <p:pic>
        <p:nvPicPr>
          <p:cNvPr id="22" name="Graphic 5" descr="Report Add">
            <a:extLst>
              <a:ext uri="{FF2B5EF4-FFF2-40B4-BE49-F238E27FC236}">
                <a16:creationId xmlns:a16="http://schemas.microsoft.com/office/drawing/2014/main" id="{C256FF81-04EC-4889-9755-28722E86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657" y="771100"/>
            <a:ext cx="2750022" cy="275002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2625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1606-7942-4F5E-9E99-A4FABA7E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FGITRND - Detail Transaction Activity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EED5B-2E9E-445B-9EFC-1AA5A0127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00" y="2239496"/>
            <a:ext cx="11252400" cy="28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28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1606-7942-4F5E-9E99-A4FABA7E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FGITRND - Detail Transaction Activity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*Parameters*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99CF3-BFF9-4725-ABA6-35A3401AB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45" y="2872932"/>
            <a:ext cx="9691870" cy="8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22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2F134-F205-4402-A00B-3307C536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dirty="0"/>
              <a:t>EXCEL </a:t>
            </a:r>
            <a:br>
              <a:rPr lang="en-US" sz="4700" dirty="0"/>
            </a:br>
            <a:r>
              <a:rPr lang="en-US" sz="4700" dirty="0"/>
              <a:t>PIVOT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90E5F-A76B-4431-92F2-92EDE06AD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1474" y="5576520"/>
            <a:ext cx="9622971" cy="69131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Learn the magic of pivoting!</a:t>
            </a:r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655C399F-1253-4A3F-ABED-76E955AD2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657" y="771100"/>
            <a:ext cx="2750022" cy="275002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964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6C9846-B5AB-4E52-988D-F7E5865C9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3D7E8E-8467-4198-87E0-ADC1B604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489C9-EBBC-4A84-BC6D-ED579407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Today’s Agenda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9F67483C-F6E3-4A5F-A561-E87C9D212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35800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30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74D8E4-8812-4AE2-8BA3-0FD8574D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437" y="2504977"/>
            <a:ext cx="5836007" cy="2706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8027A9-54DC-41CA-ABC1-354DE48A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Click Pivot Table Shortcut </a:t>
            </a:r>
            <a:br>
              <a:rPr lang="en-US" dirty="0"/>
            </a:br>
            <a:r>
              <a:rPr lang="en-US" dirty="0"/>
              <a:t>to get started!</a:t>
            </a:r>
          </a:p>
        </p:txBody>
      </p:sp>
    </p:spTree>
    <p:extLst>
      <p:ext uri="{BB962C8B-B14F-4D97-AF65-F5344CB8AC3E}">
        <p14:creationId xmlns:p14="http://schemas.microsoft.com/office/powerpoint/2010/main" val="81350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Different Ways to View Your Budget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CDD126F-8535-41F6-A3A8-C4A71EDB7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43801"/>
              </p:ext>
            </p:extLst>
          </p:nvPr>
        </p:nvGraphicFramePr>
        <p:xfrm>
          <a:off x="5282335" y="1331132"/>
          <a:ext cx="6275669" cy="436371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585800">
                  <a:extLst>
                    <a:ext uri="{9D8B030D-6E8A-4147-A177-3AD203B41FA5}">
                      <a16:colId xmlns:a16="http://schemas.microsoft.com/office/drawing/2014/main" val="2549895113"/>
                    </a:ext>
                  </a:extLst>
                </a:gridCol>
                <a:gridCol w="1606580">
                  <a:extLst>
                    <a:ext uri="{9D8B030D-6E8A-4147-A177-3AD203B41FA5}">
                      <a16:colId xmlns:a16="http://schemas.microsoft.com/office/drawing/2014/main" val="3382438831"/>
                    </a:ext>
                  </a:extLst>
                </a:gridCol>
                <a:gridCol w="1606580">
                  <a:extLst>
                    <a:ext uri="{9D8B030D-6E8A-4147-A177-3AD203B41FA5}">
                      <a16:colId xmlns:a16="http://schemas.microsoft.com/office/drawing/2014/main" val="2203994229"/>
                    </a:ext>
                  </a:extLst>
                </a:gridCol>
                <a:gridCol w="1476709">
                  <a:extLst>
                    <a:ext uri="{9D8B030D-6E8A-4147-A177-3AD203B41FA5}">
                      <a16:colId xmlns:a16="http://schemas.microsoft.com/office/drawing/2014/main" val="1088762841"/>
                    </a:ext>
                  </a:extLst>
                </a:gridCol>
              </a:tblGrid>
              <a:tr h="837818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Software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Report Name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Banner Code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Type of Report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486938"/>
                  </a:ext>
                </a:extLst>
              </a:tr>
              <a:tr h="671584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Banner 9 </a:t>
                      </a:r>
                    </a:p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Admin Pages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Organization Detail Activity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FGRODTA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Report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266346"/>
                  </a:ext>
                </a:extLst>
              </a:tr>
              <a:tr h="671584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Banner 9 </a:t>
                      </a:r>
                    </a:p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Admin Pages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Organization Budget Status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FGIBDST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Query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538719"/>
                  </a:ext>
                </a:extLst>
              </a:tr>
              <a:tr h="671584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Banner 9</a:t>
                      </a:r>
                    </a:p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Admin Pages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Detail Transaction Activity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FGITRND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Query / Raw Data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324527"/>
                  </a:ext>
                </a:extLst>
              </a:tr>
              <a:tr h="671584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Self Service Banner (SSB)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Budget Queries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Budget Status by Account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Query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48198"/>
                  </a:ext>
                </a:extLst>
              </a:tr>
              <a:tr h="671584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Cognos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Org Level All Expenditures 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Report</a:t>
                      </a:r>
                    </a:p>
                  </a:txBody>
                  <a:tcPr marL="199480" marR="149610" marT="99740" marB="997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279422"/>
                  </a:ext>
                </a:extLst>
              </a:tr>
            </a:tbl>
          </a:graphicData>
        </a:graphic>
      </p:graphicFrame>
      <p:sp>
        <p:nvSpPr>
          <p:cNvPr id="13" name="Rectangle 12" descr="Document">
            <a:extLst>
              <a:ext uri="{FF2B5EF4-FFF2-40B4-BE49-F238E27FC236}">
                <a16:creationId xmlns:a16="http://schemas.microsoft.com/office/drawing/2014/main" id="{F7BD163D-921A-4981-97A8-95D2F869C032}"/>
              </a:ext>
            </a:extLst>
          </p:cNvPr>
          <p:cNvSpPr/>
          <p:nvPr/>
        </p:nvSpPr>
        <p:spPr>
          <a:xfrm>
            <a:off x="1589498" y="4139831"/>
            <a:ext cx="1449877" cy="144987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A008B-6ABE-4012-A97E-F861D5E8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Monthly Cognos Report</a:t>
            </a:r>
          </a:p>
        </p:txBody>
      </p:sp>
      <p:pic>
        <p:nvPicPr>
          <p:cNvPr id="22" name="Graphic 5" descr="Report Add">
            <a:extLst>
              <a:ext uri="{FF2B5EF4-FFF2-40B4-BE49-F238E27FC236}">
                <a16:creationId xmlns:a16="http://schemas.microsoft.com/office/drawing/2014/main" id="{C256FF81-04EC-4889-9755-28722E86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657" y="771100"/>
            <a:ext cx="2750022" cy="2750022"/>
          </a:xfrm>
          <a:prstGeom prst="rect">
            <a:avLst/>
          </a:prstGeom>
        </p:spPr>
      </p:pic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6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090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1606-7942-4F5E-9E99-A4FABA7E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Monthly Cognos Report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9CFE3-1D34-41E0-893C-C9D5033AA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839" y="2407181"/>
            <a:ext cx="8149446" cy="33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7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1606-7942-4F5E-9E99-A4FABA7E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Monthly Cognos Report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DCAD2-17EB-440C-92E9-A6307496B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736" y="2045721"/>
            <a:ext cx="6860527" cy="4012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DD30A2-C31C-4544-93B5-32C3F39F6AD5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Monthly Cognos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3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A008B-6ABE-4012-A97E-F861D5E8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FGRODTA </a:t>
            </a:r>
            <a:b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Organization Detail Activity </a:t>
            </a:r>
          </a:p>
        </p:txBody>
      </p:sp>
      <p:pic>
        <p:nvPicPr>
          <p:cNvPr id="22" name="Graphic 5" descr="Report Add">
            <a:extLst>
              <a:ext uri="{FF2B5EF4-FFF2-40B4-BE49-F238E27FC236}">
                <a16:creationId xmlns:a16="http://schemas.microsoft.com/office/drawing/2014/main" id="{C256FF81-04EC-4889-9755-28722E86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657" y="771100"/>
            <a:ext cx="2750022" cy="275002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93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1606-7942-4F5E-9E99-A4FABA7E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FGRODTA - Organization Detail Activity 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B6BBF-1096-4490-8A3C-04315D32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49" y="2286000"/>
            <a:ext cx="9823731" cy="36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8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1606-7942-4F5E-9E99-A4FABA7E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FGRODTA - Organization Detail Activity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*Parameters*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5B846E-1915-4775-B831-8A625DB18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70" y="2434826"/>
            <a:ext cx="10342110" cy="30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5142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201</Words>
  <Application>Microsoft Office PowerPoint</Application>
  <PresentationFormat>Widescreen</PresentationFormat>
  <Paragraphs>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Bookman Old Style</vt:lpstr>
      <vt:lpstr>Calibri</vt:lpstr>
      <vt:lpstr>Franklin Gothic Book</vt:lpstr>
      <vt:lpstr>1_RetrospectVTI</vt:lpstr>
      <vt:lpstr>Budget Management Training</vt:lpstr>
      <vt:lpstr>Today’s Agenda</vt:lpstr>
      <vt:lpstr>Different Ways to View Your Budget</vt:lpstr>
      <vt:lpstr>Monthly Cognos Report</vt:lpstr>
      <vt:lpstr>Monthly Cognos Report</vt:lpstr>
      <vt:lpstr>Monthly Cognos Report</vt:lpstr>
      <vt:lpstr>FGRODTA  Organization Detail Activity </vt:lpstr>
      <vt:lpstr>FGRODTA - Organization Detail Activity </vt:lpstr>
      <vt:lpstr>FGRODTA - Organization Detail Activity *Parameters* </vt:lpstr>
      <vt:lpstr>FGIBDST Organization Budget Status</vt:lpstr>
      <vt:lpstr>FGIBDST - Organization Budget Status</vt:lpstr>
      <vt:lpstr>FGIBDST - Organization Budget Status *Parameters*</vt:lpstr>
      <vt:lpstr>Banner Self Service  Budget Status by Account </vt:lpstr>
      <vt:lpstr>Banner Self Service – Budget Status by Account </vt:lpstr>
      <vt:lpstr>Banner Self Service – Budget Status by Account  *Parameters*</vt:lpstr>
      <vt:lpstr>FGITRND  Detail Transaction Activity</vt:lpstr>
      <vt:lpstr>FGITRND - Detail Transaction Activity</vt:lpstr>
      <vt:lpstr>FGITRND - Detail Transaction Activity *Parameters*</vt:lpstr>
      <vt:lpstr>EXCEL  PIVOT TABLES</vt:lpstr>
      <vt:lpstr>Click Pivot Table Shortcut  to get started!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Management Training</dc:title>
  <dc:creator>Amanda Bauer</dc:creator>
  <cp:lastModifiedBy>Amanda Bauer</cp:lastModifiedBy>
  <cp:revision>2</cp:revision>
  <dcterms:created xsi:type="dcterms:W3CDTF">2020-08-17T17:50:29Z</dcterms:created>
  <dcterms:modified xsi:type="dcterms:W3CDTF">2020-08-17T17:52:05Z</dcterms:modified>
</cp:coreProperties>
</file>