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7" r:id="rId3"/>
    <p:sldMasterId id="2147483710" r:id="rId4"/>
    <p:sldMasterId id="2147483723" r:id="rId5"/>
    <p:sldMasterId id="2147483749" r:id="rId6"/>
  </p:sldMasterIdLst>
  <p:notesMasterIdLst>
    <p:notesMasterId r:id="rId25"/>
  </p:notesMasterIdLst>
  <p:handoutMasterIdLst>
    <p:handoutMasterId r:id="rId26"/>
  </p:handoutMasterIdLst>
  <p:sldIdLst>
    <p:sldId id="256" r:id="rId7"/>
    <p:sldId id="307" r:id="rId8"/>
    <p:sldId id="331" r:id="rId9"/>
    <p:sldId id="332" r:id="rId10"/>
    <p:sldId id="333" r:id="rId11"/>
    <p:sldId id="310" r:id="rId12"/>
    <p:sldId id="312" r:id="rId13"/>
    <p:sldId id="335" r:id="rId14"/>
    <p:sldId id="287" r:id="rId15"/>
    <p:sldId id="336" r:id="rId16"/>
    <p:sldId id="314" r:id="rId17"/>
    <p:sldId id="315" r:id="rId18"/>
    <p:sldId id="337" r:id="rId19"/>
    <p:sldId id="319" r:id="rId20"/>
    <p:sldId id="338" r:id="rId21"/>
    <p:sldId id="339" r:id="rId22"/>
    <p:sldId id="340" r:id="rId23"/>
    <p:sldId id="316" r:id="rId24"/>
  </p:sldIdLst>
  <p:sldSz cx="9144000" cy="5143500" type="screen16x9"/>
  <p:notesSz cx="7010400" cy="9296400"/>
  <p:defaultTextStyle>
    <a:defPPr>
      <a:defRPr lang="en-US"/>
    </a:defPPr>
    <a:lvl1pPr marL="0" algn="l" defTabSz="6852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596" algn="l" defTabSz="6852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222" algn="l" defTabSz="6852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7833" algn="l" defTabSz="6852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0444" algn="l" defTabSz="6852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071" algn="l" defTabSz="6852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5665" algn="l" defTabSz="6852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8260" algn="l" defTabSz="6852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0856" algn="l" defTabSz="6852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5321" autoAdjust="0"/>
  </p:normalViewPr>
  <p:slideViewPr>
    <p:cSldViewPr snapToGrid="0" snapToObjects="1">
      <p:cViewPr varScale="1">
        <p:scale>
          <a:sx n="68" d="100"/>
          <a:sy n="68" d="100"/>
        </p:scale>
        <p:origin x="560" y="60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-376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E9C7D2-DF9A-470B-B593-1DDDFD317DFE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20A13-1555-4D78-BD86-8D395D5F0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58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7B717-104E-4BCF-9FA7-86B77FF5735F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6E352-FC09-42A0-8D3D-3BE439AD7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9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2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596" algn="l" defTabSz="6852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222" algn="l" defTabSz="6852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833" algn="l" defTabSz="6852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444" algn="l" defTabSz="6852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071" algn="l" defTabSz="6852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665" algn="l" defTabSz="6852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8260" algn="l" defTabSz="6852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856" algn="l" defTabSz="6852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E352-FC09-42A0-8D3D-3BE439AD7F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69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877B-AB0B-446D-84ED-80BDB0DF05F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69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Gohar</a:t>
            </a:r>
            <a:r>
              <a:rPr lang="en-US" dirty="0"/>
              <a:t> -- Focus on effectiveness of the institution in meeting its mission, the adequacy of resources, and the processes of leadership, governance, and decision-making to adapt the institution to meet a changing future. (</a:t>
            </a:r>
            <a:r>
              <a:rPr lang="en-US" i="1" dirty="0"/>
              <a:t>Manual for Institutional Self Evaluation</a:t>
            </a:r>
            <a:r>
              <a:rPr lang="en-US" dirty="0"/>
              <a:t>, p. 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877B-AB0B-446D-84ED-80BDB0DF05F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01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Gohar</a:t>
            </a:r>
            <a:r>
              <a:rPr lang="en-US" dirty="0"/>
              <a:t> – remind that there are 127, how</a:t>
            </a:r>
            <a:r>
              <a:rPr lang="en-US" baseline="0" dirty="0"/>
              <a:t> dealing with issue of equally weighted even though not equal in complexity, alignment of standard comes into play again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877B-AB0B-446D-84ED-80BDB0DF05F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26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we sufficiently responding to the standards?</a:t>
            </a:r>
          </a:p>
          <a:p>
            <a:r>
              <a:rPr lang="en-US" dirty="0" smtClean="0"/>
              <a:t>Are we focused on the standards?</a:t>
            </a:r>
          </a:p>
          <a:p>
            <a:r>
              <a:rPr lang="en-US" dirty="0" smtClean="0"/>
              <a:t>Does our evidence tell the story?</a:t>
            </a:r>
          </a:p>
          <a:p>
            <a:r>
              <a:rPr lang="en-US" dirty="0" smtClean="0"/>
              <a:t>Too much or too little</a:t>
            </a:r>
          </a:p>
          <a:p>
            <a:r>
              <a:rPr lang="en-US" dirty="0" smtClean="0"/>
              <a:t>Have we reflected, analyzed, and demonstrated our strengths in alignment to standards, exceeding of standards, and areas of improvement?</a:t>
            </a:r>
          </a:p>
          <a:p>
            <a:r>
              <a:rPr lang="en-US" dirty="0" smtClean="0"/>
              <a:t>Do we have actions in place to address areas of improvement?</a:t>
            </a:r>
          </a:p>
          <a:p>
            <a:r>
              <a:rPr lang="en-US" dirty="0" smtClean="0"/>
              <a:t>Does our community understand the institutional processes described in the ISER?</a:t>
            </a:r>
          </a:p>
          <a:p>
            <a:r>
              <a:rPr lang="en-US" dirty="0" smtClean="0"/>
              <a:t>Are we on target with our deadlines, time for discussion, governance review, board review?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877B-AB0B-446D-84ED-80BDB0DF05F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40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gohar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E352-FC09-42A0-8D3D-3BE439AD7FD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67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0552013D-7129-4D2E-B9DD-5814390F98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27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48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19"/>
              </a:spcBef>
              <a:buClr>
                <a:schemeClr val="dk1"/>
              </a:buClr>
              <a:buSzPts val="2800"/>
            </a:pPr>
            <a:endParaRPr dirty="0"/>
          </a:p>
        </p:txBody>
      </p:sp>
      <p:sp>
        <p:nvSpPr>
          <p:cNvPr id="185" name="Google Shape;1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542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E352-FC09-42A0-8D3D-3BE439AD7FD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6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E352-FC09-42A0-8D3D-3BE439AD7F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2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800" dirty="0" smtClean="0"/>
              <a:t>Quality Assurance</a:t>
            </a:r>
          </a:p>
          <a:p>
            <a:pPr marL="158750" indent="0">
              <a:buNone/>
            </a:pPr>
            <a:r>
              <a:rPr lang="en-US" sz="1800" dirty="0" smtClean="0"/>
              <a:t>Recognition for transfer</a:t>
            </a:r>
          </a:p>
          <a:p>
            <a:pPr marL="158750" indent="0">
              <a:buNone/>
            </a:pPr>
            <a:r>
              <a:rPr lang="en-US" sz="1800" dirty="0" smtClean="0"/>
              <a:t>Gatekeepers to Federal Financial Aid (Title IV)</a:t>
            </a:r>
          </a:p>
          <a:p>
            <a:pPr marL="158750" indent="0">
              <a:buNone/>
            </a:pPr>
            <a:endParaRPr lang="en-US" sz="1800" dirty="0" smtClean="0"/>
          </a:p>
          <a:p>
            <a:pPr marL="158750" indent="0">
              <a:buNone/>
            </a:pPr>
            <a:r>
              <a:rPr lang="en-US" sz="1800" dirty="0" smtClean="0"/>
              <a:t>Reflection, institutional</a:t>
            </a:r>
            <a:r>
              <a:rPr lang="en-US" sz="1800" baseline="0" dirty="0" smtClean="0"/>
              <a:t> improvement, standards basis of review</a:t>
            </a:r>
            <a:endParaRPr lang="en-US" sz="1800" dirty="0" smtClean="0"/>
          </a:p>
          <a:p>
            <a:pPr marL="15875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2013D-7129-4D2E-B9DD-5814390F98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785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Unique to U.S.</a:t>
            </a:r>
          </a:p>
          <a:p>
            <a:r>
              <a:rPr lang="en-US" dirty="0" smtClean="0"/>
              <a:t>Uses academic inquiry to inform effective practices for improvement</a:t>
            </a:r>
          </a:p>
          <a:p>
            <a:endParaRPr lang="en-US" dirty="0" smtClean="0"/>
          </a:p>
          <a:p>
            <a:r>
              <a:rPr lang="en-US" dirty="0" smtClean="0"/>
              <a:t>-six geographic regions recognized USDE – regional </a:t>
            </a:r>
            <a:r>
              <a:rPr lang="en-US" dirty="0" err="1" smtClean="0"/>
              <a:t>accrediation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-134 institutions in our region, 114 CA cc, more than 2.1 million students, private, non-profit/for profit, Islands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E352-FC09-42A0-8D3D-3BE439AD7F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8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Standards applied in several contexts</a:t>
            </a:r>
            <a:r>
              <a:rPr lang="en-US" baseline="0" dirty="0" smtClean="0"/>
              <a:t> and unique missions, also private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E352-FC09-42A0-8D3D-3BE439AD7FD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41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own</a:t>
            </a:r>
            <a:r>
              <a:rPr lang="en-US" baseline="0" dirty="0" smtClean="0"/>
              <a:t> ongoing process of improvement, leading to meaningful change</a:t>
            </a:r>
          </a:p>
          <a:p>
            <a:endParaRPr lang="en-US" baseline="0" dirty="0" smtClean="0"/>
          </a:p>
          <a:p>
            <a:r>
              <a:rPr lang="en-US" dirty="0" smtClean="0"/>
              <a:t>Key Strategies</a:t>
            </a:r>
          </a:p>
          <a:p>
            <a:r>
              <a:rPr lang="en-US" dirty="0" smtClean="0"/>
              <a:t>Strategy 1: Communicate and collaborate to advance the mission of ACCJC </a:t>
            </a:r>
          </a:p>
          <a:p>
            <a:r>
              <a:rPr lang="en-US" dirty="0" smtClean="0"/>
              <a:t>Strategy 2: Foster institutional innovation</a:t>
            </a:r>
          </a:p>
          <a:p>
            <a:r>
              <a:rPr lang="en-US" dirty="0" smtClean="0"/>
              <a:t>Strategy 3: Lead advocacy efforts on accreditation</a:t>
            </a:r>
          </a:p>
          <a:p>
            <a:r>
              <a:rPr lang="en-US" dirty="0" smtClean="0"/>
              <a:t>Primary Objectives</a:t>
            </a:r>
          </a:p>
          <a:p>
            <a:r>
              <a:rPr lang="en-US" dirty="0" smtClean="0"/>
              <a:t>Objective 1: Support institutional efforts to increase student achievement </a:t>
            </a:r>
          </a:p>
          <a:p>
            <a:r>
              <a:rPr lang="en-US" dirty="0" smtClean="0"/>
              <a:t>Objective 2: Refine the comprehensive review process </a:t>
            </a:r>
          </a:p>
          <a:p>
            <a:r>
              <a:rPr lang="en-US" dirty="0" smtClean="0"/>
              <a:t>Objective 3: Develop a new accreditation standards framework </a:t>
            </a:r>
          </a:p>
          <a:p>
            <a:r>
              <a:rPr lang="en-US" dirty="0" smtClean="0"/>
              <a:t>Objective 4: Nurture ongoing collaborations and expand partnerships </a:t>
            </a:r>
          </a:p>
          <a:p>
            <a:r>
              <a:rPr lang="en-US" dirty="0" smtClean="0"/>
              <a:t>Objective 5: Strengthen ACCJC infrastructure and capacity </a:t>
            </a:r>
          </a:p>
          <a:p>
            <a:r>
              <a:rPr lang="en-US" dirty="0" smtClean="0"/>
              <a:t>Objective 6: Increase opportunities for two-way communication with member institutions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D27F6-2462-4B24-AC8D-CBF4359937B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4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More reliance on education, less on sanctions to effect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E352-FC09-42A0-8D3D-3BE439AD7FD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1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/>
            <a:r>
              <a:rPr lang="en-US" sz="1800" dirty="0" smtClean="0"/>
              <a:t>Institutional Self Evaluation (internal)</a:t>
            </a:r>
          </a:p>
          <a:p>
            <a:pPr marL="161766"/>
            <a:r>
              <a:rPr lang="en-US" sz="1800" dirty="0" smtClean="0"/>
              <a:t>Institutional Self Evaluation Report (ISER)</a:t>
            </a:r>
          </a:p>
          <a:p>
            <a:pPr marL="161766"/>
            <a:r>
              <a:rPr lang="en-US" sz="1800" dirty="0" smtClean="0"/>
              <a:t>Peer Review Team (a.k.a. the Visiting Team)</a:t>
            </a:r>
          </a:p>
          <a:p>
            <a:pPr marL="161766"/>
            <a:r>
              <a:rPr lang="en-US" sz="1800" dirty="0" smtClean="0"/>
              <a:t>Commission Review and Action </a:t>
            </a:r>
          </a:p>
          <a:p>
            <a:pPr marL="161766"/>
            <a:r>
              <a:rPr lang="en-US" sz="1800" dirty="0" smtClean="0"/>
              <a:t>Recommendations (for improvement or for compliance)</a:t>
            </a:r>
          </a:p>
          <a:p>
            <a:pPr marL="161766"/>
            <a:r>
              <a:rPr lang="en-US" sz="1800" dirty="0" smtClean="0"/>
              <a:t>Commendations</a:t>
            </a:r>
          </a:p>
          <a:p>
            <a:pPr marL="161766"/>
            <a:r>
              <a:rPr lang="en-US" sz="1800" dirty="0" smtClean="0"/>
              <a:t>Action levels</a:t>
            </a:r>
          </a:p>
          <a:p>
            <a:pPr marL="161766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0552013D-7129-4D2E-B9DD-5814390F98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26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2000" dirty="0" smtClean="0"/>
              <a:t>2019-2020 Taft College hard at work, serving students, gathering evidence, reflecting, writing…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E352-FC09-42A0-8D3D-3BE439AD7FD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7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96" indent="0" algn="ctr">
              <a:buNone/>
              <a:defRPr sz="1500"/>
            </a:lvl2pPr>
            <a:lvl3pPr marL="685222" indent="0" algn="ctr">
              <a:buNone/>
              <a:defRPr sz="1400"/>
            </a:lvl3pPr>
            <a:lvl4pPr marL="1027833" indent="0" algn="ctr">
              <a:buNone/>
              <a:defRPr sz="1200"/>
            </a:lvl4pPr>
            <a:lvl5pPr marL="1370444" indent="0" algn="ctr">
              <a:buNone/>
              <a:defRPr sz="1200"/>
            </a:lvl5pPr>
            <a:lvl6pPr marL="1713071" indent="0" algn="ctr">
              <a:buNone/>
              <a:defRPr sz="1200"/>
            </a:lvl6pPr>
            <a:lvl7pPr marL="2055665" indent="0" algn="ctr">
              <a:buNone/>
              <a:defRPr sz="1200"/>
            </a:lvl7pPr>
            <a:lvl8pPr marL="2398260" indent="0" algn="ctr">
              <a:buNone/>
              <a:defRPr sz="1200"/>
            </a:lvl8pPr>
            <a:lvl9pPr marL="274085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883236"/>
            <a:ext cx="1971675" cy="37494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883236"/>
            <a:ext cx="5800725" cy="37494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06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14" indent="0" algn="ctr">
              <a:buNone/>
              <a:defRPr sz="1500"/>
            </a:lvl2pPr>
            <a:lvl3pPr marL="685256" indent="0" algn="ctr">
              <a:buNone/>
              <a:defRPr sz="1400"/>
            </a:lvl3pPr>
            <a:lvl4pPr marL="1027884" indent="0" algn="ctr">
              <a:buNone/>
              <a:defRPr sz="1200"/>
            </a:lvl4pPr>
            <a:lvl5pPr marL="1370512" indent="0" algn="ctr">
              <a:buNone/>
              <a:defRPr sz="1200"/>
            </a:lvl5pPr>
            <a:lvl6pPr marL="1713155" indent="0" algn="ctr">
              <a:buNone/>
              <a:defRPr sz="1200"/>
            </a:lvl6pPr>
            <a:lvl7pPr marL="2055767" indent="0" algn="ctr">
              <a:buNone/>
              <a:defRPr sz="1200"/>
            </a:lvl7pPr>
            <a:lvl8pPr marL="2398380" indent="0" algn="ctr">
              <a:buNone/>
              <a:defRPr sz="1200"/>
            </a:lvl8pPr>
            <a:lvl9pPr marL="274099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91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25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5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1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7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3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9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7126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9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0524"/>
            <a:ext cx="7886700" cy="457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14" indent="0">
              <a:buNone/>
              <a:defRPr sz="1500" b="1"/>
            </a:lvl2pPr>
            <a:lvl3pPr marL="685256" indent="0">
              <a:buNone/>
              <a:defRPr sz="1400" b="1"/>
            </a:lvl3pPr>
            <a:lvl4pPr marL="1027884" indent="0">
              <a:buNone/>
              <a:defRPr sz="1200" b="1"/>
            </a:lvl4pPr>
            <a:lvl5pPr marL="1370512" indent="0">
              <a:buNone/>
              <a:defRPr sz="1200" b="1"/>
            </a:lvl5pPr>
            <a:lvl6pPr marL="1713155" indent="0">
              <a:buNone/>
              <a:defRPr sz="1200" b="1"/>
            </a:lvl6pPr>
            <a:lvl7pPr marL="2055767" indent="0">
              <a:buNone/>
              <a:defRPr sz="1200" b="1"/>
            </a:lvl7pPr>
            <a:lvl8pPr marL="2398380" indent="0">
              <a:buNone/>
              <a:defRPr sz="1200" b="1"/>
            </a:lvl8pPr>
            <a:lvl9pPr marL="27409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14" indent="0">
              <a:buNone/>
              <a:defRPr sz="1500" b="1"/>
            </a:lvl2pPr>
            <a:lvl3pPr marL="685256" indent="0">
              <a:buNone/>
              <a:defRPr sz="1400" b="1"/>
            </a:lvl3pPr>
            <a:lvl4pPr marL="1027884" indent="0">
              <a:buNone/>
              <a:defRPr sz="1200" b="1"/>
            </a:lvl4pPr>
            <a:lvl5pPr marL="1370512" indent="0">
              <a:buNone/>
              <a:defRPr sz="1200" b="1"/>
            </a:lvl5pPr>
            <a:lvl6pPr marL="1713155" indent="0">
              <a:buNone/>
              <a:defRPr sz="1200" b="1"/>
            </a:lvl6pPr>
            <a:lvl7pPr marL="2055767" indent="0">
              <a:buNone/>
              <a:defRPr sz="1200" b="1"/>
            </a:lvl7pPr>
            <a:lvl8pPr marL="2398380" indent="0">
              <a:buNone/>
              <a:defRPr sz="1200" b="1"/>
            </a:lvl8pPr>
            <a:lvl9pPr marL="27409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23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53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3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0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14" indent="0">
              <a:buNone/>
              <a:defRPr sz="1100"/>
            </a:lvl2pPr>
            <a:lvl3pPr marL="685256" indent="0">
              <a:buNone/>
              <a:defRPr sz="900"/>
            </a:lvl3pPr>
            <a:lvl4pPr marL="1027884" indent="0">
              <a:buNone/>
              <a:defRPr sz="800"/>
            </a:lvl4pPr>
            <a:lvl5pPr marL="1370512" indent="0">
              <a:buNone/>
              <a:defRPr sz="800"/>
            </a:lvl5pPr>
            <a:lvl6pPr marL="1713155" indent="0">
              <a:buNone/>
              <a:defRPr sz="800"/>
            </a:lvl6pPr>
            <a:lvl7pPr marL="2055767" indent="0">
              <a:buNone/>
              <a:defRPr sz="800"/>
            </a:lvl7pPr>
            <a:lvl8pPr marL="2398380" indent="0">
              <a:buNone/>
              <a:defRPr sz="800"/>
            </a:lvl8pPr>
            <a:lvl9pPr marL="274099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61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0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614" indent="0">
              <a:buNone/>
              <a:defRPr sz="2100"/>
            </a:lvl2pPr>
            <a:lvl3pPr marL="685256" indent="0">
              <a:buNone/>
              <a:defRPr sz="1800"/>
            </a:lvl3pPr>
            <a:lvl4pPr marL="1027884" indent="0">
              <a:buNone/>
              <a:defRPr sz="1500"/>
            </a:lvl4pPr>
            <a:lvl5pPr marL="1370512" indent="0">
              <a:buNone/>
              <a:defRPr sz="1500"/>
            </a:lvl5pPr>
            <a:lvl6pPr marL="1713155" indent="0">
              <a:buNone/>
              <a:defRPr sz="1500"/>
            </a:lvl6pPr>
            <a:lvl7pPr marL="2055767" indent="0">
              <a:buNone/>
              <a:defRPr sz="1500"/>
            </a:lvl7pPr>
            <a:lvl8pPr marL="2398380" indent="0">
              <a:buNone/>
              <a:defRPr sz="1500"/>
            </a:lvl8pPr>
            <a:lvl9pPr marL="2740994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14" indent="0">
              <a:buNone/>
              <a:defRPr sz="1100"/>
            </a:lvl2pPr>
            <a:lvl3pPr marL="685256" indent="0">
              <a:buNone/>
              <a:defRPr sz="900"/>
            </a:lvl3pPr>
            <a:lvl4pPr marL="1027884" indent="0">
              <a:buNone/>
              <a:defRPr sz="800"/>
            </a:lvl4pPr>
            <a:lvl5pPr marL="1370512" indent="0">
              <a:buNone/>
              <a:defRPr sz="800"/>
            </a:lvl5pPr>
            <a:lvl6pPr marL="1713155" indent="0">
              <a:buNone/>
              <a:defRPr sz="800"/>
            </a:lvl6pPr>
            <a:lvl7pPr marL="2055767" indent="0">
              <a:buNone/>
              <a:defRPr sz="800"/>
            </a:lvl7pPr>
            <a:lvl8pPr marL="2398380" indent="0">
              <a:buNone/>
              <a:defRPr sz="800"/>
            </a:lvl8pPr>
            <a:lvl9pPr marL="274099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32" tIns="34289" rIns="68532" bIns="34289"/>
          <a:lstStyle/>
          <a:p>
            <a:pPr defTabSz="685256"/>
            <a:fld id="{C764DE79-268F-4C1A-8933-263129D2AF90}" type="datetimeFigureOut">
              <a:rPr lang="en-US" smtClean="0">
                <a:solidFill>
                  <a:prstClr val="black"/>
                </a:solidFill>
              </a:rPr>
              <a:pPr defTabSz="685256"/>
              <a:t>1/27/2020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32" tIns="34289" rIns="68532" bIns="34289"/>
          <a:lstStyle/>
          <a:p>
            <a:pPr defTabSz="68525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32" tIns="34289" rIns="68532" bIns="34289"/>
          <a:lstStyle/>
          <a:p>
            <a:pPr defTabSz="685256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685256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81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56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883236"/>
            <a:ext cx="1971675" cy="37494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883236"/>
            <a:ext cx="5800725" cy="37494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61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50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41" indent="0" algn="ctr">
              <a:buNone/>
              <a:defRPr sz="1500"/>
            </a:lvl2pPr>
            <a:lvl3pPr marL="685307" indent="0" algn="ctr">
              <a:buNone/>
              <a:defRPr sz="1400"/>
            </a:lvl3pPr>
            <a:lvl4pPr marL="1027961" indent="0" algn="ctr">
              <a:buNone/>
              <a:defRPr sz="1200"/>
            </a:lvl4pPr>
            <a:lvl5pPr marL="1370614" indent="0" algn="ctr">
              <a:buNone/>
              <a:defRPr sz="1200"/>
            </a:lvl5pPr>
            <a:lvl6pPr marL="1713281" indent="0" algn="ctr">
              <a:buNone/>
              <a:defRPr sz="1200"/>
            </a:lvl6pPr>
            <a:lvl7pPr marL="2055920" indent="0" algn="ctr">
              <a:buNone/>
              <a:defRPr sz="1200"/>
            </a:lvl7pPr>
            <a:lvl8pPr marL="2398560" indent="0" algn="ctr">
              <a:buNone/>
              <a:defRPr sz="1200"/>
            </a:lvl8pPr>
            <a:lvl9pPr marL="274120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15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79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9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6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2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9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5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2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430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2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0521"/>
            <a:ext cx="7886700" cy="457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1" indent="0">
              <a:buNone/>
              <a:defRPr sz="1500" b="1"/>
            </a:lvl2pPr>
            <a:lvl3pPr marL="685307" indent="0">
              <a:buNone/>
              <a:defRPr sz="1400" b="1"/>
            </a:lvl3pPr>
            <a:lvl4pPr marL="1027961" indent="0">
              <a:buNone/>
              <a:defRPr sz="1200" b="1"/>
            </a:lvl4pPr>
            <a:lvl5pPr marL="1370614" indent="0">
              <a:buNone/>
              <a:defRPr sz="1200" b="1"/>
            </a:lvl5pPr>
            <a:lvl6pPr marL="1713281" indent="0">
              <a:buNone/>
              <a:defRPr sz="1200" b="1"/>
            </a:lvl6pPr>
            <a:lvl7pPr marL="2055920" indent="0">
              <a:buNone/>
              <a:defRPr sz="1200" b="1"/>
            </a:lvl7pPr>
            <a:lvl8pPr marL="2398560" indent="0">
              <a:buNone/>
              <a:defRPr sz="1200" b="1"/>
            </a:lvl8pPr>
            <a:lvl9pPr marL="274120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1" indent="0">
              <a:buNone/>
              <a:defRPr sz="1500" b="1"/>
            </a:lvl2pPr>
            <a:lvl3pPr marL="685307" indent="0">
              <a:buNone/>
              <a:defRPr sz="1400" b="1"/>
            </a:lvl3pPr>
            <a:lvl4pPr marL="1027961" indent="0">
              <a:buNone/>
              <a:defRPr sz="1200" b="1"/>
            </a:lvl4pPr>
            <a:lvl5pPr marL="1370614" indent="0">
              <a:buNone/>
              <a:defRPr sz="1200" b="1"/>
            </a:lvl5pPr>
            <a:lvl6pPr marL="1713281" indent="0">
              <a:buNone/>
              <a:defRPr sz="1200" b="1"/>
            </a:lvl6pPr>
            <a:lvl7pPr marL="2055920" indent="0">
              <a:buNone/>
              <a:defRPr sz="1200" b="1"/>
            </a:lvl7pPr>
            <a:lvl8pPr marL="2398560" indent="0">
              <a:buNone/>
              <a:defRPr sz="1200" b="1"/>
            </a:lvl8pPr>
            <a:lvl9pPr marL="274120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8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8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4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6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2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8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93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145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41" indent="0">
              <a:buNone/>
              <a:defRPr sz="1100"/>
            </a:lvl2pPr>
            <a:lvl3pPr marL="685307" indent="0">
              <a:buNone/>
              <a:defRPr sz="900"/>
            </a:lvl3pPr>
            <a:lvl4pPr marL="1027961" indent="0">
              <a:buNone/>
              <a:defRPr sz="800"/>
            </a:lvl4pPr>
            <a:lvl5pPr marL="1370614" indent="0">
              <a:buNone/>
              <a:defRPr sz="800"/>
            </a:lvl5pPr>
            <a:lvl6pPr marL="1713281" indent="0">
              <a:buNone/>
              <a:defRPr sz="800"/>
            </a:lvl6pPr>
            <a:lvl7pPr marL="2055920" indent="0">
              <a:buNone/>
              <a:defRPr sz="800"/>
            </a:lvl7pPr>
            <a:lvl8pPr marL="2398560" indent="0">
              <a:buNone/>
              <a:defRPr sz="800"/>
            </a:lvl8pPr>
            <a:lvl9pPr marL="274120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971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98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641" indent="0">
              <a:buNone/>
              <a:defRPr sz="2100"/>
            </a:lvl2pPr>
            <a:lvl3pPr marL="685307" indent="0">
              <a:buNone/>
              <a:defRPr sz="1800"/>
            </a:lvl3pPr>
            <a:lvl4pPr marL="1027961" indent="0">
              <a:buNone/>
              <a:defRPr sz="1500"/>
            </a:lvl4pPr>
            <a:lvl5pPr marL="1370614" indent="0">
              <a:buNone/>
              <a:defRPr sz="1500"/>
            </a:lvl5pPr>
            <a:lvl6pPr marL="1713281" indent="0">
              <a:buNone/>
              <a:defRPr sz="1500"/>
            </a:lvl6pPr>
            <a:lvl7pPr marL="2055920" indent="0">
              <a:buNone/>
              <a:defRPr sz="1500"/>
            </a:lvl7pPr>
            <a:lvl8pPr marL="2398560" indent="0">
              <a:buNone/>
              <a:defRPr sz="1500"/>
            </a:lvl8pPr>
            <a:lvl9pPr marL="2741201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41" indent="0">
              <a:buNone/>
              <a:defRPr sz="1100"/>
            </a:lvl2pPr>
            <a:lvl3pPr marL="685307" indent="0">
              <a:buNone/>
              <a:defRPr sz="900"/>
            </a:lvl3pPr>
            <a:lvl4pPr marL="1027961" indent="0">
              <a:buNone/>
              <a:defRPr sz="800"/>
            </a:lvl4pPr>
            <a:lvl5pPr marL="1370614" indent="0">
              <a:buNone/>
              <a:defRPr sz="800"/>
            </a:lvl5pPr>
            <a:lvl6pPr marL="1713281" indent="0">
              <a:buNone/>
              <a:defRPr sz="800"/>
            </a:lvl6pPr>
            <a:lvl7pPr marL="2055920" indent="0">
              <a:buNone/>
              <a:defRPr sz="800"/>
            </a:lvl7pPr>
            <a:lvl8pPr marL="2398560" indent="0">
              <a:buNone/>
              <a:defRPr sz="800"/>
            </a:lvl8pPr>
            <a:lvl9pPr marL="274120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37" tIns="34289" rIns="68537" bIns="34289"/>
          <a:lstStyle/>
          <a:p>
            <a:pPr defTabSz="685307"/>
            <a:fld id="{C764DE79-268F-4C1A-8933-263129D2AF90}" type="datetimeFigureOut">
              <a:rPr lang="en-US" smtClean="0">
                <a:solidFill>
                  <a:prstClr val="black"/>
                </a:solidFill>
              </a:rPr>
              <a:pPr defTabSz="685307"/>
              <a:t>1/27/2020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37" tIns="34289" rIns="68537" bIns="34289"/>
          <a:lstStyle/>
          <a:p>
            <a:pPr defTabSz="685307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37" tIns="34289" rIns="68537" bIns="34289"/>
          <a:lstStyle/>
          <a:p>
            <a:pPr defTabSz="685307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685307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46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88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883236"/>
            <a:ext cx="1971675" cy="37494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883236"/>
            <a:ext cx="5800725" cy="37494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68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183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77" indent="0" algn="ctr">
              <a:buNone/>
              <a:defRPr sz="1500"/>
            </a:lvl2pPr>
            <a:lvl3pPr marL="685375" indent="0" algn="ctr">
              <a:buNone/>
              <a:defRPr sz="1400"/>
            </a:lvl3pPr>
            <a:lvl4pPr marL="1028063" indent="0" algn="ctr">
              <a:buNone/>
              <a:defRPr sz="1200"/>
            </a:lvl4pPr>
            <a:lvl5pPr marL="1370750" indent="0" algn="ctr">
              <a:buNone/>
              <a:defRPr sz="1200"/>
            </a:lvl5pPr>
            <a:lvl6pPr marL="1713449" indent="0" algn="ctr">
              <a:buNone/>
              <a:defRPr sz="1200"/>
            </a:lvl6pPr>
            <a:lvl7pPr marL="2056124" indent="0" algn="ctr">
              <a:buNone/>
              <a:defRPr sz="1200"/>
            </a:lvl7pPr>
            <a:lvl8pPr marL="2398800" indent="0" algn="ctr">
              <a:buNone/>
              <a:defRPr sz="1200"/>
            </a:lvl8pPr>
            <a:lvl9pPr marL="274147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299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32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4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1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4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21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06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0517"/>
            <a:ext cx="7886700" cy="457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7" indent="0">
              <a:buNone/>
              <a:defRPr sz="1500" b="1"/>
            </a:lvl2pPr>
            <a:lvl3pPr marL="685375" indent="0">
              <a:buNone/>
              <a:defRPr sz="1400" b="1"/>
            </a:lvl3pPr>
            <a:lvl4pPr marL="1028063" indent="0">
              <a:buNone/>
              <a:defRPr sz="1200" b="1"/>
            </a:lvl4pPr>
            <a:lvl5pPr marL="1370750" indent="0">
              <a:buNone/>
              <a:defRPr sz="1200" b="1"/>
            </a:lvl5pPr>
            <a:lvl6pPr marL="1713449" indent="0">
              <a:buNone/>
              <a:defRPr sz="1200" b="1"/>
            </a:lvl6pPr>
            <a:lvl7pPr marL="2056124" indent="0">
              <a:buNone/>
              <a:defRPr sz="1200" b="1"/>
            </a:lvl7pPr>
            <a:lvl8pPr marL="2398800" indent="0">
              <a:buNone/>
              <a:defRPr sz="1200" b="1"/>
            </a:lvl8pPr>
            <a:lvl9pPr marL="274147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7" indent="0">
              <a:buNone/>
              <a:defRPr sz="1500" b="1"/>
            </a:lvl2pPr>
            <a:lvl3pPr marL="685375" indent="0">
              <a:buNone/>
              <a:defRPr sz="1400" b="1"/>
            </a:lvl3pPr>
            <a:lvl4pPr marL="1028063" indent="0">
              <a:buNone/>
              <a:defRPr sz="1200" b="1"/>
            </a:lvl4pPr>
            <a:lvl5pPr marL="1370750" indent="0">
              <a:buNone/>
              <a:defRPr sz="1200" b="1"/>
            </a:lvl5pPr>
            <a:lvl6pPr marL="1713449" indent="0">
              <a:buNone/>
              <a:defRPr sz="1200" b="1"/>
            </a:lvl6pPr>
            <a:lvl7pPr marL="2056124" indent="0">
              <a:buNone/>
              <a:defRPr sz="1200" b="1"/>
            </a:lvl7pPr>
            <a:lvl8pPr marL="2398800" indent="0">
              <a:buNone/>
              <a:defRPr sz="1200" b="1"/>
            </a:lvl8pPr>
            <a:lvl9pPr marL="274147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07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4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613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77" indent="0">
              <a:buNone/>
              <a:defRPr sz="1100"/>
            </a:lvl2pPr>
            <a:lvl3pPr marL="685375" indent="0">
              <a:buNone/>
              <a:defRPr sz="900"/>
            </a:lvl3pPr>
            <a:lvl4pPr marL="1028063" indent="0">
              <a:buNone/>
              <a:defRPr sz="800"/>
            </a:lvl4pPr>
            <a:lvl5pPr marL="1370750" indent="0">
              <a:buNone/>
              <a:defRPr sz="800"/>
            </a:lvl5pPr>
            <a:lvl6pPr marL="1713449" indent="0">
              <a:buNone/>
              <a:defRPr sz="800"/>
            </a:lvl6pPr>
            <a:lvl7pPr marL="2056124" indent="0">
              <a:buNone/>
              <a:defRPr sz="800"/>
            </a:lvl7pPr>
            <a:lvl8pPr marL="2398800" indent="0">
              <a:buNone/>
              <a:defRPr sz="800"/>
            </a:lvl8pPr>
            <a:lvl9pPr marL="274147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206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94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677" indent="0">
              <a:buNone/>
              <a:defRPr sz="2100"/>
            </a:lvl2pPr>
            <a:lvl3pPr marL="685375" indent="0">
              <a:buNone/>
              <a:defRPr sz="1800"/>
            </a:lvl3pPr>
            <a:lvl4pPr marL="1028063" indent="0">
              <a:buNone/>
              <a:defRPr sz="1500"/>
            </a:lvl4pPr>
            <a:lvl5pPr marL="1370750" indent="0">
              <a:buNone/>
              <a:defRPr sz="1500"/>
            </a:lvl5pPr>
            <a:lvl6pPr marL="1713449" indent="0">
              <a:buNone/>
              <a:defRPr sz="1500"/>
            </a:lvl6pPr>
            <a:lvl7pPr marL="2056124" indent="0">
              <a:buNone/>
              <a:defRPr sz="1500"/>
            </a:lvl7pPr>
            <a:lvl8pPr marL="2398800" indent="0">
              <a:buNone/>
              <a:defRPr sz="1500"/>
            </a:lvl8pPr>
            <a:lvl9pPr marL="2741477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77" indent="0">
              <a:buNone/>
              <a:defRPr sz="1100"/>
            </a:lvl2pPr>
            <a:lvl3pPr marL="685375" indent="0">
              <a:buNone/>
              <a:defRPr sz="900"/>
            </a:lvl3pPr>
            <a:lvl4pPr marL="1028063" indent="0">
              <a:buNone/>
              <a:defRPr sz="800"/>
            </a:lvl4pPr>
            <a:lvl5pPr marL="1370750" indent="0">
              <a:buNone/>
              <a:defRPr sz="800"/>
            </a:lvl5pPr>
            <a:lvl6pPr marL="1713449" indent="0">
              <a:buNone/>
              <a:defRPr sz="800"/>
            </a:lvl6pPr>
            <a:lvl7pPr marL="2056124" indent="0">
              <a:buNone/>
              <a:defRPr sz="800"/>
            </a:lvl7pPr>
            <a:lvl8pPr marL="2398800" indent="0">
              <a:buNone/>
              <a:defRPr sz="800"/>
            </a:lvl8pPr>
            <a:lvl9pPr marL="274147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43" tIns="34289" rIns="68543" bIns="34289"/>
          <a:lstStyle/>
          <a:p>
            <a:pPr defTabSz="685375"/>
            <a:fld id="{C764DE79-268F-4C1A-8933-263129D2AF90}" type="datetimeFigureOut">
              <a:rPr lang="en-US" smtClean="0">
                <a:solidFill>
                  <a:prstClr val="black"/>
                </a:solidFill>
              </a:rPr>
              <a:pPr defTabSz="685375"/>
              <a:t>1/27/2020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43" tIns="34289" rIns="68543" bIns="34289"/>
          <a:lstStyle/>
          <a:p>
            <a:pPr defTabSz="68537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43" tIns="34289" rIns="68543" bIns="34289"/>
          <a:lstStyle/>
          <a:p>
            <a:pPr defTabSz="685375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68537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67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7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883236"/>
            <a:ext cx="1971675" cy="37494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883236"/>
            <a:ext cx="5800725" cy="37494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885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0577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22" indent="0" algn="ctr">
              <a:buNone/>
              <a:defRPr sz="1500"/>
            </a:lvl2pPr>
            <a:lvl3pPr marL="685460" indent="0" algn="ctr">
              <a:buNone/>
              <a:defRPr sz="1400"/>
            </a:lvl3pPr>
            <a:lvl4pPr marL="1028190" indent="0" algn="ctr">
              <a:buNone/>
              <a:defRPr sz="1200"/>
            </a:lvl4pPr>
            <a:lvl5pPr marL="1370920" indent="0" algn="ctr">
              <a:buNone/>
              <a:defRPr sz="1200"/>
            </a:lvl5pPr>
            <a:lvl6pPr marL="1713659" indent="0" algn="ctr">
              <a:buNone/>
              <a:defRPr sz="1200"/>
            </a:lvl6pPr>
            <a:lvl7pPr marL="2056379" indent="0" algn="ctr">
              <a:buNone/>
              <a:defRPr sz="1200"/>
            </a:lvl7pPr>
            <a:lvl8pPr marL="2399100" indent="0" algn="ctr">
              <a:buNone/>
              <a:defRPr sz="1200"/>
            </a:lvl8pPr>
            <a:lvl9pPr marL="274182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1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0526"/>
            <a:ext cx="7886700" cy="457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96" indent="0">
              <a:buNone/>
              <a:defRPr sz="1500" b="1"/>
            </a:lvl2pPr>
            <a:lvl3pPr marL="685222" indent="0">
              <a:buNone/>
              <a:defRPr sz="1400" b="1"/>
            </a:lvl3pPr>
            <a:lvl4pPr marL="1027833" indent="0">
              <a:buNone/>
              <a:defRPr sz="1200" b="1"/>
            </a:lvl4pPr>
            <a:lvl5pPr marL="1370444" indent="0">
              <a:buNone/>
              <a:defRPr sz="1200" b="1"/>
            </a:lvl5pPr>
            <a:lvl6pPr marL="1713071" indent="0">
              <a:buNone/>
              <a:defRPr sz="1200" b="1"/>
            </a:lvl6pPr>
            <a:lvl7pPr marL="2055665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5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96" indent="0">
              <a:buNone/>
              <a:defRPr sz="1500" b="1"/>
            </a:lvl2pPr>
            <a:lvl3pPr marL="685222" indent="0">
              <a:buNone/>
              <a:defRPr sz="1400" b="1"/>
            </a:lvl3pPr>
            <a:lvl4pPr marL="1027833" indent="0">
              <a:buNone/>
              <a:defRPr sz="1200" b="1"/>
            </a:lvl4pPr>
            <a:lvl5pPr marL="1370444" indent="0">
              <a:buNone/>
              <a:defRPr sz="1200" b="1"/>
            </a:lvl5pPr>
            <a:lvl6pPr marL="1713071" indent="0">
              <a:buNone/>
              <a:defRPr sz="1200" b="1"/>
            </a:lvl6pPr>
            <a:lvl7pPr marL="2055665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5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49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1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3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1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9791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009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0512"/>
            <a:ext cx="7886700" cy="457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22" indent="0">
              <a:buNone/>
              <a:defRPr sz="1500" b="1"/>
            </a:lvl2pPr>
            <a:lvl3pPr marL="685460" indent="0">
              <a:buNone/>
              <a:defRPr sz="1400" b="1"/>
            </a:lvl3pPr>
            <a:lvl4pPr marL="1028190" indent="0">
              <a:buNone/>
              <a:defRPr sz="1200" b="1"/>
            </a:lvl4pPr>
            <a:lvl5pPr marL="1370920" indent="0">
              <a:buNone/>
              <a:defRPr sz="1200" b="1"/>
            </a:lvl5pPr>
            <a:lvl6pPr marL="1713659" indent="0">
              <a:buNone/>
              <a:defRPr sz="1200" b="1"/>
            </a:lvl6pPr>
            <a:lvl7pPr marL="2056379" indent="0">
              <a:buNone/>
              <a:defRPr sz="1200" b="1"/>
            </a:lvl7pPr>
            <a:lvl8pPr marL="2399100" indent="0">
              <a:buNone/>
              <a:defRPr sz="1200" b="1"/>
            </a:lvl8pPr>
            <a:lvl9pPr marL="274182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22" indent="0">
              <a:buNone/>
              <a:defRPr sz="1500" b="1"/>
            </a:lvl2pPr>
            <a:lvl3pPr marL="685460" indent="0">
              <a:buNone/>
              <a:defRPr sz="1400" b="1"/>
            </a:lvl3pPr>
            <a:lvl4pPr marL="1028190" indent="0">
              <a:buNone/>
              <a:defRPr sz="1200" b="1"/>
            </a:lvl4pPr>
            <a:lvl5pPr marL="1370920" indent="0">
              <a:buNone/>
              <a:defRPr sz="1200" b="1"/>
            </a:lvl5pPr>
            <a:lvl6pPr marL="1713659" indent="0">
              <a:buNone/>
              <a:defRPr sz="1200" b="1"/>
            </a:lvl6pPr>
            <a:lvl7pPr marL="2056379" indent="0">
              <a:buNone/>
              <a:defRPr sz="1200" b="1"/>
            </a:lvl7pPr>
            <a:lvl8pPr marL="2399100" indent="0">
              <a:buNone/>
              <a:defRPr sz="1200" b="1"/>
            </a:lvl8pPr>
            <a:lvl9pPr marL="274182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88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24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0769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22" indent="0">
              <a:buNone/>
              <a:defRPr sz="1100"/>
            </a:lvl2pPr>
            <a:lvl3pPr marL="685460" indent="0">
              <a:buNone/>
              <a:defRPr sz="900"/>
            </a:lvl3pPr>
            <a:lvl4pPr marL="1028190" indent="0">
              <a:buNone/>
              <a:defRPr sz="800"/>
            </a:lvl4pPr>
            <a:lvl5pPr marL="1370920" indent="0">
              <a:buNone/>
              <a:defRPr sz="800"/>
            </a:lvl5pPr>
            <a:lvl6pPr marL="1713659" indent="0">
              <a:buNone/>
              <a:defRPr sz="800"/>
            </a:lvl6pPr>
            <a:lvl7pPr marL="2056379" indent="0">
              <a:buNone/>
              <a:defRPr sz="800"/>
            </a:lvl7pPr>
            <a:lvl8pPr marL="2399100" indent="0">
              <a:buNone/>
              <a:defRPr sz="800"/>
            </a:lvl8pPr>
            <a:lvl9pPr marL="274182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6723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8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22" indent="0">
              <a:buNone/>
              <a:defRPr sz="2100"/>
            </a:lvl2pPr>
            <a:lvl3pPr marL="685460" indent="0">
              <a:buNone/>
              <a:defRPr sz="1800"/>
            </a:lvl3pPr>
            <a:lvl4pPr marL="1028190" indent="0">
              <a:buNone/>
              <a:defRPr sz="1500"/>
            </a:lvl4pPr>
            <a:lvl5pPr marL="1370920" indent="0">
              <a:buNone/>
              <a:defRPr sz="1500"/>
            </a:lvl5pPr>
            <a:lvl6pPr marL="1713659" indent="0">
              <a:buNone/>
              <a:defRPr sz="1500"/>
            </a:lvl6pPr>
            <a:lvl7pPr marL="2056379" indent="0">
              <a:buNone/>
              <a:defRPr sz="1500"/>
            </a:lvl7pPr>
            <a:lvl8pPr marL="2399100" indent="0">
              <a:buNone/>
              <a:defRPr sz="1500"/>
            </a:lvl8pPr>
            <a:lvl9pPr marL="2741822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22" indent="0">
              <a:buNone/>
              <a:defRPr sz="1100"/>
            </a:lvl2pPr>
            <a:lvl3pPr marL="685460" indent="0">
              <a:buNone/>
              <a:defRPr sz="900"/>
            </a:lvl3pPr>
            <a:lvl4pPr marL="1028190" indent="0">
              <a:buNone/>
              <a:defRPr sz="800"/>
            </a:lvl4pPr>
            <a:lvl5pPr marL="1370920" indent="0">
              <a:buNone/>
              <a:defRPr sz="800"/>
            </a:lvl5pPr>
            <a:lvl6pPr marL="1713659" indent="0">
              <a:buNone/>
              <a:defRPr sz="800"/>
            </a:lvl6pPr>
            <a:lvl7pPr marL="2056379" indent="0">
              <a:buNone/>
              <a:defRPr sz="800"/>
            </a:lvl7pPr>
            <a:lvl8pPr marL="2399100" indent="0">
              <a:buNone/>
              <a:defRPr sz="800"/>
            </a:lvl8pPr>
            <a:lvl9pPr marL="274182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50" tIns="34289" rIns="68550" bIns="34289"/>
          <a:lstStyle/>
          <a:p>
            <a:pPr defTabSz="685460"/>
            <a:fld id="{C764DE79-268F-4C1A-8933-263129D2AF90}" type="datetimeFigureOut">
              <a:rPr lang="en-US" smtClean="0">
                <a:solidFill>
                  <a:prstClr val="black"/>
                </a:solidFill>
              </a:rPr>
              <a:pPr defTabSz="685460"/>
              <a:t>1/27/2020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50" tIns="34289" rIns="68550" bIns="34289"/>
          <a:lstStyle/>
          <a:p>
            <a:pPr defTabSz="68546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50" tIns="34289" rIns="68550" bIns="34289"/>
          <a:lstStyle/>
          <a:p>
            <a:pPr defTabSz="68546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68546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782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24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883236"/>
            <a:ext cx="1971675" cy="37494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883236"/>
            <a:ext cx="5800725" cy="37494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67980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39" indent="0" algn="ctr">
              <a:buNone/>
              <a:defRPr sz="1500"/>
            </a:lvl2pPr>
            <a:lvl3pPr marL="685681" indent="0" algn="ctr">
              <a:buNone/>
              <a:defRPr sz="1400"/>
            </a:lvl3pPr>
            <a:lvl4pPr marL="1028522" indent="0" algn="ctr">
              <a:buNone/>
              <a:defRPr sz="1200"/>
            </a:lvl4pPr>
            <a:lvl5pPr marL="1371362" indent="0" algn="ctr">
              <a:buNone/>
              <a:defRPr sz="1200"/>
            </a:lvl5pPr>
            <a:lvl6pPr marL="1714205" indent="0" algn="ctr">
              <a:buNone/>
              <a:defRPr sz="1200"/>
            </a:lvl6pPr>
            <a:lvl7pPr marL="2057042" indent="0" algn="ctr">
              <a:buNone/>
              <a:defRPr sz="1200"/>
            </a:lvl7pPr>
            <a:lvl8pPr marL="2399880" indent="0" algn="ctr">
              <a:buNone/>
              <a:defRPr sz="1200"/>
            </a:lvl8pPr>
            <a:lvl9pPr marL="274271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52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456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8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4383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271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0499"/>
            <a:ext cx="7886700" cy="457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683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189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3214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3739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39" indent="0">
              <a:buNone/>
              <a:defRPr sz="2100"/>
            </a:lvl2pPr>
            <a:lvl3pPr marL="685681" indent="0">
              <a:buNone/>
              <a:defRPr sz="1800"/>
            </a:lvl3pPr>
            <a:lvl4pPr marL="1028522" indent="0">
              <a:buNone/>
              <a:defRPr sz="1500"/>
            </a:lvl4pPr>
            <a:lvl5pPr marL="1371362" indent="0">
              <a:buNone/>
              <a:defRPr sz="1500"/>
            </a:lvl5pPr>
            <a:lvl6pPr marL="1714205" indent="0">
              <a:buNone/>
              <a:defRPr sz="1500"/>
            </a:lvl6pPr>
            <a:lvl7pPr marL="2057042" indent="0">
              <a:buNone/>
              <a:defRPr sz="1500"/>
            </a:lvl7pPr>
            <a:lvl8pPr marL="2399880" indent="0">
              <a:buNone/>
              <a:defRPr sz="1500"/>
            </a:lvl8pPr>
            <a:lvl9pPr marL="2742719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0" tIns="34289" rIns="68570" bIns="34289"/>
          <a:lstStyle/>
          <a:p>
            <a:pPr defTabSz="685681"/>
            <a:fld id="{C764DE79-268F-4C1A-8933-263129D2AF90}" type="datetimeFigureOut">
              <a:rPr lang="en-US" smtClean="0">
                <a:solidFill>
                  <a:prstClr val="black"/>
                </a:solidFill>
              </a:rPr>
              <a:pPr defTabSz="685681"/>
              <a:t>1/27/2020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0" tIns="34289" rIns="68570" bIns="34289"/>
          <a:lstStyle/>
          <a:p>
            <a:pPr defTabSz="68568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0" tIns="34289" rIns="68570" bIns="34289"/>
          <a:lstStyle/>
          <a:p>
            <a:pPr defTabSz="685681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685681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2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445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883233"/>
            <a:ext cx="1971675" cy="37494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883234"/>
            <a:ext cx="5800725" cy="37494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145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11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0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96" indent="0">
              <a:buNone/>
              <a:defRPr sz="1100"/>
            </a:lvl2pPr>
            <a:lvl3pPr marL="685222" indent="0">
              <a:buNone/>
              <a:defRPr sz="900"/>
            </a:lvl3pPr>
            <a:lvl4pPr marL="1027833" indent="0">
              <a:buNone/>
              <a:defRPr sz="800"/>
            </a:lvl4pPr>
            <a:lvl5pPr marL="1370444" indent="0">
              <a:buNone/>
              <a:defRPr sz="800"/>
            </a:lvl5pPr>
            <a:lvl6pPr marL="1713071" indent="0">
              <a:buNone/>
              <a:defRPr sz="800"/>
            </a:lvl6pPr>
            <a:lvl7pPr marL="2055665" indent="0">
              <a:buNone/>
              <a:defRPr sz="800"/>
            </a:lvl7pPr>
            <a:lvl8pPr marL="2398260" indent="0">
              <a:buNone/>
              <a:defRPr sz="800"/>
            </a:lvl8pPr>
            <a:lvl9pPr marL="274085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03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596" indent="0">
              <a:buNone/>
              <a:defRPr sz="2100"/>
            </a:lvl2pPr>
            <a:lvl3pPr marL="685222" indent="0">
              <a:buNone/>
              <a:defRPr sz="1800"/>
            </a:lvl3pPr>
            <a:lvl4pPr marL="1027833" indent="0">
              <a:buNone/>
              <a:defRPr sz="1500"/>
            </a:lvl4pPr>
            <a:lvl5pPr marL="1370444" indent="0">
              <a:buNone/>
              <a:defRPr sz="1500"/>
            </a:lvl5pPr>
            <a:lvl6pPr marL="1713071" indent="0">
              <a:buNone/>
              <a:defRPr sz="1500"/>
            </a:lvl6pPr>
            <a:lvl7pPr marL="2055665" indent="0">
              <a:buNone/>
              <a:defRPr sz="1500"/>
            </a:lvl7pPr>
            <a:lvl8pPr marL="2398260" indent="0">
              <a:buNone/>
              <a:defRPr sz="1500"/>
            </a:lvl8pPr>
            <a:lvl9pPr marL="2740856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96" indent="0">
              <a:buNone/>
              <a:defRPr sz="1100"/>
            </a:lvl2pPr>
            <a:lvl3pPr marL="685222" indent="0">
              <a:buNone/>
              <a:defRPr sz="900"/>
            </a:lvl3pPr>
            <a:lvl4pPr marL="1027833" indent="0">
              <a:buNone/>
              <a:defRPr sz="800"/>
            </a:lvl4pPr>
            <a:lvl5pPr marL="1370444" indent="0">
              <a:buNone/>
              <a:defRPr sz="800"/>
            </a:lvl5pPr>
            <a:lvl6pPr marL="1713071" indent="0">
              <a:buNone/>
              <a:defRPr sz="800"/>
            </a:lvl6pPr>
            <a:lvl7pPr marL="2055665" indent="0">
              <a:buNone/>
              <a:defRPr sz="800"/>
            </a:lvl7pPr>
            <a:lvl8pPr marL="2398260" indent="0">
              <a:buNone/>
              <a:defRPr sz="800"/>
            </a:lvl8pPr>
            <a:lvl9pPr marL="274085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fld id="{C764DE79-268F-4C1A-8933-263129D2AF90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29" tIns="34289" rIns="68529" bIns="34289"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t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ti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ti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ti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tif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tif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20343"/>
            <a:ext cx="7886700" cy="447675"/>
          </a:xfrm>
          <a:prstGeom prst="rect">
            <a:avLst/>
          </a:prstGeom>
        </p:spPr>
        <p:txBody>
          <a:bodyPr vert="horz" lIns="68529" tIns="34289" rIns="6852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29" tIns="34289" rIns="68529" bIns="342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276207" y="4767263"/>
            <a:ext cx="1239179" cy="171450"/>
          </a:xfrm>
          <a:prstGeom prst="rect">
            <a:avLst/>
          </a:prstGeom>
        </p:spPr>
        <p:txBody>
          <a:bodyPr vert="horz" lIns="51401" tIns="25718" rIns="51401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latin typeface="Arial" charset="0"/>
                <a:ea typeface="Arial" charset="0"/>
                <a:cs typeface="Arial" charset="0"/>
              </a:rPr>
              <a:t>ACCJC.ORG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4767263"/>
            <a:ext cx="2141444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50" r:id="rId12"/>
  </p:sldLayoutIdLst>
  <p:txStyles>
    <p:titleStyle>
      <a:lvl1pPr algn="l" defTabSz="68522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14" indent="-171314" algn="l" defTabSz="68522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41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535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130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26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352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963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574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201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96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22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33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444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071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665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260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856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20343"/>
            <a:ext cx="7886700" cy="447675"/>
          </a:xfrm>
          <a:prstGeom prst="rect">
            <a:avLst/>
          </a:prstGeom>
        </p:spPr>
        <p:txBody>
          <a:bodyPr vert="horz" lIns="68532" tIns="34289" rIns="68532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32" tIns="34289" rIns="68532" bIns="342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276205" y="4767263"/>
            <a:ext cx="1239179" cy="171450"/>
          </a:xfrm>
          <a:prstGeom prst="rect">
            <a:avLst/>
          </a:prstGeom>
        </p:spPr>
        <p:txBody>
          <a:bodyPr vert="horz" lIns="51403" tIns="25718" rIns="51403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prstClr val="black">
                    <a:tint val="75000"/>
                  </a:prstClr>
                </a:solidFill>
                <a:latin typeface="Arial" charset="0"/>
                <a:ea typeface="Arial" charset="0"/>
                <a:cs typeface="Arial" charset="0"/>
              </a:rPr>
              <a:t>ACCJC.ORG</a:t>
            </a:r>
            <a:endParaRPr lang="en-US" sz="700" dirty="0">
              <a:solidFill>
                <a:prstClr val="black">
                  <a:tint val="7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4767263"/>
            <a:ext cx="2141444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9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68525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22" indent="-171322" algn="l" defTabSz="68525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65" indent="-171322" algn="l" defTabSz="6852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577" indent="-171322" algn="l" defTabSz="6852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190" indent="-171322" algn="l" defTabSz="6852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804" indent="-171322" algn="l" defTabSz="6852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446" indent="-171322" algn="l" defTabSz="6852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074" indent="-171322" algn="l" defTabSz="6852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702" indent="-171322" algn="l" defTabSz="6852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345" indent="-171322" algn="l" defTabSz="6852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14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56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84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12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155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767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380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994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20343"/>
            <a:ext cx="7886700" cy="447675"/>
          </a:xfrm>
          <a:prstGeom prst="rect">
            <a:avLst/>
          </a:prstGeom>
        </p:spPr>
        <p:txBody>
          <a:bodyPr vert="horz" lIns="68537" tIns="34289" rIns="68537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37" tIns="34289" rIns="68537" bIns="342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276202" y="4767263"/>
            <a:ext cx="1239179" cy="171450"/>
          </a:xfrm>
          <a:prstGeom prst="rect">
            <a:avLst/>
          </a:prstGeom>
        </p:spPr>
        <p:txBody>
          <a:bodyPr vert="horz" lIns="51406" tIns="25718" rIns="51406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prstClr val="black">
                    <a:tint val="75000"/>
                  </a:prstClr>
                </a:solidFill>
                <a:latin typeface="Arial" charset="0"/>
                <a:ea typeface="Arial" charset="0"/>
                <a:cs typeface="Arial" charset="0"/>
              </a:rPr>
              <a:t>ACCJC.ORG</a:t>
            </a:r>
            <a:endParaRPr lang="en-US" sz="700" dirty="0">
              <a:solidFill>
                <a:prstClr val="black">
                  <a:tint val="7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4767263"/>
            <a:ext cx="2141444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2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68530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34" indent="-171334" algn="l" defTabSz="68530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01" indent="-171334" algn="l" defTabSz="6853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40" indent="-171334" algn="l" defTabSz="6853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280" indent="-171334" algn="l" defTabSz="6853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921" indent="-171334" algn="l" defTabSz="6853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587" indent="-171334" algn="l" defTabSz="6853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241" indent="-171334" algn="l" defTabSz="6853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894" indent="-171334" algn="l" defTabSz="6853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561" indent="-171334" algn="l" defTabSz="6853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41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07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61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14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81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920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560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201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20343"/>
            <a:ext cx="7886700" cy="447675"/>
          </a:xfrm>
          <a:prstGeom prst="rect">
            <a:avLst/>
          </a:prstGeom>
        </p:spPr>
        <p:txBody>
          <a:bodyPr vert="horz" lIns="68543" tIns="34289" rIns="68543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43" tIns="34289" rIns="68543" bIns="342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276198" y="4767263"/>
            <a:ext cx="1239179" cy="171450"/>
          </a:xfrm>
          <a:prstGeom prst="rect">
            <a:avLst/>
          </a:prstGeom>
        </p:spPr>
        <p:txBody>
          <a:bodyPr vert="horz" lIns="51410" tIns="25718" rIns="51410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prstClr val="black">
                    <a:tint val="75000"/>
                  </a:prstClr>
                </a:solidFill>
                <a:latin typeface="Arial" charset="0"/>
                <a:ea typeface="Arial" charset="0"/>
                <a:cs typeface="Arial" charset="0"/>
              </a:rPr>
              <a:t>ACCJC.ORG</a:t>
            </a:r>
            <a:endParaRPr lang="en-US" sz="700" dirty="0">
              <a:solidFill>
                <a:prstClr val="black">
                  <a:tint val="7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4767263"/>
            <a:ext cx="2141444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7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68537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50" indent="-171350" algn="l" defTabSz="68537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49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24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00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077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775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463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150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849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77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75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3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50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449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24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800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477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20343"/>
            <a:ext cx="7886700" cy="447675"/>
          </a:xfrm>
          <a:prstGeom prst="rect">
            <a:avLst/>
          </a:prstGeom>
        </p:spPr>
        <p:txBody>
          <a:bodyPr vert="horz" lIns="68550" tIns="34289" rIns="68550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0" tIns="34289" rIns="68550" bIns="342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276193" y="4767263"/>
            <a:ext cx="1239179" cy="171450"/>
          </a:xfrm>
          <a:prstGeom prst="rect">
            <a:avLst/>
          </a:prstGeom>
        </p:spPr>
        <p:txBody>
          <a:bodyPr vert="horz" lIns="51415" tIns="25718" rIns="5141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prstClr val="black">
                    <a:tint val="75000"/>
                  </a:prstClr>
                </a:solidFill>
                <a:latin typeface="Arial" charset="0"/>
                <a:ea typeface="Arial" charset="0"/>
                <a:cs typeface="Arial" charset="0"/>
              </a:rPr>
              <a:t>ACCJC.ORG</a:t>
            </a:r>
            <a:endParaRPr lang="en-US" sz="700" dirty="0">
              <a:solidFill>
                <a:prstClr val="black">
                  <a:tint val="7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4767263"/>
            <a:ext cx="2141444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7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68546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0" indent="-171370" algn="l" defTabSz="68546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09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29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50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272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010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40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70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209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22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6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9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2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59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79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0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22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20343"/>
            <a:ext cx="7886700" cy="447675"/>
          </a:xfrm>
          <a:prstGeom prst="rect">
            <a:avLst/>
          </a:prstGeom>
        </p:spPr>
        <p:txBody>
          <a:bodyPr vert="horz" lIns="68570" tIns="34289" rIns="68570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0" tIns="34289" rIns="68570" bIns="342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276180" y="4767263"/>
            <a:ext cx="1239179" cy="171450"/>
          </a:xfrm>
          <a:prstGeom prst="rect">
            <a:avLst/>
          </a:prstGeom>
        </p:spPr>
        <p:txBody>
          <a:bodyPr vert="horz" lIns="51428" tIns="25718" rIns="51428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prstClr val="black">
                    <a:tint val="75000"/>
                  </a:prstClr>
                </a:solidFill>
                <a:latin typeface="Arial" charset="0"/>
                <a:ea typeface="Arial" charset="0"/>
                <a:cs typeface="Arial" charset="0"/>
              </a:rPr>
              <a:t>ACCJC.ORG</a:t>
            </a:r>
            <a:endParaRPr lang="en-US" sz="700" dirty="0">
              <a:solidFill>
                <a:prstClr val="black">
                  <a:tint val="7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4767263"/>
            <a:ext cx="2141444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1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68568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2" indent="-171422" algn="l" defTabSz="68568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6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40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79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21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6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4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1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5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0491" y="2664716"/>
            <a:ext cx="7519181" cy="126641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Taft College</a:t>
            </a:r>
            <a:br>
              <a:rPr lang="en-US" sz="2800" b="1" dirty="0" smtClean="0"/>
            </a:br>
            <a:r>
              <a:rPr lang="en-US" sz="2800" b="1" dirty="0" smtClean="0"/>
              <a:t>Advanced ISER </a:t>
            </a:r>
            <a:br>
              <a:rPr lang="en-US" sz="2800" b="1" dirty="0" smtClean="0"/>
            </a:br>
            <a:r>
              <a:rPr lang="en-US" sz="2800" b="1" dirty="0" smtClean="0"/>
              <a:t>January </a:t>
            </a:r>
            <a:r>
              <a:rPr lang="en-US" sz="2800" b="1" dirty="0" smtClean="0"/>
              <a:t>25, </a:t>
            </a:r>
            <a:r>
              <a:rPr lang="en-US" sz="2800" b="1" dirty="0" smtClean="0"/>
              <a:t>2020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2634" y="4073278"/>
            <a:ext cx="3094893" cy="7630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/>
              <a:t>Gohar</a:t>
            </a:r>
            <a:r>
              <a:rPr lang="en-US" sz="1600" dirty="0"/>
              <a:t> Momjian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Vice President, </a:t>
            </a:r>
            <a:r>
              <a:rPr lang="en-US" dirty="0"/>
              <a:t>ACCJC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08" y="874624"/>
            <a:ext cx="1916664" cy="17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2887"/>
            <a:ext cx="7886700" cy="447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Accreditation </a:t>
            </a:r>
            <a:r>
              <a:rPr lang="en-US" dirty="0"/>
              <a:t>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3414"/>
            <a:ext cx="7886700" cy="2696344"/>
          </a:xfrm>
        </p:spPr>
        <p:txBody>
          <a:bodyPr/>
          <a:lstStyle/>
          <a:p>
            <a:r>
              <a:rPr lang="en-US" sz="2800" dirty="0" smtClean="0"/>
              <a:t>Focus </a:t>
            </a:r>
            <a:r>
              <a:rPr lang="en-US" sz="2800" dirty="0"/>
              <a:t>on effectiveness of the institution as a whole in meeting its </a:t>
            </a:r>
            <a:r>
              <a:rPr lang="en-US" sz="2800" dirty="0" smtClean="0"/>
              <a:t>mission</a:t>
            </a:r>
          </a:p>
          <a:p>
            <a:r>
              <a:rPr lang="en-US" sz="2800" dirty="0" smtClean="0"/>
              <a:t>Adequacy </a:t>
            </a:r>
            <a:r>
              <a:rPr lang="en-US" sz="2800" dirty="0"/>
              <a:t>of resources to support student </a:t>
            </a:r>
            <a:r>
              <a:rPr lang="en-US" sz="2800" dirty="0" smtClean="0"/>
              <a:t>learning</a:t>
            </a:r>
          </a:p>
          <a:p>
            <a:r>
              <a:rPr lang="en-US" sz="2800" dirty="0" smtClean="0"/>
              <a:t>Processes </a:t>
            </a:r>
            <a:r>
              <a:rPr lang="en-US" sz="2800" dirty="0"/>
              <a:t>of leadership, governance, and decision-making to adapt the institution to meet a changing </a:t>
            </a:r>
            <a:r>
              <a:rPr lang="en-US" sz="2800" dirty="0" smtClean="0"/>
              <a:t>future </a:t>
            </a:r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50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I: Mission, Academic Quality and Institutional Effectiveness, and Integrity </a:t>
            </a:r>
          </a:p>
          <a:p>
            <a:pPr marL="685358" lvl="1" indent="-342668">
              <a:buFont typeface="+mj-lt"/>
              <a:buAutoNum type="alphaUcPeriod"/>
            </a:pPr>
            <a:r>
              <a:rPr lang="en-US" dirty="0"/>
              <a:t>Mission (4)</a:t>
            </a:r>
          </a:p>
          <a:p>
            <a:pPr marL="685358" lvl="1" indent="-342668">
              <a:buFont typeface="+mj-lt"/>
              <a:buAutoNum type="alphaUcPeriod"/>
            </a:pPr>
            <a:r>
              <a:rPr lang="en-US" dirty="0"/>
              <a:t>Assuring Academic Quality and Institutional Effectiveness (9)</a:t>
            </a:r>
          </a:p>
          <a:p>
            <a:pPr marL="685358" lvl="1" indent="-342668">
              <a:buFont typeface="+mj-lt"/>
              <a:buAutoNum type="alphaUcPeriod"/>
            </a:pPr>
            <a:r>
              <a:rPr lang="en-US" dirty="0"/>
              <a:t>Institutional Integrity (14)</a:t>
            </a:r>
          </a:p>
          <a:p>
            <a:r>
              <a:rPr lang="en-US" dirty="0"/>
              <a:t>Standard II: Student Learning Programs and Support Services </a:t>
            </a:r>
          </a:p>
          <a:p>
            <a:pPr marL="685358" lvl="1" indent="-342668">
              <a:buFont typeface="+mj-lt"/>
              <a:buAutoNum type="alphaUcPeriod"/>
            </a:pPr>
            <a:r>
              <a:rPr lang="en-US" dirty="0"/>
              <a:t>Instructional Programs (16)</a:t>
            </a:r>
          </a:p>
          <a:p>
            <a:pPr marL="685358" lvl="1" indent="-342668">
              <a:buFont typeface="+mj-lt"/>
              <a:buAutoNum type="alphaUcPeriod"/>
            </a:pPr>
            <a:r>
              <a:rPr lang="en-US" dirty="0"/>
              <a:t>Library and Learning Support Services (4)</a:t>
            </a:r>
          </a:p>
          <a:p>
            <a:pPr marL="685358" lvl="1" indent="-342668">
              <a:buFont typeface="+mj-lt"/>
              <a:buAutoNum type="alphaUcPeriod"/>
            </a:pPr>
            <a:r>
              <a:rPr lang="en-US" dirty="0"/>
              <a:t>Student Support Services (8)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III: Resources</a:t>
            </a:r>
          </a:p>
          <a:p>
            <a:pPr marL="728195" lvl="1" indent="-385529">
              <a:buFont typeface="+mj-lt"/>
              <a:buAutoNum type="alphaUcPeriod"/>
            </a:pPr>
            <a:r>
              <a:rPr lang="en-US" dirty="0"/>
              <a:t>Human Resources (15)</a:t>
            </a:r>
          </a:p>
          <a:p>
            <a:pPr marL="728195" lvl="1" indent="-385529">
              <a:buFont typeface="+mj-lt"/>
              <a:buAutoNum type="alphaUcPeriod"/>
            </a:pPr>
            <a:r>
              <a:rPr lang="en-US" dirty="0"/>
              <a:t>Physical Resources (4)</a:t>
            </a:r>
          </a:p>
          <a:p>
            <a:pPr marL="728195" lvl="1" indent="-385529">
              <a:buFont typeface="+mj-lt"/>
              <a:buAutoNum type="alphaUcPeriod"/>
            </a:pPr>
            <a:r>
              <a:rPr lang="en-US" dirty="0"/>
              <a:t>Technology Resources (5)</a:t>
            </a:r>
          </a:p>
          <a:p>
            <a:pPr marL="728195" lvl="1" indent="-385529">
              <a:buFont typeface="+mj-lt"/>
              <a:buAutoNum type="alphaUcPeriod"/>
            </a:pPr>
            <a:r>
              <a:rPr lang="en-US" dirty="0"/>
              <a:t>Financial Resources (16)</a:t>
            </a:r>
          </a:p>
          <a:p>
            <a:r>
              <a:rPr lang="en-US" dirty="0"/>
              <a:t>Standard IV: Leadership and Governance </a:t>
            </a:r>
          </a:p>
          <a:p>
            <a:pPr marL="685358" lvl="1" indent="-342668">
              <a:buFont typeface="+mj-lt"/>
              <a:buAutoNum type="alphaUcPeriod"/>
            </a:pPr>
            <a:r>
              <a:rPr lang="en-US" dirty="0"/>
              <a:t>Decision-Making Roles and Processes (7)</a:t>
            </a:r>
          </a:p>
          <a:p>
            <a:pPr marL="685358" lvl="1" indent="-342668">
              <a:buFont typeface="+mj-lt"/>
              <a:buAutoNum type="alphaUcPeriod"/>
            </a:pPr>
            <a:r>
              <a:rPr lang="en-US" dirty="0"/>
              <a:t>Chief Executive Officer (6)</a:t>
            </a:r>
          </a:p>
          <a:p>
            <a:pPr marL="685358" lvl="1" indent="-342668">
              <a:buFont typeface="+mj-lt"/>
              <a:buAutoNum type="alphaUcPeriod"/>
            </a:pPr>
            <a:r>
              <a:rPr lang="en-US" dirty="0"/>
              <a:t>Governing Board (13)</a:t>
            </a:r>
          </a:p>
          <a:p>
            <a:pPr marL="685358" lvl="1" indent="-342668">
              <a:buFont typeface="+mj-lt"/>
              <a:buAutoNum type="alphaUcPeriod"/>
            </a:pPr>
            <a:r>
              <a:rPr lang="en-US" dirty="0"/>
              <a:t>Multi-College Districts or Systems (7)</a:t>
            </a:r>
          </a:p>
        </p:txBody>
      </p:sp>
    </p:spTree>
    <p:extLst>
      <p:ext uri="{BB962C8B-B14F-4D97-AF65-F5344CB8AC3E}">
        <p14:creationId xmlns:p14="http://schemas.microsoft.com/office/powerpoint/2010/main" val="4492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0424"/>
            <a:ext cx="7886700" cy="8304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Institutional Self Evaluation Report: ISER </a:t>
            </a:r>
            <a:br>
              <a:rPr lang="en-US" dirty="0" smtClean="0"/>
            </a:br>
            <a:r>
              <a:rPr lang="en-US" dirty="0" smtClean="0"/>
              <a:t>You’ve Got This!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9061"/>
            <a:ext cx="7647603" cy="2577630"/>
          </a:xfrm>
        </p:spPr>
        <p:txBody>
          <a:bodyPr/>
          <a:lstStyle/>
          <a:p>
            <a:r>
              <a:rPr lang="en-US" dirty="0" smtClean="0"/>
              <a:t>Started w/standards and evidence</a:t>
            </a:r>
          </a:p>
          <a:p>
            <a:r>
              <a:rPr lang="en-US" dirty="0" smtClean="0"/>
              <a:t>ISER addresses the standards</a:t>
            </a:r>
          </a:p>
          <a:p>
            <a:r>
              <a:rPr lang="en-US" dirty="0" smtClean="0"/>
              <a:t>Evidence supports claim that you meet the standards</a:t>
            </a:r>
          </a:p>
          <a:p>
            <a:r>
              <a:rPr lang="en-US" dirty="0"/>
              <a:t>When gaps identified, improvement processes begun</a:t>
            </a:r>
          </a:p>
          <a:p>
            <a:r>
              <a:rPr lang="en-US" dirty="0" smtClean="0"/>
              <a:t>College understands own processes</a:t>
            </a:r>
          </a:p>
        </p:txBody>
      </p:sp>
    </p:spTree>
    <p:extLst>
      <p:ext uri="{BB962C8B-B14F-4D97-AF65-F5344CB8AC3E}">
        <p14:creationId xmlns:p14="http://schemas.microsoft.com/office/powerpoint/2010/main" val="3273868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83481"/>
            <a:ext cx="7886700" cy="69413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Quality Focus Essay – Proposed Projects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7617"/>
            <a:ext cx="7886700" cy="3263504"/>
          </a:xfrm>
        </p:spPr>
        <p:txBody>
          <a:bodyPr/>
          <a:lstStyle/>
          <a:p>
            <a:r>
              <a:rPr lang="en-US" dirty="0"/>
              <a:t>Improvement component</a:t>
            </a:r>
          </a:p>
          <a:p>
            <a:r>
              <a:rPr lang="en-US" dirty="0"/>
              <a:t>Connect to student learning and achievement</a:t>
            </a:r>
          </a:p>
          <a:p>
            <a:r>
              <a:rPr lang="en-US" dirty="0"/>
              <a:t>What doing to move the needle?</a:t>
            </a:r>
          </a:p>
          <a:p>
            <a:r>
              <a:rPr lang="en-US" dirty="0"/>
              <a:t>Long-term projects with clear demarcation line</a:t>
            </a:r>
          </a:p>
          <a:p>
            <a:r>
              <a:rPr lang="en-US" dirty="0"/>
              <a:t>Peer Review team provides constructive feedback</a:t>
            </a:r>
          </a:p>
          <a:p>
            <a:r>
              <a:rPr lang="en-US" dirty="0"/>
              <a:t>Report on QFE projects in Mid-term report (4 years out from start)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376" y="1221256"/>
            <a:ext cx="5331854" cy="4476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Expectations of Peer </a:t>
            </a:r>
            <a:r>
              <a:rPr lang="en-US" b="1" dirty="0" smtClean="0"/>
              <a:t>Reviewers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257" y="1737218"/>
            <a:ext cx="7904093" cy="3156761"/>
          </a:xfrm>
        </p:spPr>
        <p:txBody>
          <a:bodyPr>
            <a:normAutofit/>
          </a:bodyPr>
          <a:lstStyle/>
          <a:p>
            <a:pPr>
              <a:buSzPct val="100000"/>
              <a:buFont typeface="Wingdings" pitchFamily="2" charset="2"/>
              <a:buChar char="§"/>
            </a:pPr>
            <a:r>
              <a:rPr lang="en-US" dirty="0"/>
              <a:t>Seek to </a:t>
            </a:r>
            <a:r>
              <a:rPr lang="en-US" b="1" i="1" dirty="0">
                <a:solidFill>
                  <a:srgbClr val="C00000"/>
                </a:solidFill>
              </a:rPr>
              <a:t>understand</a:t>
            </a:r>
            <a:endParaRPr lang="en-US" b="1" i="1" dirty="0"/>
          </a:p>
          <a:p>
            <a:pPr>
              <a:buSzPct val="100000"/>
              <a:buFont typeface="Wingdings" pitchFamily="2" charset="2"/>
              <a:buChar char="§"/>
            </a:pPr>
            <a:r>
              <a:rPr lang="en-US" dirty="0"/>
              <a:t>Seeking to understand </a:t>
            </a:r>
            <a:r>
              <a:rPr lang="en-US" b="1" i="1" dirty="0">
                <a:solidFill>
                  <a:srgbClr val="C00000"/>
                </a:solidFill>
              </a:rPr>
              <a:t>starts with the ISER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dirty="0"/>
              <a:t>Practice </a:t>
            </a:r>
            <a:r>
              <a:rPr lang="en-US" b="1" i="1" dirty="0">
                <a:solidFill>
                  <a:srgbClr val="C00000"/>
                </a:solidFill>
              </a:rPr>
              <a:t>appreciative inquiry </a:t>
            </a:r>
            <a:r>
              <a:rPr lang="en-US" dirty="0"/>
              <a:t>on site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b="1" i="1" dirty="0">
                <a:solidFill>
                  <a:srgbClr val="C00000"/>
                </a:solidFill>
              </a:rPr>
              <a:t>Alignment</a:t>
            </a:r>
            <a:r>
              <a:rPr lang="en-US" dirty="0"/>
              <a:t> with standards rather than hunting for deficiencies 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dirty="0"/>
              <a:t>Validation and </a:t>
            </a:r>
            <a:r>
              <a:rPr lang="en-US" b="1" i="1" dirty="0">
                <a:solidFill>
                  <a:srgbClr val="C00000"/>
                </a:solidFill>
              </a:rPr>
              <a:t>affirmation</a:t>
            </a:r>
            <a:r>
              <a:rPr lang="en-US" dirty="0"/>
              <a:t> 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b="1" i="1" dirty="0">
                <a:solidFill>
                  <a:srgbClr val="C00000"/>
                </a:solidFill>
              </a:rPr>
              <a:t>Goal</a:t>
            </a:r>
            <a:r>
              <a:rPr lang="en-US" dirty="0"/>
              <a:t>: educational quality and institutional improvement 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dirty="0"/>
              <a:t>Your outcome: the </a:t>
            </a:r>
            <a:r>
              <a:rPr lang="en-US" b="1" i="1" dirty="0">
                <a:solidFill>
                  <a:srgbClr val="C00000"/>
                </a:solidFill>
              </a:rPr>
              <a:t>team report</a:t>
            </a:r>
            <a:r>
              <a:rPr lang="en-US" dirty="0"/>
              <a:t>. . . reflection of your team and ACCJC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43350" y="865066"/>
            <a:ext cx="365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Excerpted from Team Training </a:t>
            </a:r>
            <a:r>
              <a:rPr lang="en-US" b="1" i="1" dirty="0" err="1" smtClean="0"/>
              <a:t>ppt</a:t>
            </a:r>
            <a:r>
              <a:rPr lang="en-US" b="1" i="1" dirty="0" smtClean="0"/>
              <a:t> Fall 2019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7035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86" y="1340049"/>
            <a:ext cx="7886700" cy="4476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/>
              <a:t>Professional Judgement of the Team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286" y="1873077"/>
            <a:ext cx="7886700" cy="2838887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§"/>
            </a:pPr>
            <a:r>
              <a:rPr lang="en-US" dirty="0"/>
              <a:t>The team must make a determination whether </a:t>
            </a:r>
            <a:r>
              <a:rPr lang="en-US" dirty="0">
                <a:solidFill>
                  <a:schemeClr val="tx1"/>
                </a:solidFill>
              </a:rPr>
              <a:t>the</a:t>
            </a:r>
            <a:r>
              <a:rPr lang="en-US" b="1" dirty="0">
                <a:solidFill>
                  <a:srgbClr val="C00000"/>
                </a:solidFill>
              </a:rPr>
              <a:t> standard is met or not met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dirty="0" smtClean="0"/>
              <a:t>Different </a:t>
            </a:r>
            <a:r>
              <a:rPr lang="en-US" dirty="0"/>
              <a:t>“levels” of evaluation and feedback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Compliance and improvement: </a:t>
            </a:r>
            <a:r>
              <a:rPr lang="en-US" b="1" dirty="0">
                <a:solidFill>
                  <a:srgbClr val="C00000"/>
                </a:solidFill>
              </a:rPr>
              <a:t>recommendations</a:t>
            </a:r>
          </a:p>
          <a:p>
            <a:pPr lvl="2">
              <a:buSzPct val="100000"/>
            </a:pPr>
            <a:r>
              <a:rPr lang="en-US" dirty="0"/>
              <a:t>Team suggestions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Exceeding the standards: </a:t>
            </a:r>
            <a:r>
              <a:rPr lang="en-US" b="1" dirty="0">
                <a:solidFill>
                  <a:srgbClr val="C00000"/>
                </a:solidFill>
              </a:rPr>
              <a:t>commendations</a:t>
            </a:r>
          </a:p>
          <a:p>
            <a:pPr lvl="2">
              <a:buSzPct val="100000"/>
            </a:pPr>
            <a:r>
              <a:rPr lang="en-US" dirty="0"/>
              <a:t>Team recognition</a:t>
            </a:r>
          </a:p>
          <a:p>
            <a:pPr>
              <a:buSzPct val="100000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350" y="865066"/>
            <a:ext cx="365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Excerpted from Team Training </a:t>
            </a:r>
            <a:r>
              <a:rPr lang="en-US" b="1" i="1" dirty="0" err="1" smtClean="0"/>
              <a:t>ppt</a:t>
            </a:r>
            <a:r>
              <a:rPr lang="en-US" b="1" i="1" dirty="0" smtClean="0"/>
              <a:t> Fall 2019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14335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>
            <a:spLocks noGrp="1"/>
          </p:cNvSpPr>
          <p:nvPr>
            <p:ph type="title"/>
          </p:nvPr>
        </p:nvSpPr>
        <p:spPr>
          <a:xfrm>
            <a:off x="507352" y="1100257"/>
            <a:ext cx="78867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3959"/>
            </a:pPr>
            <a:r>
              <a:rPr lang="en-US" sz="3000" b="1" dirty="0"/>
              <a:t>Reviewing the College and ACCJC Core Values</a:t>
            </a:r>
            <a:endParaRPr sz="3000" b="1" dirty="0"/>
          </a:p>
        </p:txBody>
      </p:sp>
      <p:sp>
        <p:nvSpPr>
          <p:cNvPr id="188" name="Google Shape;188;p35"/>
          <p:cNvSpPr txBox="1">
            <a:spLocks noGrp="1"/>
          </p:cNvSpPr>
          <p:nvPr>
            <p:ph type="body" idx="1"/>
          </p:nvPr>
        </p:nvSpPr>
        <p:spPr>
          <a:xfrm>
            <a:off x="1440413" y="1481247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indent="-342900">
              <a:buSzPts val="2800"/>
              <a:buFont typeface="Wingdings" pitchFamily="2" charset="2"/>
              <a:buChar char="§"/>
            </a:pPr>
            <a:r>
              <a:rPr lang="en-US" dirty="0"/>
              <a:t>Peer: collegial, co-equal, collaborative, cordial </a:t>
            </a:r>
          </a:p>
          <a:p>
            <a:pPr indent="-342900">
              <a:buClr>
                <a:schemeClr val="dk1"/>
              </a:buClr>
              <a:buSzPts val="2800"/>
              <a:buFont typeface="Wingdings" pitchFamily="2" charset="2"/>
              <a:buChar char="§"/>
            </a:pPr>
            <a:r>
              <a:rPr lang="en-US" dirty="0"/>
              <a:t>Appreciative inquiry:</a:t>
            </a:r>
          </a:p>
          <a:p>
            <a:pPr marL="600075" lvl="1">
              <a:spcBef>
                <a:spcPts val="750"/>
              </a:spcBef>
              <a:buSzPts val="2800"/>
              <a:buFont typeface="Wingdings" pitchFamily="2" charset="2"/>
              <a:buChar char="ü"/>
            </a:pPr>
            <a:r>
              <a:rPr lang="en-US" dirty="0"/>
              <a:t>trust their expertise </a:t>
            </a:r>
          </a:p>
          <a:p>
            <a:pPr marL="600075" lvl="1">
              <a:spcBef>
                <a:spcPts val="750"/>
              </a:spcBef>
              <a:buSzPts val="2800"/>
              <a:buFont typeface="Wingdings" pitchFamily="2" charset="2"/>
              <a:buChar char="ü"/>
            </a:pPr>
            <a:r>
              <a:rPr lang="en-US" dirty="0"/>
              <a:t>lead with assumptions of success</a:t>
            </a:r>
          </a:p>
          <a:p>
            <a:pPr marL="600075" lvl="1">
              <a:spcBef>
                <a:spcPts val="750"/>
              </a:spcBef>
              <a:buSzPts val="2800"/>
              <a:buFont typeface="Wingdings" pitchFamily="2" charset="2"/>
              <a:buChar char="ü"/>
            </a:pPr>
            <a:r>
              <a:rPr lang="en-US" dirty="0"/>
              <a:t>apply your expertise in search of best practices</a:t>
            </a:r>
          </a:p>
          <a:p>
            <a:pPr marL="600075" lvl="1">
              <a:spcBef>
                <a:spcPts val="750"/>
              </a:spcBef>
              <a:buSzPts val="2800"/>
              <a:buFont typeface="Wingdings" pitchFamily="2" charset="2"/>
              <a:buChar char="ü"/>
            </a:pPr>
            <a:r>
              <a:rPr lang="en-US" dirty="0"/>
              <a:t>identify alignment with Standards</a:t>
            </a:r>
          </a:p>
          <a:p>
            <a:pPr marL="600075" lvl="1">
              <a:spcBef>
                <a:spcPts val="750"/>
              </a:spcBef>
              <a:buSzPts val="2800"/>
              <a:buFont typeface="Wingdings" pitchFamily="2" charset="2"/>
              <a:buChar char="ü"/>
            </a:pPr>
            <a:r>
              <a:rPr lang="en-US" dirty="0"/>
              <a:t>identify areas for improvement or compliance</a:t>
            </a:r>
            <a:endParaRPr dirty="0"/>
          </a:p>
          <a:p>
            <a:pPr indent="-342900">
              <a:buClr>
                <a:schemeClr val="dk1"/>
              </a:buClr>
              <a:buSzPts val="2800"/>
              <a:buFont typeface="Wingdings" pitchFamily="2" charset="2"/>
              <a:buChar char="§"/>
            </a:pPr>
            <a:r>
              <a:rPr lang="en-US" dirty="0"/>
              <a:t>Triangulate consistency of information </a:t>
            </a:r>
            <a:endParaRPr dirty="0"/>
          </a:p>
          <a:p>
            <a:pPr indent="-342900">
              <a:buClr>
                <a:schemeClr val="dk1"/>
              </a:buClr>
              <a:buSzPts val="2800"/>
              <a:buFont typeface="Wingdings" pitchFamily="2" charset="2"/>
              <a:buChar char="§"/>
            </a:pPr>
            <a:r>
              <a:rPr lang="en-US" b="1" dirty="0">
                <a:solidFill>
                  <a:srgbClr val="C00000"/>
                </a:solidFill>
              </a:rPr>
              <a:t>Trust. Respect. Appreciate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350" y="771756"/>
            <a:ext cx="365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Excerpted from Team Training </a:t>
            </a:r>
            <a:r>
              <a:rPr lang="en-US" b="1" i="1" dirty="0" err="1" smtClean="0"/>
              <a:t>ppt</a:t>
            </a:r>
            <a:r>
              <a:rPr lang="en-US" b="1" i="1" dirty="0" smtClean="0"/>
              <a:t> Fall 2019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48276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3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Thoughts and Remaining Questions??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9091"/>
            <a:ext cx="7886700" cy="87283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Greetings!  A </a:t>
            </a:r>
            <a:r>
              <a:rPr lang="en-US" b="1" dirty="0" smtClean="0"/>
              <a:t>continued </a:t>
            </a:r>
            <a:r>
              <a:rPr lang="en-US" b="1" dirty="0"/>
              <a:t>conversation…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76184"/>
            <a:ext cx="7886700" cy="238480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Introductions – who’s in the house </a:t>
            </a:r>
          </a:p>
          <a:p>
            <a:r>
              <a:rPr lang="en-US" sz="2800" dirty="0"/>
              <a:t>Purpose of conversation today: </a:t>
            </a:r>
          </a:p>
          <a:p>
            <a:pPr lvl="1"/>
            <a:r>
              <a:rPr lang="en-US" sz="2400" dirty="0" smtClean="0"/>
              <a:t>ACCJC Refresher </a:t>
            </a:r>
            <a:endParaRPr lang="en-US" sz="2400" dirty="0"/>
          </a:p>
          <a:p>
            <a:pPr lvl="1"/>
            <a:r>
              <a:rPr lang="en-US" sz="2400" dirty="0" smtClean="0"/>
              <a:t>What’s new </a:t>
            </a:r>
            <a:endParaRPr lang="en-US" sz="2400" dirty="0"/>
          </a:p>
          <a:p>
            <a:pPr lvl="1"/>
            <a:r>
              <a:rPr lang="en-US" sz="2400" dirty="0" smtClean="0"/>
              <a:t>Questions </a:t>
            </a:r>
          </a:p>
          <a:p>
            <a:pPr lvl="1"/>
            <a:r>
              <a:rPr lang="en-US" sz="2400" dirty="0" smtClean="0"/>
              <a:t>Working time</a:t>
            </a:r>
            <a:endParaRPr lang="en-US" sz="2400" dirty="0"/>
          </a:p>
          <a:p>
            <a:pPr lvl="1"/>
            <a:endParaRPr lang="en-US" dirty="0"/>
          </a:p>
          <a:p>
            <a:pPr marL="342605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60" y="1232899"/>
            <a:ext cx="4027469" cy="4476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Accredit?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52" y="1792223"/>
            <a:ext cx="3642101" cy="18872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Power of Peer Review</a:t>
            </a:r>
          </a:p>
          <a:p>
            <a:r>
              <a:rPr lang="en-US" sz="2400" dirty="0" smtClean="0"/>
              <a:t>It’s Your Story</a:t>
            </a:r>
          </a:p>
          <a:p>
            <a:r>
              <a:rPr lang="en-US" sz="2400" dirty="0" smtClean="0"/>
              <a:t>A documentary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1434"/>
          <a:stretch/>
        </p:blipFill>
        <p:spPr>
          <a:xfrm>
            <a:off x="4438584" y="1859615"/>
            <a:ext cx="3868218" cy="267062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63524" y="4213036"/>
            <a:ext cx="3397107" cy="447675"/>
          </a:xfrm>
          <a:prstGeom prst="rect">
            <a:avLst/>
          </a:prstGeom>
        </p:spPr>
        <p:txBody>
          <a:bodyPr vert="horz" lIns="68529" tIns="34289" rIns="68529" bIns="34289" rtlCol="0">
            <a:normAutofit fontScale="92500"/>
          </a:bodyPr>
          <a:lstStyle>
            <a:lvl1pPr marL="171314" indent="-171314" algn="l" defTabSz="68522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3941" indent="-171314" algn="l" defTabSz="68522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535" indent="-171314" algn="l" defTabSz="68522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130" indent="-171314" algn="l" defTabSz="68522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1726" indent="-171314" algn="l" defTabSz="68522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4352" indent="-171314" algn="l" defTabSz="68522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6963" indent="-171314" algn="l" defTabSz="68522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9574" indent="-171314" algn="l" defTabSz="68522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2201" indent="-171314" algn="l" defTabSz="68522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222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Accreditation: why bother?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46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Accreditation 101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Accreditor</a:t>
            </a:r>
          </a:p>
          <a:p>
            <a:pPr lvl="1"/>
            <a:r>
              <a:rPr lang="en-US" dirty="0" smtClean="0"/>
              <a:t>6 Regions, 7 Accreditors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5" y="1564908"/>
            <a:ext cx="5273387" cy="314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5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47" y="1370013"/>
            <a:ext cx="8201008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0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Our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Mission:</a:t>
            </a:r>
            <a:r>
              <a:rPr lang="en-US" dirty="0"/>
              <a:t> The Accrediting Commission for Community and Junior Colleges </a:t>
            </a:r>
            <a:r>
              <a:rPr lang="en-US" dirty="0" smtClean="0"/>
              <a:t>supports its </a:t>
            </a:r>
            <a:r>
              <a:rPr lang="en-US" b="1" dirty="0"/>
              <a:t>member institutions to advance educational quality and student learning and achievement</a:t>
            </a:r>
            <a:r>
              <a:rPr lang="en-US" dirty="0"/>
              <a:t>. This collaboration fosters institutional excellence and continuous improvement through innovation, self-analysis, peer review, and application of standards.</a:t>
            </a:r>
          </a:p>
          <a:p>
            <a:r>
              <a:rPr lang="en-US" b="1" dirty="0"/>
              <a:t>ACCJC Core Values</a:t>
            </a:r>
            <a:r>
              <a:rPr lang="en-US" dirty="0"/>
              <a:t>: Integrity; Quality Assurance; Institutional Improvement; Peer Review; Student Learning and Achievement; Collegiality</a:t>
            </a:r>
          </a:p>
          <a:p>
            <a:r>
              <a:rPr lang="en-US" b="1" dirty="0"/>
              <a:t>Strategic Plan &amp;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ACCJC: More Effective, More Responsive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9053"/>
            <a:ext cx="7886700" cy="2386855"/>
          </a:xfrm>
        </p:spPr>
        <p:txBody>
          <a:bodyPr>
            <a:normAutofit/>
          </a:bodyPr>
          <a:lstStyle/>
          <a:p>
            <a:r>
              <a:rPr lang="en-US" dirty="0"/>
              <a:t>ACCJC New Directions</a:t>
            </a:r>
          </a:p>
          <a:p>
            <a:pPr lvl="1"/>
            <a:r>
              <a:rPr lang="en-US" dirty="0"/>
              <a:t>Vice Presidents </a:t>
            </a:r>
            <a:r>
              <a:rPr lang="en-US" dirty="0" smtClean="0"/>
              <a:t>Portfolio </a:t>
            </a:r>
            <a:r>
              <a:rPr lang="en-US" dirty="0"/>
              <a:t>Model</a:t>
            </a:r>
          </a:p>
          <a:p>
            <a:pPr lvl="1"/>
            <a:r>
              <a:rPr lang="en-US" dirty="0" smtClean="0"/>
              <a:t>Improved </a:t>
            </a:r>
            <a:r>
              <a:rPr lang="en-US" dirty="0" smtClean="0"/>
              <a:t>Trainings and </a:t>
            </a:r>
            <a:r>
              <a:rPr lang="en-US" dirty="0" smtClean="0"/>
              <a:t>Resources</a:t>
            </a:r>
            <a:endParaRPr lang="en-US" dirty="0"/>
          </a:p>
          <a:p>
            <a:pPr lvl="1"/>
            <a:r>
              <a:rPr lang="en-US" dirty="0" smtClean="0"/>
              <a:t>Lightening the burden on members</a:t>
            </a:r>
          </a:p>
          <a:p>
            <a:pPr lvl="2"/>
            <a:r>
              <a:rPr lang="en-US" dirty="0" smtClean="0"/>
              <a:t>Annual report and annual fiscal report</a:t>
            </a:r>
          </a:p>
          <a:p>
            <a:pPr lvl="2"/>
            <a:r>
              <a:rPr lang="en-US" dirty="0" smtClean="0"/>
              <a:t>Midterm report</a:t>
            </a:r>
          </a:p>
          <a:p>
            <a:pPr lvl="1"/>
            <a:r>
              <a:rPr lang="en-US" dirty="0" smtClean="0"/>
              <a:t>Formative/summative approach</a:t>
            </a:r>
            <a:endParaRPr lang="en-US" dirty="0" smtClean="0"/>
          </a:p>
          <a:p>
            <a:pPr lvl="1"/>
            <a:r>
              <a:rPr lang="en-US" dirty="0" smtClean="0"/>
              <a:t>Standards Review (upcoming)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865067"/>
            <a:ext cx="7264400" cy="4476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Overview: Accreditation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257" y="1475961"/>
            <a:ext cx="7904093" cy="3156761"/>
          </a:xfrm>
        </p:spPr>
        <p:txBody>
          <a:bodyPr>
            <a:normAutofit/>
          </a:bodyPr>
          <a:lstStyle/>
          <a:p>
            <a:pPr>
              <a:buSzPct val="100000"/>
              <a:buFont typeface="Wingdings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Self-Reflection</a:t>
            </a:r>
            <a:r>
              <a:rPr lang="en-US" dirty="0"/>
              <a:t>. . . the ISER</a:t>
            </a:r>
          </a:p>
          <a:p>
            <a:pPr marL="85725" indent="0">
              <a:buSzPct val="100000"/>
              <a:buNone/>
            </a:pPr>
            <a:endParaRPr lang="en-US" dirty="0"/>
          </a:p>
          <a:p>
            <a:pPr>
              <a:buSzPct val="100000"/>
              <a:buFont typeface="Wingdings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Peer Review</a:t>
            </a:r>
            <a:r>
              <a:rPr lang="en-US" dirty="0"/>
              <a:t>. . . the Visit </a:t>
            </a:r>
          </a:p>
          <a:p>
            <a:pPr marL="85725" indent="0">
              <a:buSzPct val="100000"/>
              <a:buNone/>
            </a:pPr>
            <a:endParaRPr lang="en-US" dirty="0"/>
          </a:p>
          <a:p>
            <a:pPr>
              <a:buSzPct val="100000"/>
              <a:buFont typeface="Wingdings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Affirmation</a:t>
            </a:r>
            <a:r>
              <a:rPr lang="en-US" dirty="0"/>
              <a:t>. . . the Commission’s Action</a:t>
            </a:r>
          </a:p>
          <a:p>
            <a:pPr marL="85725" indent="0">
              <a:buSzPct val="100000"/>
              <a:buNone/>
            </a:pPr>
            <a:endParaRPr lang="en-US" dirty="0"/>
          </a:p>
          <a:p>
            <a:pPr>
              <a:buSzPct val="100000"/>
              <a:buFont typeface="Wingdings" pitchFamily="2" charset="2"/>
              <a:buChar char="v"/>
            </a:pPr>
            <a:r>
              <a:rPr lang="en-US" dirty="0"/>
              <a:t>On-going </a:t>
            </a:r>
            <a:r>
              <a:rPr lang="en-US" b="1" dirty="0">
                <a:solidFill>
                  <a:srgbClr val="C00000"/>
                </a:solidFill>
              </a:rPr>
              <a:t>Commitment to Improvement </a:t>
            </a:r>
            <a:r>
              <a:rPr lang="en-US" dirty="0"/>
              <a:t>and </a:t>
            </a:r>
            <a:r>
              <a:rPr lang="en-US" b="1" dirty="0">
                <a:solidFill>
                  <a:srgbClr val="C00000"/>
                </a:solidFill>
              </a:rPr>
              <a:t>Educational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Excellence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99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Where is Taft in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40" y="1268018"/>
            <a:ext cx="8371002" cy="359621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ISER Training – January 2019</a:t>
            </a:r>
          </a:p>
          <a:p>
            <a:r>
              <a:rPr lang="en-US" dirty="0" smtClean="0"/>
              <a:t>Advanced </a:t>
            </a:r>
            <a:r>
              <a:rPr lang="en-US" dirty="0"/>
              <a:t>ISER </a:t>
            </a:r>
            <a:r>
              <a:rPr lang="en-US" dirty="0" smtClean="0"/>
              <a:t>Training – January 2020</a:t>
            </a:r>
            <a:endParaRPr lang="en-US" dirty="0"/>
          </a:p>
          <a:p>
            <a:r>
              <a:rPr lang="en-US" dirty="0"/>
              <a:t>ACCJC and your CEO select a date for the </a:t>
            </a:r>
            <a:r>
              <a:rPr lang="en-US" dirty="0" smtClean="0"/>
              <a:t>visit – Fall 2020 </a:t>
            </a:r>
            <a:endParaRPr lang="en-US" dirty="0"/>
          </a:p>
          <a:p>
            <a:r>
              <a:rPr lang="en-US" dirty="0"/>
              <a:t>ACCJC staff recruit your Peer Review Team (peers</a:t>
            </a:r>
            <a:r>
              <a:rPr lang="en-US" dirty="0" smtClean="0"/>
              <a:t>) – Spring 2021</a:t>
            </a:r>
            <a:endParaRPr lang="en-US" dirty="0"/>
          </a:p>
          <a:p>
            <a:r>
              <a:rPr lang="en-US" dirty="0"/>
              <a:t>You send the report and evidence to the Team on </a:t>
            </a:r>
            <a:r>
              <a:rPr lang="en-US" dirty="0" smtClean="0"/>
              <a:t>USB – August 2021</a:t>
            </a:r>
            <a:endParaRPr lang="en-US" dirty="0"/>
          </a:p>
          <a:p>
            <a:r>
              <a:rPr lang="en-US" dirty="0"/>
              <a:t>The Team attends training and </a:t>
            </a:r>
            <a:r>
              <a:rPr lang="en-US" dirty="0" smtClean="0"/>
              <a:t>begins review process – September 2021</a:t>
            </a:r>
            <a:endParaRPr lang="en-US" dirty="0"/>
          </a:p>
          <a:p>
            <a:r>
              <a:rPr lang="en-US" dirty="0"/>
              <a:t>The VISIT</a:t>
            </a:r>
            <a:r>
              <a:rPr lang="en-US" dirty="0" smtClean="0"/>
              <a:t>!  - October 2021</a:t>
            </a:r>
            <a:endParaRPr lang="en-US" dirty="0"/>
          </a:p>
          <a:p>
            <a:r>
              <a:rPr lang="en-US" dirty="0"/>
              <a:t>The Team completes its “External Evaluation Report</a:t>
            </a:r>
            <a:r>
              <a:rPr lang="en-US" dirty="0" smtClean="0"/>
              <a:t>.” – Oct. 2021</a:t>
            </a:r>
            <a:endParaRPr lang="en-US" dirty="0"/>
          </a:p>
          <a:p>
            <a:r>
              <a:rPr lang="en-US" dirty="0"/>
              <a:t>Your CEO checks for errors of </a:t>
            </a:r>
            <a:r>
              <a:rPr lang="en-US" dirty="0" smtClean="0"/>
              <a:t>fact – November 2021</a:t>
            </a:r>
            <a:endParaRPr lang="en-US" dirty="0"/>
          </a:p>
          <a:p>
            <a:r>
              <a:rPr lang="en-US" dirty="0"/>
              <a:t>The Commission (peers) reviews everything and takes action</a:t>
            </a:r>
            <a:r>
              <a:rPr lang="en-US" dirty="0" smtClean="0"/>
              <a:t>. </a:t>
            </a:r>
            <a:r>
              <a:rPr lang="en-US" dirty="0" smtClean="0"/>
              <a:t>–January 2022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3214</TotalTime>
  <Words>1165</Words>
  <Application>Microsoft Office PowerPoint</Application>
  <PresentationFormat>On-screen Show (16:9)</PresentationFormat>
  <Paragraphs>181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1_Office Theme</vt:lpstr>
      <vt:lpstr>2_Office Theme</vt:lpstr>
      <vt:lpstr>3_Office Theme</vt:lpstr>
      <vt:lpstr>4_Office Theme</vt:lpstr>
      <vt:lpstr>6_Office Theme</vt:lpstr>
      <vt:lpstr>Taft College Advanced ISER  January 25, 2020</vt:lpstr>
      <vt:lpstr>Greetings!  A continued conversation…</vt:lpstr>
      <vt:lpstr>Why Accredit?</vt:lpstr>
      <vt:lpstr>Accreditation 101</vt:lpstr>
      <vt:lpstr>PowerPoint Presentation</vt:lpstr>
      <vt:lpstr>Our Purpose</vt:lpstr>
      <vt:lpstr>ACCJC: More Effective, More Responsive</vt:lpstr>
      <vt:lpstr>Overview: Accreditation Process</vt:lpstr>
      <vt:lpstr>Where is Taft in process?</vt:lpstr>
      <vt:lpstr>Accreditation Standards</vt:lpstr>
      <vt:lpstr>The Standards</vt:lpstr>
      <vt:lpstr>The Standards</vt:lpstr>
      <vt:lpstr>Institutional Self Evaluation Report: ISER  You’ve Got This!</vt:lpstr>
      <vt:lpstr>Quality Focus Essay – Proposed Projects </vt:lpstr>
      <vt:lpstr>Expectations of Peer Reviewers</vt:lpstr>
      <vt:lpstr>Professional Judgement of the Team  </vt:lpstr>
      <vt:lpstr>Reviewing the College and ACCJC Core Values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Gohar Momjian</cp:lastModifiedBy>
  <cp:revision>206</cp:revision>
  <cp:lastPrinted>2019-01-16T20:16:20Z</cp:lastPrinted>
  <dcterms:created xsi:type="dcterms:W3CDTF">2017-05-09T17:24:10Z</dcterms:created>
  <dcterms:modified xsi:type="dcterms:W3CDTF">2020-01-27T18:14:45Z</dcterms:modified>
</cp:coreProperties>
</file>