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 id="2147483684" r:id="rId3"/>
  </p:sldMasterIdLst>
  <p:notesMasterIdLst>
    <p:notesMasterId r:id="rId125"/>
  </p:notesMasterIdLst>
  <p:handoutMasterIdLst>
    <p:handoutMasterId r:id="rId126"/>
  </p:handoutMasterIdLst>
  <p:sldIdLst>
    <p:sldId id="256" r:id="rId4"/>
    <p:sldId id="324" r:id="rId5"/>
    <p:sldId id="397" r:id="rId6"/>
    <p:sldId id="277" r:id="rId7"/>
    <p:sldId id="497" r:id="rId8"/>
    <p:sldId id="498" r:id="rId9"/>
    <p:sldId id="499" r:id="rId10"/>
    <p:sldId id="500" r:id="rId11"/>
    <p:sldId id="501" r:id="rId12"/>
    <p:sldId id="502" r:id="rId13"/>
    <p:sldId id="275" r:id="rId14"/>
    <p:sldId id="274" r:id="rId15"/>
    <p:sldId id="272" r:id="rId16"/>
    <p:sldId id="273" r:id="rId17"/>
    <p:sldId id="265" r:id="rId18"/>
    <p:sldId id="266" r:id="rId19"/>
    <p:sldId id="437" r:id="rId20"/>
    <p:sldId id="380" r:id="rId21"/>
    <p:sldId id="348" r:id="rId22"/>
    <p:sldId id="335" r:id="rId23"/>
    <p:sldId id="351" r:id="rId24"/>
    <p:sldId id="356" r:id="rId25"/>
    <p:sldId id="357" r:id="rId26"/>
    <p:sldId id="360" r:id="rId27"/>
    <p:sldId id="361" r:id="rId28"/>
    <p:sldId id="362" r:id="rId29"/>
    <p:sldId id="363" r:id="rId30"/>
    <p:sldId id="364" r:id="rId31"/>
    <p:sldId id="367" r:id="rId32"/>
    <p:sldId id="377" r:id="rId33"/>
    <p:sldId id="381" r:id="rId34"/>
    <p:sldId id="365" r:id="rId35"/>
    <p:sldId id="372" r:id="rId36"/>
    <p:sldId id="373" r:id="rId37"/>
    <p:sldId id="374" r:id="rId38"/>
    <p:sldId id="375" r:id="rId39"/>
    <p:sldId id="376" r:id="rId40"/>
    <p:sldId id="318" r:id="rId41"/>
    <p:sldId id="378" r:id="rId42"/>
    <p:sldId id="379" r:id="rId43"/>
    <p:sldId id="319" r:id="rId44"/>
    <p:sldId id="465" r:id="rId45"/>
    <p:sldId id="264" r:id="rId46"/>
    <p:sldId id="263" r:id="rId47"/>
    <p:sldId id="259" r:id="rId48"/>
    <p:sldId id="267" r:id="rId49"/>
    <p:sldId id="257" r:id="rId50"/>
    <p:sldId id="270" r:id="rId51"/>
    <p:sldId id="269" r:id="rId52"/>
    <p:sldId id="271" r:id="rId53"/>
    <p:sldId id="261" r:id="rId54"/>
    <p:sldId id="268" r:id="rId55"/>
    <p:sldId id="329" r:id="rId56"/>
    <p:sldId id="469" r:id="rId57"/>
    <p:sldId id="334" r:id="rId58"/>
    <p:sldId id="353" r:id="rId59"/>
    <p:sldId id="327" r:id="rId60"/>
    <p:sldId id="342" r:id="rId61"/>
    <p:sldId id="354" r:id="rId62"/>
    <p:sldId id="343" r:id="rId63"/>
    <p:sldId id="344" r:id="rId64"/>
    <p:sldId id="470" r:id="rId65"/>
    <p:sldId id="345" r:id="rId66"/>
    <p:sldId id="346" r:id="rId67"/>
    <p:sldId id="347" r:id="rId68"/>
    <p:sldId id="471" r:id="rId69"/>
    <p:sldId id="349" r:id="rId70"/>
    <p:sldId id="350" r:id="rId71"/>
    <p:sldId id="472" r:id="rId72"/>
    <p:sldId id="473" r:id="rId73"/>
    <p:sldId id="358" r:id="rId74"/>
    <p:sldId id="359" r:id="rId75"/>
    <p:sldId id="352" r:id="rId76"/>
    <p:sldId id="474" r:id="rId77"/>
    <p:sldId id="466" r:id="rId78"/>
    <p:sldId id="312" r:id="rId79"/>
    <p:sldId id="325" r:id="rId80"/>
    <p:sldId id="317" r:id="rId81"/>
    <p:sldId id="314" r:id="rId82"/>
    <p:sldId id="316" r:id="rId83"/>
    <p:sldId id="323" r:id="rId84"/>
    <p:sldId id="313" r:id="rId85"/>
    <p:sldId id="478" r:id="rId86"/>
    <p:sldId id="321" r:id="rId87"/>
    <p:sldId id="467" r:id="rId88"/>
    <p:sldId id="479" r:id="rId89"/>
    <p:sldId id="480" r:id="rId90"/>
    <p:sldId id="481" r:id="rId91"/>
    <p:sldId id="482" r:id="rId92"/>
    <p:sldId id="483" r:id="rId93"/>
    <p:sldId id="484" r:id="rId94"/>
    <p:sldId id="485" r:id="rId95"/>
    <p:sldId id="486" r:id="rId96"/>
    <p:sldId id="487" r:id="rId97"/>
    <p:sldId id="451" r:id="rId98"/>
    <p:sldId id="311" r:id="rId99"/>
    <p:sldId id="368" r:id="rId100"/>
    <p:sldId id="369" r:id="rId101"/>
    <p:sldId id="488" r:id="rId102"/>
    <p:sldId id="489" r:id="rId103"/>
    <p:sldId id="490" r:id="rId104"/>
    <p:sldId id="491" r:id="rId105"/>
    <p:sldId id="492" r:id="rId106"/>
    <p:sldId id="493" r:id="rId107"/>
    <p:sldId id="494" r:id="rId108"/>
    <p:sldId id="336" r:id="rId109"/>
    <p:sldId id="495" r:id="rId110"/>
    <p:sldId id="371" r:id="rId111"/>
    <p:sldId id="366" r:id="rId112"/>
    <p:sldId id="370" r:id="rId113"/>
    <p:sldId id="332" r:id="rId114"/>
    <p:sldId id="462" r:id="rId115"/>
    <p:sldId id="463" r:id="rId116"/>
    <p:sldId id="461" r:id="rId117"/>
    <p:sldId id="355" r:id="rId118"/>
    <p:sldId id="454" r:id="rId119"/>
    <p:sldId id="460" r:id="rId120"/>
    <p:sldId id="455" r:id="rId121"/>
    <p:sldId id="464" r:id="rId122"/>
    <p:sldId id="453" r:id="rId123"/>
    <p:sldId id="452" r:id="rId1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9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viewProps" Target="view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theme" Target="theme/theme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tableStyles" Target="tableStyle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SUPPLEMENTAL DATA</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dLbls>
            <c:dLbl>
              <c:idx val="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F7C-46D6-AB85-C00190FE552D}"/>
                </c:ext>
              </c:extLst>
            </c:dLbl>
            <c:dLbl>
              <c:idx val="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F7C-46D6-AB85-C00190FE552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2017-18</c:v>
                </c:pt>
                <c:pt idx="1">
                  <c:v>2018-19</c:v>
                </c:pt>
                <c:pt idx="2">
                  <c:v>2019-20</c:v>
                </c:pt>
              </c:strCache>
            </c:strRef>
          </c:cat>
          <c:val>
            <c:numRef>
              <c:f>Sheet1!$B$2:$B$4</c:f>
              <c:numCache>
                <c:formatCode>General</c:formatCode>
                <c:ptCount val="3"/>
                <c:pt idx="0">
                  <c:v>4487</c:v>
                </c:pt>
                <c:pt idx="1">
                  <c:v>4816</c:v>
                </c:pt>
                <c:pt idx="2">
                  <c:v>4816</c:v>
                </c:pt>
              </c:numCache>
            </c:numRef>
          </c:val>
          <c:smooth val="0"/>
          <c:extLst>
            <c:ext xmlns:c16="http://schemas.microsoft.com/office/drawing/2014/chart" uri="{C3380CC4-5D6E-409C-BE32-E72D297353CC}">
              <c16:uniqueId val="{00000000-F339-4BC5-9472-1BC4F243F2E4}"/>
            </c:ext>
          </c:extLst>
        </c:ser>
        <c:ser>
          <c:idx val="1"/>
          <c:order val="1"/>
          <c:tx>
            <c:strRef>
              <c:f>Sheet1!$C$1</c:f>
              <c:strCache>
                <c:ptCount val="1"/>
                <c:pt idx="0">
                  <c:v>SUPPLEMENTAL 3 Year</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0-2016-4889-9FE8-85F8BA96700A}"/>
                </c:ext>
              </c:extLst>
            </c:dLbl>
            <c:dLbl>
              <c:idx val="1"/>
              <c:delete val="1"/>
              <c:extLst>
                <c:ext xmlns:c15="http://schemas.microsoft.com/office/drawing/2012/chart" uri="{CE6537A1-D6FC-4f65-9D91-7224C49458BB}"/>
                <c:ext xmlns:c16="http://schemas.microsoft.com/office/drawing/2014/chart" uri="{C3380CC4-5D6E-409C-BE32-E72D297353CC}">
                  <c16:uniqueId val="{00000001-2016-4889-9FE8-85F8BA96700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2017-18</c:v>
                </c:pt>
                <c:pt idx="1">
                  <c:v>2018-19</c:v>
                </c:pt>
                <c:pt idx="2">
                  <c:v>2019-20</c:v>
                </c:pt>
              </c:strCache>
            </c:strRef>
          </c:cat>
          <c:val>
            <c:numRef>
              <c:f>Sheet1!$C$2:$C$4</c:f>
              <c:numCache>
                <c:formatCode>General</c:formatCode>
                <c:ptCount val="3"/>
                <c:pt idx="0">
                  <c:v>4487</c:v>
                </c:pt>
                <c:pt idx="1">
                  <c:v>4816</c:v>
                </c:pt>
                <c:pt idx="2">
                  <c:v>4707</c:v>
                </c:pt>
              </c:numCache>
            </c:numRef>
          </c:val>
          <c:smooth val="0"/>
          <c:extLst>
            <c:ext xmlns:c16="http://schemas.microsoft.com/office/drawing/2014/chart" uri="{C3380CC4-5D6E-409C-BE32-E72D297353CC}">
              <c16:uniqueId val="{00000001-F339-4BC5-9472-1BC4F243F2E4}"/>
            </c:ext>
          </c:extLst>
        </c:ser>
        <c:ser>
          <c:idx val="2"/>
          <c:order val="2"/>
          <c:tx>
            <c:strRef>
              <c:f>Sheet1!$D$1</c:f>
              <c:strCache>
                <c:ptCount val="1"/>
                <c:pt idx="0">
                  <c:v>SUCCESS DATA</c:v>
                </c:pt>
              </c:strCache>
            </c:strRef>
          </c:tx>
          <c:spPr>
            <a:ln w="22225" cap="rnd">
              <a:solidFill>
                <a:schemeClr val="accent3"/>
              </a:solidFill>
              <a:round/>
            </a:ln>
            <a:effectLst/>
          </c:spPr>
          <c:marker>
            <c:symbol val="triangle"/>
            <c:size val="6"/>
            <c:spPr>
              <a:solidFill>
                <a:schemeClr val="accent3"/>
              </a:solidFill>
              <a:ln w="9525">
                <a:solidFill>
                  <a:schemeClr val="accent3"/>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2017-18</c:v>
                </c:pt>
                <c:pt idx="1">
                  <c:v>2018-19</c:v>
                </c:pt>
                <c:pt idx="2">
                  <c:v>2019-20</c:v>
                </c:pt>
              </c:strCache>
            </c:strRef>
          </c:cat>
          <c:val>
            <c:numRef>
              <c:f>Sheet1!$D$2:$D$4</c:f>
              <c:numCache>
                <c:formatCode>General</c:formatCode>
                <c:ptCount val="3"/>
                <c:pt idx="0">
                  <c:v>5467</c:v>
                </c:pt>
                <c:pt idx="1">
                  <c:v>6812</c:v>
                </c:pt>
                <c:pt idx="2">
                  <c:v>6812</c:v>
                </c:pt>
              </c:numCache>
            </c:numRef>
          </c:val>
          <c:smooth val="0"/>
          <c:extLst>
            <c:ext xmlns:c16="http://schemas.microsoft.com/office/drawing/2014/chart" uri="{C3380CC4-5D6E-409C-BE32-E72D297353CC}">
              <c16:uniqueId val="{00000002-F339-4BC5-9472-1BC4F243F2E4}"/>
            </c:ext>
          </c:extLst>
        </c:ser>
        <c:ser>
          <c:idx val="3"/>
          <c:order val="3"/>
          <c:tx>
            <c:strRef>
              <c:f>Sheet1!$E$1</c:f>
              <c:strCache>
                <c:ptCount val="1"/>
                <c:pt idx="0">
                  <c:v>SUCCESS 3 Year</c:v>
                </c:pt>
              </c:strCache>
            </c:strRef>
          </c:tx>
          <c:spPr>
            <a:ln w="22225" cap="rnd">
              <a:solidFill>
                <a:schemeClr val="accent4"/>
              </a:solidFill>
              <a:round/>
            </a:ln>
            <a:effectLst/>
          </c:spPr>
          <c:marker>
            <c:symbol val="x"/>
            <c:size val="6"/>
            <c:spPr>
              <a:noFill/>
              <a:ln w="9525">
                <a:solidFill>
                  <a:schemeClr val="accent4"/>
                </a:solidFill>
                <a:round/>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1-3F7C-46D6-AB85-C00190FE552D}"/>
                </c:ext>
              </c:extLst>
            </c:dLbl>
            <c:dLbl>
              <c:idx val="1"/>
              <c:delete val="1"/>
              <c:extLst>
                <c:ext xmlns:c15="http://schemas.microsoft.com/office/drawing/2012/chart" uri="{CE6537A1-D6FC-4f65-9D91-7224C49458BB}"/>
                <c:ext xmlns:c16="http://schemas.microsoft.com/office/drawing/2014/chart" uri="{C3380CC4-5D6E-409C-BE32-E72D297353CC}">
                  <c16:uniqueId val="{00000002-3F7C-46D6-AB85-C00190FE552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2017-18</c:v>
                </c:pt>
                <c:pt idx="1">
                  <c:v>2018-19</c:v>
                </c:pt>
                <c:pt idx="2">
                  <c:v>2019-20</c:v>
                </c:pt>
              </c:strCache>
            </c:strRef>
          </c:cat>
          <c:val>
            <c:numRef>
              <c:f>Sheet1!$E$2:$E$4</c:f>
              <c:numCache>
                <c:formatCode>General</c:formatCode>
                <c:ptCount val="3"/>
                <c:pt idx="0">
                  <c:v>5467</c:v>
                </c:pt>
                <c:pt idx="1">
                  <c:v>6812</c:v>
                </c:pt>
                <c:pt idx="2">
                  <c:v>6364</c:v>
                </c:pt>
              </c:numCache>
            </c:numRef>
          </c:val>
          <c:smooth val="0"/>
          <c:extLst>
            <c:ext xmlns:c16="http://schemas.microsoft.com/office/drawing/2014/chart" uri="{C3380CC4-5D6E-409C-BE32-E72D297353CC}">
              <c16:uniqueId val="{00000000-3F7C-46D6-AB85-C00190FE552D}"/>
            </c:ext>
          </c:extLst>
        </c:ser>
        <c:dLbls>
          <c:dLblPos val="t"/>
          <c:showLegendKey val="0"/>
          <c:showVal val="1"/>
          <c:showCatName val="0"/>
          <c:showSerName val="0"/>
          <c:showPercent val="0"/>
          <c:showBubbleSize val="0"/>
        </c:dLbls>
        <c:marker val="1"/>
        <c:smooth val="0"/>
        <c:axId val="439150600"/>
        <c:axId val="439150928"/>
      </c:lineChart>
      <c:catAx>
        <c:axId val="4391506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439150928"/>
        <c:crosses val="autoZero"/>
        <c:auto val="1"/>
        <c:lblAlgn val="ctr"/>
        <c:lblOffset val="100"/>
        <c:noMultiLvlLbl val="0"/>
      </c:catAx>
      <c:valAx>
        <c:axId val="439150928"/>
        <c:scaling>
          <c:orientation val="minMax"/>
        </c:scaling>
        <c:delete val="0"/>
        <c:axPos val="l"/>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915060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96397D-78F5-4410-BF72-76652741F5DD}"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4337C954-B0F1-4EF3-BDC8-062A09BC315D}">
      <dgm:prSet phldrT="[Text]" custT="1"/>
      <dgm:spPr>
        <a:solidFill>
          <a:schemeClr val="tx1">
            <a:lumMod val="95000"/>
            <a:lumOff val="5000"/>
          </a:schemeClr>
        </a:solidFill>
      </dgm:spPr>
      <dgm:t>
        <a:bodyPr/>
        <a:lstStyle/>
        <a:p>
          <a:r>
            <a:rPr lang="en-US" sz="1800" dirty="0"/>
            <a:t>Self-Evaluation</a:t>
          </a:r>
        </a:p>
      </dgm:t>
    </dgm:pt>
    <dgm:pt modelId="{6D4A0F00-EA02-4FE4-8448-DAEF4DBC70C4}" type="parTrans" cxnId="{00DC85FF-2ABB-4D04-B4A1-F802075C3ECC}">
      <dgm:prSet/>
      <dgm:spPr/>
      <dgm:t>
        <a:bodyPr/>
        <a:lstStyle/>
        <a:p>
          <a:endParaRPr lang="en-US"/>
        </a:p>
      </dgm:t>
    </dgm:pt>
    <dgm:pt modelId="{76CB2512-2218-4D0A-8DCB-2F7BA2690284}" type="sibTrans" cxnId="{00DC85FF-2ABB-4D04-B4A1-F802075C3ECC}">
      <dgm:prSet/>
      <dgm:spPr/>
      <dgm:t>
        <a:bodyPr/>
        <a:lstStyle/>
        <a:p>
          <a:endParaRPr lang="en-US"/>
        </a:p>
      </dgm:t>
    </dgm:pt>
    <dgm:pt modelId="{3CE9C112-E707-4F38-BA46-21897D96009F}">
      <dgm:prSet phldrT="[Text]"/>
      <dgm:spPr>
        <a:solidFill>
          <a:schemeClr val="tx1">
            <a:lumMod val="75000"/>
            <a:lumOff val="25000"/>
          </a:schemeClr>
        </a:solidFill>
      </dgm:spPr>
      <dgm:t>
        <a:bodyPr/>
        <a:lstStyle/>
        <a:p>
          <a:r>
            <a:rPr lang="en-US" dirty="0"/>
            <a:t>Submission to ACCJC</a:t>
          </a:r>
        </a:p>
      </dgm:t>
    </dgm:pt>
    <dgm:pt modelId="{0A35D428-E116-4D8A-9D88-8F2AED8E85DB}" type="parTrans" cxnId="{013B9ED9-BDF7-43DB-A92B-7C53B6BDB2D6}">
      <dgm:prSet/>
      <dgm:spPr/>
      <dgm:t>
        <a:bodyPr/>
        <a:lstStyle/>
        <a:p>
          <a:endParaRPr lang="en-US"/>
        </a:p>
      </dgm:t>
    </dgm:pt>
    <dgm:pt modelId="{BDD54DB1-CB80-4461-8B24-E08EC11EF7C1}" type="sibTrans" cxnId="{013B9ED9-BDF7-43DB-A92B-7C53B6BDB2D6}">
      <dgm:prSet/>
      <dgm:spPr/>
      <dgm:t>
        <a:bodyPr/>
        <a:lstStyle/>
        <a:p>
          <a:endParaRPr lang="en-US"/>
        </a:p>
      </dgm:t>
    </dgm:pt>
    <dgm:pt modelId="{8911F647-3A41-4D42-B7C9-AA2C29D615F6}">
      <dgm:prSet phldrT="[Text]"/>
      <dgm:spPr>
        <a:solidFill>
          <a:schemeClr val="tx1">
            <a:lumMod val="65000"/>
            <a:lumOff val="35000"/>
          </a:schemeClr>
        </a:solidFill>
      </dgm:spPr>
      <dgm:t>
        <a:bodyPr/>
        <a:lstStyle/>
        <a:p>
          <a:r>
            <a:rPr lang="en-US" dirty="0"/>
            <a:t>Accreditation Team</a:t>
          </a:r>
        </a:p>
        <a:p>
          <a:r>
            <a:rPr lang="en-US" dirty="0"/>
            <a:t> Site Visit </a:t>
          </a:r>
        </a:p>
      </dgm:t>
    </dgm:pt>
    <dgm:pt modelId="{539406AA-0D0E-4001-B3B4-2E0F736719A2}" type="parTrans" cxnId="{578A0172-C3B4-4197-86FE-985C6F4065BC}">
      <dgm:prSet/>
      <dgm:spPr/>
      <dgm:t>
        <a:bodyPr/>
        <a:lstStyle/>
        <a:p>
          <a:endParaRPr lang="en-US"/>
        </a:p>
      </dgm:t>
    </dgm:pt>
    <dgm:pt modelId="{8B730764-65DC-4BEF-9D01-94F874DEE5E2}" type="sibTrans" cxnId="{578A0172-C3B4-4197-86FE-985C6F4065BC}">
      <dgm:prSet/>
      <dgm:spPr/>
      <dgm:t>
        <a:bodyPr/>
        <a:lstStyle/>
        <a:p>
          <a:endParaRPr lang="en-US"/>
        </a:p>
      </dgm:t>
    </dgm:pt>
    <dgm:pt modelId="{5179263B-E776-48E9-AD89-FCE35D6161A1}">
      <dgm:prSet/>
      <dgm:spPr>
        <a:solidFill>
          <a:schemeClr val="tx1">
            <a:lumMod val="50000"/>
            <a:lumOff val="50000"/>
          </a:schemeClr>
        </a:solidFill>
      </dgm:spPr>
      <dgm:t>
        <a:bodyPr/>
        <a:lstStyle/>
        <a:p>
          <a:r>
            <a:rPr lang="en-US" dirty="0"/>
            <a:t>Report to ACCJC</a:t>
          </a:r>
        </a:p>
      </dgm:t>
    </dgm:pt>
    <dgm:pt modelId="{2D6D6F6E-1EF7-43DC-866C-9C7601343182}" type="parTrans" cxnId="{72FA3568-F992-45D5-BCE0-0FC3DFD02E66}">
      <dgm:prSet/>
      <dgm:spPr/>
      <dgm:t>
        <a:bodyPr/>
        <a:lstStyle/>
        <a:p>
          <a:endParaRPr lang="en-US"/>
        </a:p>
      </dgm:t>
    </dgm:pt>
    <dgm:pt modelId="{AB8C86E2-DEA6-479E-9D18-F6FDD503CAF3}" type="sibTrans" cxnId="{72FA3568-F992-45D5-BCE0-0FC3DFD02E66}">
      <dgm:prSet/>
      <dgm:spPr/>
      <dgm:t>
        <a:bodyPr/>
        <a:lstStyle/>
        <a:p>
          <a:endParaRPr lang="en-US"/>
        </a:p>
      </dgm:t>
    </dgm:pt>
    <dgm:pt modelId="{FCA24AB6-1195-49E9-89C9-2B45DB133F6E}">
      <dgm:prSet/>
      <dgm:spPr>
        <a:solidFill>
          <a:schemeClr val="bg1">
            <a:lumMod val="65000"/>
          </a:schemeClr>
        </a:solidFill>
      </dgm:spPr>
      <dgm:t>
        <a:bodyPr/>
        <a:lstStyle/>
        <a:p>
          <a:r>
            <a:rPr lang="en-US" dirty="0"/>
            <a:t>ACCJC Board Review &amp; Votes on Action</a:t>
          </a:r>
        </a:p>
      </dgm:t>
    </dgm:pt>
    <dgm:pt modelId="{427505D8-4EC6-4684-9701-DAEE7ADF45F8}" type="parTrans" cxnId="{390ED352-9A96-4D4A-A663-82471E04656F}">
      <dgm:prSet/>
      <dgm:spPr/>
      <dgm:t>
        <a:bodyPr/>
        <a:lstStyle/>
        <a:p>
          <a:endParaRPr lang="en-US"/>
        </a:p>
      </dgm:t>
    </dgm:pt>
    <dgm:pt modelId="{E538C2FF-3068-474A-9544-9785307F018E}" type="sibTrans" cxnId="{390ED352-9A96-4D4A-A663-82471E04656F}">
      <dgm:prSet/>
      <dgm:spPr/>
      <dgm:t>
        <a:bodyPr/>
        <a:lstStyle/>
        <a:p>
          <a:endParaRPr lang="en-US"/>
        </a:p>
      </dgm:t>
    </dgm:pt>
    <dgm:pt modelId="{6A65F336-B450-4DB2-8DFA-5C38A94963BE}">
      <dgm:prSet/>
      <dgm:spPr>
        <a:solidFill>
          <a:schemeClr val="bg1">
            <a:lumMod val="75000"/>
          </a:schemeClr>
        </a:solidFill>
      </dgm:spPr>
      <dgm:t>
        <a:bodyPr/>
        <a:lstStyle/>
        <a:p>
          <a:r>
            <a:rPr lang="en-US" b="1" dirty="0">
              <a:solidFill>
                <a:srgbClr val="002060"/>
              </a:solidFill>
            </a:rPr>
            <a:t>Reaffirmed</a:t>
          </a:r>
        </a:p>
      </dgm:t>
    </dgm:pt>
    <dgm:pt modelId="{4C26DF73-FC66-471E-8592-D9C77EBF8224}" type="parTrans" cxnId="{B5ECF1AF-AD98-4CB0-AE16-C555991619E4}">
      <dgm:prSet/>
      <dgm:spPr/>
      <dgm:t>
        <a:bodyPr/>
        <a:lstStyle/>
        <a:p>
          <a:endParaRPr lang="en-US"/>
        </a:p>
      </dgm:t>
    </dgm:pt>
    <dgm:pt modelId="{D0015168-168C-4DFE-9C8C-9CF274090996}" type="sibTrans" cxnId="{B5ECF1AF-AD98-4CB0-AE16-C555991619E4}">
      <dgm:prSet/>
      <dgm:spPr/>
      <dgm:t>
        <a:bodyPr/>
        <a:lstStyle/>
        <a:p>
          <a:endParaRPr lang="en-US"/>
        </a:p>
      </dgm:t>
    </dgm:pt>
    <dgm:pt modelId="{BE8B8B39-B957-444A-9436-231AD24FD967}" type="pres">
      <dgm:prSet presAssocID="{BE96397D-78F5-4410-BF72-76652741F5DD}" presName="rootnode" presStyleCnt="0">
        <dgm:presLayoutVars>
          <dgm:chMax/>
          <dgm:chPref/>
          <dgm:dir/>
          <dgm:animLvl val="lvl"/>
        </dgm:presLayoutVars>
      </dgm:prSet>
      <dgm:spPr/>
    </dgm:pt>
    <dgm:pt modelId="{23B8A27B-C6A5-4BCB-AFA7-F3825940557E}" type="pres">
      <dgm:prSet presAssocID="{4337C954-B0F1-4EF3-BDC8-062A09BC315D}" presName="composite" presStyleCnt="0"/>
      <dgm:spPr/>
    </dgm:pt>
    <dgm:pt modelId="{DCA16223-E51D-40A9-AB8C-3DA991175947}" type="pres">
      <dgm:prSet presAssocID="{4337C954-B0F1-4EF3-BDC8-062A09BC315D}" presName="bentUpArrow1" presStyleLbl="alignImgPlace1" presStyleIdx="0" presStyleCnt="5"/>
      <dgm:spPr>
        <a:solidFill>
          <a:schemeClr val="tx2">
            <a:lumMod val="50000"/>
            <a:lumOff val="50000"/>
          </a:schemeClr>
        </a:solidFill>
      </dgm:spPr>
    </dgm:pt>
    <dgm:pt modelId="{C52603CA-0A99-471F-BBE4-5FEC6D24BFFC}" type="pres">
      <dgm:prSet presAssocID="{4337C954-B0F1-4EF3-BDC8-062A09BC315D}" presName="ParentText" presStyleLbl="node1" presStyleIdx="0" presStyleCnt="6" custScaleX="315124" custScaleY="112167">
        <dgm:presLayoutVars>
          <dgm:chMax val="1"/>
          <dgm:chPref val="1"/>
          <dgm:bulletEnabled val="1"/>
        </dgm:presLayoutVars>
      </dgm:prSet>
      <dgm:spPr/>
    </dgm:pt>
    <dgm:pt modelId="{1B949EB5-85C4-49BC-BEBD-D7578D74905A}" type="pres">
      <dgm:prSet presAssocID="{4337C954-B0F1-4EF3-BDC8-062A09BC315D}" presName="ChildText" presStyleLbl="revTx" presStyleIdx="0" presStyleCnt="5">
        <dgm:presLayoutVars>
          <dgm:chMax val="0"/>
          <dgm:chPref val="0"/>
          <dgm:bulletEnabled val="1"/>
        </dgm:presLayoutVars>
      </dgm:prSet>
      <dgm:spPr/>
    </dgm:pt>
    <dgm:pt modelId="{27F40B6C-F022-4CBC-8E7A-FF51556C8E0D}" type="pres">
      <dgm:prSet presAssocID="{76CB2512-2218-4D0A-8DCB-2F7BA2690284}" presName="sibTrans" presStyleCnt="0"/>
      <dgm:spPr/>
    </dgm:pt>
    <dgm:pt modelId="{6B63A6CD-5D4B-4D56-B424-FE7039091F30}" type="pres">
      <dgm:prSet presAssocID="{3CE9C112-E707-4F38-BA46-21897D96009F}" presName="composite" presStyleCnt="0"/>
      <dgm:spPr/>
    </dgm:pt>
    <dgm:pt modelId="{DC7A919A-A4D0-441F-B726-A5741552988F}" type="pres">
      <dgm:prSet presAssocID="{3CE9C112-E707-4F38-BA46-21897D96009F}" presName="bentUpArrow1" presStyleLbl="alignImgPlace1" presStyleIdx="1" presStyleCnt="5"/>
      <dgm:spPr>
        <a:solidFill>
          <a:schemeClr val="tx2">
            <a:lumMod val="50000"/>
            <a:lumOff val="50000"/>
          </a:schemeClr>
        </a:solidFill>
      </dgm:spPr>
    </dgm:pt>
    <dgm:pt modelId="{A595264A-1479-4C29-BFA2-EA0F8E3F9CCF}" type="pres">
      <dgm:prSet presAssocID="{3CE9C112-E707-4F38-BA46-21897D96009F}" presName="ParentText" presStyleLbl="node1" presStyleIdx="1" presStyleCnt="6" custScaleX="274426" custScaleY="111534">
        <dgm:presLayoutVars>
          <dgm:chMax val="1"/>
          <dgm:chPref val="1"/>
          <dgm:bulletEnabled val="1"/>
        </dgm:presLayoutVars>
      </dgm:prSet>
      <dgm:spPr/>
    </dgm:pt>
    <dgm:pt modelId="{D7666F26-C3DE-47D2-BB2A-A3F5D0C3B3EF}" type="pres">
      <dgm:prSet presAssocID="{3CE9C112-E707-4F38-BA46-21897D96009F}" presName="ChildText" presStyleLbl="revTx" presStyleIdx="1" presStyleCnt="5">
        <dgm:presLayoutVars>
          <dgm:chMax val="0"/>
          <dgm:chPref val="0"/>
          <dgm:bulletEnabled val="1"/>
        </dgm:presLayoutVars>
      </dgm:prSet>
      <dgm:spPr/>
    </dgm:pt>
    <dgm:pt modelId="{DEA59874-8A00-4FD1-A652-12D6014381F4}" type="pres">
      <dgm:prSet presAssocID="{BDD54DB1-CB80-4461-8B24-E08EC11EF7C1}" presName="sibTrans" presStyleCnt="0"/>
      <dgm:spPr/>
    </dgm:pt>
    <dgm:pt modelId="{F85F0F34-7674-4332-90B9-3552D5EF9F48}" type="pres">
      <dgm:prSet presAssocID="{8911F647-3A41-4D42-B7C9-AA2C29D615F6}" presName="composite" presStyleCnt="0"/>
      <dgm:spPr/>
    </dgm:pt>
    <dgm:pt modelId="{0D84AEBF-737A-424A-AED5-7E13F2BBD67D}" type="pres">
      <dgm:prSet presAssocID="{8911F647-3A41-4D42-B7C9-AA2C29D615F6}" presName="bentUpArrow1" presStyleLbl="alignImgPlace1" presStyleIdx="2" presStyleCnt="5"/>
      <dgm:spPr>
        <a:solidFill>
          <a:schemeClr val="tx2">
            <a:lumMod val="50000"/>
            <a:lumOff val="50000"/>
          </a:schemeClr>
        </a:solidFill>
      </dgm:spPr>
    </dgm:pt>
    <dgm:pt modelId="{BD38AFE8-8623-47EF-8D2C-5B7BA165B3C5}" type="pres">
      <dgm:prSet presAssocID="{8911F647-3A41-4D42-B7C9-AA2C29D615F6}" presName="ParentText" presStyleLbl="node1" presStyleIdx="2" presStyleCnt="6" custScaleX="267449" custScaleY="110979">
        <dgm:presLayoutVars>
          <dgm:chMax val="1"/>
          <dgm:chPref val="1"/>
          <dgm:bulletEnabled val="1"/>
        </dgm:presLayoutVars>
      </dgm:prSet>
      <dgm:spPr/>
    </dgm:pt>
    <dgm:pt modelId="{5D7ABCA6-DD56-4F57-B436-4A9F4C0E8128}" type="pres">
      <dgm:prSet presAssocID="{8911F647-3A41-4D42-B7C9-AA2C29D615F6}" presName="ChildText" presStyleLbl="revTx" presStyleIdx="2" presStyleCnt="5">
        <dgm:presLayoutVars>
          <dgm:chMax val="0"/>
          <dgm:chPref val="0"/>
          <dgm:bulletEnabled val="1"/>
        </dgm:presLayoutVars>
      </dgm:prSet>
      <dgm:spPr/>
    </dgm:pt>
    <dgm:pt modelId="{33FA1FE5-0A61-4EC5-B025-9EF5576BE00A}" type="pres">
      <dgm:prSet presAssocID="{8B730764-65DC-4BEF-9D01-94F874DEE5E2}" presName="sibTrans" presStyleCnt="0"/>
      <dgm:spPr/>
    </dgm:pt>
    <dgm:pt modelId="{A0FECE4A-7D66-4388-AFAC-AE93F903B152}" type="pres">
      <dgm:prSet presAssocID="{5179263B-E776-48E9-AD89-FCE35D6161A1}" presName="composite" presStyleCnt="0"/>
      <dgm:spPr/>
    </dgm:pt>
    <dgm:pt modelId="{F43458B1-FF8B-4301-ACF2-CFB298247865}" type="pres">
      <dgm:prSet presAssocID="{5179263B-E776-48E9-AD89-FCE35D6161A1}" presName="bentUpArrow1" presStyleLbl="alignImgPlace1" presStyleIdx="3" presStyleCnt="5"/>
      <dgm:spPr>
        <a:solidFill>
          <a:schemeClr val="tx2">
            <a:lumMod val="50000"/>
            <a:lumOff val="50000"/>
          </a:schemeClr>
        </a:solidFill>
      </dgm:spPr>
    </dgm:pt>
    <dgm:pt modelId="{CA4CC08B-CCBD-4EA4-8867-3FAEE567CB11}" type="pres">
      <dgm:prSet presAssocID="{5179263B-E776-48E9-AD89-FCE35D6161A1}" presName="ParentText" presStyleLbl="node1" presStyleIdx="3" presStyleCnt="6" custScaleX="266353" custScaleY="105337">
        <dgm:presLayoutVars>
          <dgm:chMax val="1"/>
          <dgm:chPref val="1"/>
          <dgm:bulletEnabled val="1"/>
        </dgm:presLayoutVars>
      </dgm:prSet>
      <dgm:spPr/>
    </dgm:pt>
    <dgm:pt modelId="{7A6B40FE-3BEB-4F64-BDE2-FD3A491D7DCE}" type="pres">
      <dgm:prSet presAssocID="{5179263B-E776-48E9-AD89-FCE35D6161A1}" presName="ChildText" presStyleLbl="revTx" presStyleIdx="3" presStyleCnt="5">
        <dgm:presLayoutVars>
          <dgm:chMax val="0"/>
          <dgm:chPref val="0"/>
          <dgm:bulletEnabled val="1"/>
        </dgm:presLayoutVars>
      </dgm:prSet>
      <dgm:spPr/>
    </dgm:pt>
    <dgm:pt modelId="{E1F98CE6-C07A-46FB-8AB0-CE05812CA536}" type="pres">
      <dgm:prSet presAssocID="{AB8C86E2-DEA6-479E-9D18-F6FDD503CAF3}" presName="sibTrans" presStyleCnt="0"/>
      <dgm:spPr/>
    </dgm:pt>
    <dgm:pt modelId="{B3B7D1C4-D63C-4599-AC09-10B750403E52}" type="pres">
      <dgm:prSet presAssocID="{FCA24AB6-1195-49E9-89C9-2B45DB133F6E}" presName="composite" presStyleCnt="0"/>
      <dgm:spPr/>
    </dgm:pt>
    <dgm:pt modelId="{4F6092CC-547D-472E-BF34-C4343B07BA9F}" type="pres">
      <dgm:prSet presAssocID="{FCA24AB6-1195-49E9-89C9-2B45DB133F6E}" presName="bentUpArrow1" presStyleLbl="alignImgPlace1" presStyleIdx="4" presStyleCnt="5"/>
      <dgm:spPr>
        <a:solidFill>
          <a:schemeClr val="tx2">
            <a:lumMod val="50000"/>
            <a:lumOff val="50000"/>
          </a:schemeClr>
        </a:solidFill>
      </dgm:spPr>
    </dgm:pt>
    <dgm:pt modelId="{5AAC8814-FF05-46D4-B5E0-A49A5B4B4E1A}" type="pres">
      <dgm:prSet presAssocID="{FCA24AB6-1195-49E9-89C9-2B45DB133F6E}" presName="ParentText" presStyleLbl="node1" presStyleIdx="4" presStyleCnt="6" custScaleX="268157" custScaleY="105454">
        <dgm:presLayoutVars>
          <dgm:chMax val="1"/>
          <dgm:chPref val="1"/>
          <dgm:bulletEnabled val="1"/>
        </dgm:presLayoutVars>
      </dgm:prSet>
      <dgm:spPr/>
    </dgm:pt>
    <dgm:pt modelId="{80AC78A7-7E1D-4553-B5F5-D5ABDAF34AE3}" type="pres">
      <dgm:prSet presAssocID="{FCA24AB6-1195-49E9-89C9-2B45DB133F6E}" presName="ChildText" presStyleLbl="revTx" presStyleIdx="4" presStyleCnt="5">
        <dgm:presLayoutVars>
          <dgm:chMax val="0"/>
          <dgm:chPref val="0"/>
          <dgm:bulletEnabled val="1"/>
        </dgm:presLayoutVars>
      </dgm:prSet>
      <dgm:spPr/>
    </dgm:pt>
    <dgm:pt modelId="{FBCDB3B7-6796-4B23-BB0D-5098A425DCE1}" type="pres">
      <dgm:prSet presAssocID="{E538C2FF-3068-474A-9544-9785307F018E}" presName="sibTrans" presStyleCnt="0"/>
      <dgm:spPr/>
    </dgm:pt>
    <dgm:pt modelId="{56C339FF-021A-40FB-B3F2-6F60F6AD58C2}" type="pres">
      <dgm:prSet presAssocID="{6A65F336-B450-4DB2-8DFA-5C38A94963BE}" presName="composite" presStyleCnt="0"/>
      <dgm:spPr/>
    </dgm:pt>
    <dgm:pt modelId="{0C7AA68B-DE94-4764-AE02-7D74630B9416}" type="pres">
      <dgm:prSet presAssocID="{6A65F336-B450-4DB2-8DFA-5C38A94963BE}" presName="ParentText" presStyleLbl="node1" presStyleIdx="5" presStyleCnt="6" custScaleX="247239">
        <dgm:presLayoutVars>
          <dgm:chMax val="1"/>
          <dgm:chPref val="1"/>
          <dgm:bulletEnabled val="1"/>
        </dgm:presLayoutVars>
      </dgm:prSet>
      <dgm:spPr/>
    </dgm:pt>
  </dgm:ptLst>
  <dgm:cxnLst>
    <dgm:cxn modelId="{05219D07-54E5-4DEC-8513-A6473E44D21D}" type="presOf" srcId="{8911F647-3A41-4D42-B7C9-AA2C29D615F6}" destId="{BD38AFE8-8623-47EF-8D2C-5B7BA165B3C5}" srcOrd="0" destOrd="0" presId="urn:microsoft.com/office/officeart/2005/8/layout/StepDownProcess"/>
    <dgm:cxn modelId="{FBE1220C-7502-498D-96F4-F4F8293AEE4D}" type="presOf" srcId="{5179263B-E776-48E9-AD89-FCE35D6161A1}" destId="{CA4CC08B-CCBD-4EA4-8867-3FAEE567CB11}" srcOrd="0" destOrd="0" presId="urn:microsoft.com/office/officeart/2005/8/layout/StepDownProcess"/>
    <dgm:cxn modelId="{3C74B434-DC26-40E7-8222-4DEEE2F81AAD}" type="presOf" srcId="{6A65F336-B450-4DB2-8DFA-5C38A94963BE}" destId="{0C7AA68B-DE94-4764-AE02-7D74630B9416}" srcOrd="0" destOrd="0" presId="urn:microsoft.com/office/officeart/2005/8/layout/StepDownProcess"/>
    <dgm:cxn modelId="{C19E0E3E-DA4B-4EAF-AD0C-E4E91F5A6396}" type="presOf" srcId="{4337C954-B0F1-4EF3-BDC8-062A09BC315D}" destId="{C52603CA-0A99-471F-BBE4-5FEC6D24BFFC}" srcOrd="0" destOrd="0" presId="urn:microsoft.com/office/officeart/2005/8/layout/StepDownProcess"/>
    <dgm:cxn modelId="{EAE58044-35C7-466A-9845-154EB34FB379}" type="presOf" srcId="{FCA24AB6-1195-49E9-89C9-2B45DB133F6E}" destId="{5AAC8814-FF05-46D4-B5E0-A49A5B4B4E1A}" srcOrd="0" destOrd="0" presId="urn:microsoft.com/office/officeart/2005/8/layout/StepDownProcess"/>
    <dgm:cxn modelId="{72FA3568-F992-45D5-BCE0-0FC3DFD02E66}" srcId="{BE96397D-78F5-4410-BF72-76652741F5DD}" destId="{5179263B-E776-48E9-AD89-FCE35D6161A1}" srcOrd="3" destOrd="0" parTransId="{2D6D6F6E-1EF7-43DC-866C-9C7601343182}" sibTransId="{AB8C86E2-DEA6-479E-9D18-F6FDD503CAF3}"/>
    <dgm:cxn modelId="{578A0172-C3B4-4197-86FE-985C6F4065BC}" srcId="{BE96397D-78F5-4410-BF72-76652741F5DD}" destId="{8911F647-3A41-4D42-B7C9-AA2C29D615F6}" srcOrd="2" destOrd="0" parTransId="{539406AA-0D0E-4001-B3B4-2E0F736719A2}" sibTransId="{8B730764-65DC-4BEF-9D01-94F874DEE5E2}"/>
    <dgm:cxn modelId="{390ED352-9A96-4D4A-A663-82471E04656F}" srcId="{BE96397D-78F5-4410-BF72-76652741F5DD}" destId="{FCA24AB6-1195-49E9-89C9-2B45DB133F6E}" srcOrd="4" destOrd="0" parTransId="{427505D8-4EC6-4684-9701-DAEE7ADF45F8}" sibTransId="{E538C2FF-3068-474A-9544-9785307F018E}"/>
    <dgm:cxn modelId="{D3060679-70E3-4B3D-BCDE-29AB75F4774C}" type="presOf" srcId="{3CE9C112-E707-4F38-BA46-21897D96009F}" destId="{A595264A-1479-4C29-BFA2-EA0F8E3F9CCF}" srcOrd="0" destOrd="0" presId="urn:microsoft.com/office/officeart/2005/8/layout/StepDownProcess"/>
    <dgm:cxn modelId="{B5ECF1AF-AD98-4CB0-AE16-C555991619E4}" srcId="{BE96397D-78F5-4410-BF72-76652741F5DD}" destId="{6A65F336-B450-4DB2-8DFA-5C38A94963BE}" srcOrd="5" destOrd="0" parTransId="{4C26DF73-FC66-471E-8592-D9C77EBF8224}" sibTransId="{D0015168-168C-4DFE-9C8C-9CF274090996}"/>
    <dgm:cxn modelId="{9E097BBB-BBE4-404C-8886-49654F7AC691}" type="presOf" srcId="{BE96397D-78F5-4410-BF72-76652741F5DD}" destId="{BE8B8B39-B957-444A-9436-231AD24FD967}" srcOrd="0" destOrd="0" presId="urn:microsoft.com/office/officeart/2005/8/layout/StepDownProcess"/>
    <dgm:cxn modelId="{013B9ED9-BDF7-43DB-A92B-7C53B6BDB2D6}" srcId="{BE96397D-78F5-4410-BF72-76652741F5DD}" destId="{3CE9C112-E707-4F38-BA46-21897D96009F}" srcOrd="1" destOrd="0" parTransId="{0A35D428-E116-4D8A-9D88-8F2AED8E85DB}" sibTransId="{BDD54DB1-CB80-4461-8B24-E08EC11EF7C1}"/>
    <dgm:cxn modelId="{00DC85FF-2ABB-4D04-B4A1-F802075C3ECC}" srcId="{BE96397D-78F5-4410-BF72-76652741F5DD}" destId="{4337C954-B0F1-4EF3-BDC8-062A09BC315D}" srcOrd="0" destOrd="0" parTransId="{6D4A0F00-EA02-4FE4-8448-DAEF4DBC70C4}" sibTransId="{76CB2512-2218-4D0A-8DCB-2F7BA2690284}"/>
    <dgm:cxn modelId="{51E10E87-A60B-41A6-B2C0-6D615FEF4F6F}" type="presParOf" srcId="{BE8B8B39-B957-444A-9436-231AD24FD967}" destId="{23B8A27B-C6A5-4BCB-AFA7-F3825940557E}" srcOrd="0" destOrd="0" presId="urn:microsoft.com/office/officeart/2005/8/layout/StepDownProcess"/>
    <dgm:cxn modelId="{E3D65E29-0647-40A7-B332-93979C455956}" type="presParOf" srcId="{23B8A27B-C6A5-4BCB-AFA7-F3825940557E}" destId="{DCA16223-E51D-40A9-AB8C-3DA991175947}" srcOrd="0" destOrd="0" presId="urn:microsoft.com/office/officeart/2005/8/layout/StepDownProcess"/>
    <dgm:cxn modelId="{B06CA73C-63C2-4CAF-8AC4-DD77419BEC57}" type="presParOf" srcId="{23B8A27B-C6A5-4BCB-AFA7-F3825940557E}" destId="{C52603CA-0A99-471F-BBE4-5FEC6D24BFFC}" srcOrd="1" destOrd="0" presId="urn:microsoft.com/office/officeart/2005/8/layout/StepDownProcess"/>
    <dgm:cxn modelId="{39C2F38E-61CA-4A95-A75C-6ACA3F659A2C}" type="presParOf" srcId="{23B8A27B-C6A5-4BCB-AFA7-F3825940557E}" destId="{1B949EB5-85C4-49BC-BEBD-D7578D74905A}" srcOrd="2" destOrd="0" presId="urn:microsoft.com/office/officeart/2005/8/layout/StepDownProcess"/>
    <dgm:cxn modelId="{6F52D74C-075B-423D-9016-DF2DF4BF4DF8}" type="presParOf" srcId="{BE8B8B39-B957-444A-9436-231AD24FD967}" destId="{27F40B6C-F022-4CBC-8E7A-FF51556C8E0D}" srcOrd="1" destOrd="0" presId="urn:microsoft.com/office/officeart/2005/8/layout/StepDownProcess"/>
    <dgm:cxn modelId="{BE52E475-01C9-45F3-B134-70BB88F0BEF3}" type="presParOf" srcId="{BE8B8B39-B957-444A-9436-231AD24FD967}" destId="{6B63A6CD-5D4B-4D56-B424-FE7039091F30}" srcOrd="2" destOrd="0" presId="urn:microsoft.com/office/officeart/2005/8/layout/StepDownProcess"/>
    <dgm:cxn modelId="{A861CF64-1E27-4D73-9A80-42AE4DD2CBFA}" type="presParOf" srcId="{6B63A6CD-5D4B-4D56-B424-FE7039091F30}" destId="{DC7A919A-A4D0-441F-B726-A5741552988F}" srcOrd="0" destOrd="0" presId="urn:microsoft.com/office/officeart/2005/8/layout/StepDownProcess"/>
    <dgm:cxn modelId="{2CCDDF22-D40B-4AC9-8E72-0BB19CF816F7}" type="presParOf" srcId="{6B63A6CD-5D4B-4D56-B424-FE7039091F30}" destId="{A595264A-1479-4C29-BFA2-EA0F8E3F9CCF}" srcOrd="1" destOrd="0" presId="urn:microsoft.com/office/officeart/2005/8/layout/StepDownProcess"/>
    <dgm:cxn modelId="{8670A0CC-EF16-497D-80D0-3515953AAAB0}" type="presParOf" srcId="{6B63A6CD-5D4B-4D56-B424-FE7039091F30}" destId="{D7666F26-C3DE-47D2-BB2A-A3F5D0C3B3EF}" srcOrd="2" destOrd="0" presId="urn:microsoft.com/office/officeart/2005/8/layout/StepDownProcess"/>
    <dgm:cxn modelId="{E828D3BE-82F4-44D4-9688-9622C123DF8D}" type="presParOf" srcId="{BE8B8B39-B957-444A-9436-231AD24FD967}" destId="{DEA59874-8A00-4FD1-A652-12D6014381F4}" srcOrd="3" destOrd="0" presId="urn:microsoft.com/office/officeart/2005/8/layout/StepDownProcess"/>
    <dgm:cxn modelId="{AC6A2003-2455-45C8-9864-9DF6BD2430B0}" type="presParOf" srcId="{BE8B8B39-B957-444A-9436-231AD24FD967}" destId="{F85F0F34-7674-4332-90B9-3552D5EF9F48}" srcOrd="4" destOrd="0" presId="urn:microsoft.com/office/officeart/2005/8/layout/StepDownProcess"/>
    <dgm:cxn modelId="{83E021A8-1585-4E78-BB90-DD2E37F4454F}" type="presParOf" srcId="{F85F0F34-7674-4332-90B9-3552D5EF9F48}" destId="{0D84AEBF-737A-424A-AED5-7E13F2BBD67D}" srcOrd="0" destOrd="0" presId="urn:microsoft.com/office/officeart/2005/8/layout/StepDownProcess"/>
    <dgm:cxn modelId="{9293DDB0-C157-4FA2-963B-FE21C84A5EA9}" type="presParOf" srcId="{F85F0F34-7674-4332-90B9-3552D5EF9F48}" destId="{BD38AFE8-8623-47EF-8D2C-5B7BA165B3C5}" srcOrd="1" destOrd="0" presId="urn:microsoft.com/office/officeart/2005/8/layout/StepDownProcess"/>
    <dgm:cxn modelId="{7E8D251D-7A9D-4699-A33B-0A2C088175CE}" type="presParOf" srcId="{F85F0F34-7674-4332-90B9-3552D5EF9F48}" destId="{5D7ABCA6-DD56-4F57-B436-4A9F4C0E8128}" srcOrd="2" destOrd="0" presId="urn:microsoft.com/office/officeart/2005/8/layout/StepDownProcess"/>
    <dgm:cxn modelId="{4692A40B-8150-4BF8-8482-BF91212E7E11}" type="presParOf" srcId="{BE8B8B39-B957-444A-9436-231AD24FD967}" destId="{33FA1FE5-0A61-4EC5-B025-9EF5576BE00A}" srcOrd="5" destOrd="0" presId="urn:microsoft.com/office/officeart/2005/8/layout/StepDownProcess"/>
    <dgm:cxn modelId="{DC8C050E-3F32-439D-A522-A524A6F9EBCF}" type="presParOf" srcId="{BE8B8B39-B957-444A-9436-231AD24FD967}" destId="{A0FECE4A-7D66-4388-AFAC-AE93F903B152}" srcOrd="6" destOrd="0" presId="urn:microsoft.com/office/officeart/2005/8/layout/StepDownProcess"/>
    <dgm:cxn modelId="{8DF86872-A5E3-4C0E-B14E-9C0CCD43CE28}" type="presParOf" srcId="{A0FECE4A-7D66-4388-AFAC-AE93F903B152}" destId="{F43458B1-FF8B-4301-ACF2-CFB298247865}" srcOrd="0" destOrd="0" presId="urn:microsoft.com/office/officeart/2005/8/layout/StepDownProcess"/>
    <dgm:cxn modelId="{F2591D2E-E956-4A1D-B1D4-5858CE57FF0D}" type="presParOf" srcId="{A0FECE4A-7D66-4388-AFAC-AE93F903B152}" destId="{CA4CC08B-CCBD-4EA4-8867-3FAEE567CB11}" srcOrd="1" destOrd="0" presId="urn:microsoft.com/office/officeart/2005/8/layout/StepDownProcess"/>
    <dgm:cxn modelId="{C1B47C64-05C6-45A6-913E-9C038B301531}" type="presParOf" srcId="{A0FECE4A-7D66-4388-AFAC-AE93F903B152}" destId="{7A6B40FE-3BEB-4F64-BDE2-FD3A491D7DCE}" srcOrd="2" destOrd="0" presId="urn:microsoft.com/office/officeart/2005/8/layout/StepDownProcess"/>
    <dgm:cxn modelId="{BF1C04A9-20FD-4B44-A3C2-D45E67D9BF7B}" type="presParOf" srcId="{BE8B8B39-B957-444A-9436-231AD24FD967}" destId="{E1F98CE6-C07A-46FB-8AB0-CE05812CA536}" srcOrd="7" destOrd="0" presId="urn:microsoft.com/office/officeart/2005/8/layout/StepDownProcess"/>
    <dgm:cxn modelId="{56A75A68-AF1A-4323-B0DC-3E2C150D6675}" type="presParOf" srcId="{BE8B8B39-B957-444A-9436-231AD24FD967}" destId="{B3B7D1C4-D63C-4599-AC09-10B750403E52}" srcOrd="8" destOrd="0" presId="urn:microsoft.com/office/officeart/2005/8/layout/StepDownProcess"/>
    <dgm:cxn modelId="{15492D11-A0FF-42E4-B2A1-FCAFB3F2BD9A}" type="presParOf" srcId="{B3B7D1C4-D63C-4599-AC09-10B750403E52}" destId="{4F6092CC-547D-472E-BF34-C4343B07BA9F}" srcOrd="0" destOrd="0" presId="urn:microsoft.com/office/officeart/2005/8/layout/StepDownProcess"/>
    <dgm:cxn modelId="{EBC7BDEB-0BDE-449F-BDB7-0EBDA3ADC92C}" type="presParOf" srcId="{B3B7D1C4-D63C-4599-AC09-10B750403E52}" destId="{5AAC8814-FF05-46D4-B5E0-A49A5B4B4E1A}" srcOrd="1" destOrd="0" presId="urn:microsoft.com/office/officeart/2005/8/layout/StepDownProcess"/>
    <dgm:cxn modelId="{398380BD-5942-4352-BAF2-562428743C65}" type="presParOf" srcId="{B3B7D1C4-D63C-4599-AC09-10B750403E52}" destId="{80AC78A7-7E1D-4553-B5F5-D5ABDAF34AE3}" srcOrd="2" destOrd="0" presId="urn:microsoft.com/office/officeart/2005/8/layout/StepDownProcess"/>
    <dgm:cxn modelId="{519E7B79-032E-48DD-9623-52D12DE05A7B}" type="presParOf" srcId="{BE8B8B39-B957-444A-9436-231AD24FD967}" destId="{FBCDB3B7-6796-4B23-BB0D-5098A425DCE1}" srcOrd="9" destOrd="0" presId="urn:microsoft.com/office/officeart/2005/8/layout/StepDownProcess"/>
    <dgm:cxn modelId="{079C6695-B944-4EA9-A793-840877234A35}" type="presParOf" srcId="{BE8B8B39-B957-444A-9436-231AD24FD967}" destId="{56C339FF-021A-40FB-B3F2-6F60F6AD58C2}" srcOrd="10" destOrd="0" presId="urn:microsoft.com/office/officeart/2005/8/layout/StepDownProcess"/>
    <dgm:cxn modelId="{ACE2F3D8-915D-41F4-A4AD-B11DD02ABEE2}" type="presParOf" srcId="{56C339FF-021A-40FB-B3F2-6F60F6AD58C2}" destId="{0C7AA68B-DE94-4764-AE02-7D74630B9416}" srcOrd="0" destOrd="0" presId="urn:microsoft.com/office/officeart/2005/8/layout/StepDown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1B1211-18BD-4AD0-B506-233173CCB20B}"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81F0A171-C4AC-4E10-8000-3B99D7C7BFB3}">
      <dgm:prSet phldrT="[Text]" custT="1"/>
      <dgm:spPr>
        <a:solidFill>
          <a:schemeClr val="accent3">
            <a:lumMod val="50000"/>
          </a:schemeClr>
        </a:solidFill>
        <a:effectLst>
          <a:outerShdw blurRad="50800" dist="50800" dir="5400000" algn="ctr" rotWithShape="0">
            <a:schemeClr val="bg2"/>
          </a:outerShdw>
        </a:effectLst>
      </dgm:spPr>
      <dgm:t>
        <a:bodyPr/>
        <a:lstStyle/>
        <a:p>
          <a:endParaRPr lang="en-US" sz="1200" dirty="0">
            <a:solidFill>
              <a:schemeClr val="bg1"/>
            </a:solidFill>
          </a:endParaRPr>
        </a:p>
      </dgm:t>
    </dgm:pt>
    <dgm:pt modelId="{D13E5AA6-2A3B-4ECD-B77B-E7D66944B1B6}" type="parTrans" cxnId="{E7C6BAC9-449E-41A6-BBF3-0AA0C46D17CD}">
      <dgm:prSet/>
      <dgm:spPr/>
      <dgm:t>
        <a:bodyPr/>
        <a:lstStyle/>
        <a:p>
          <a:endParaRPr lang="en-US"/>
        </a:p>
      </dgm:t>
    </dgm:pt>
    <dgm:pt modelId="{0A782467-02C1-401B-9D22-3AF0F3247B68}" type="sibTrans" cxnId="{E7C6BAC9-449E-41A6-BBF3-0AA0C46D17CD}">
      <dgm:prSet/>
      <dgm:spPr/>
      <dgm:t>
        <a:bodyPr/>
        <a:lstStyle/>
        <a:p>
          <a:endParaRPr lang="en-US"/>
        </a:p>
      </dgm:t>
    </dgm:pt>
    <dgm:pt modelId="{280C5EDC-A5DD-45FE-A19D-A820648F2128}">
      <dgm:prSet phldrT="[Text]"/>
      <dgm:spPr/>
      <dgm:t>
        <a:bodyPr/>
        <a:lstStyle/>
        <a:p>
          <a:endParaRPr lang="en-US" dirty="0"/>
        </a:p>
      </dgm:t>
    </dgm:pt>
    <dgm:pt modelId="{26C556DD-F30A-48D5-9448-D1EC29029A11}" type="parTrans" cxnId="{3F576ACA-B9FB-4763-93EC-72D6960CC274}">
      <dgm:prSet/>
      <dgm:spPr/>
      <dgm:t>
        <a:bodyPr/>
        <a:lstStyle/>
        <a:p>
          <a:endParaRPr lang="en-US"/>
        </a:p>
      </dgm:t>
    </dgm:pt>
    <dgm:pt modelId="{D5846BCC-3966-45B3-8E3E-EA5D1D34375D}" type="sibTrans" cxnId="{3F576ACA-B9FB-4763-93EC-72D6960CC274}">
      <dgm:prSet/>
      <dgm:spPr/>
      <dgm:t>
        <a:bodyPr/>
        <a:lstStyle/>
        <a:p>
          <a:endParaRPr lang="en-US"/>
        </a:p>
      </dgm:t>
    </dgm:pt>
    <dgm:pt modelId="{33DD8E79-290A-4567-80E2-1977E0EE471E}">
      <dgm:prSet phldrT="[Text]"/>
      <dgm:spPr>
        <a:solidFill>
          <a:srgbClr val="002060"/>
        </a:solidFill>
      </dgm:spPr>
      <dgm:t>
        <a:bodyPr/>
        <a:lstStyle/>
        <a:p>
          <a:endParaRPr lang="en-US" dirty="0">
            <a:solidFill>
              <a:schemeClr val="bg1"/>
            </a:solidFill>
          </a:endParaRPr>
        </a:p>
      </dgm:t>
    </dgm:pt>
    <dgm:pt modelId="{C61D8117-A959-46BF-8427-BCF8A46644D0}" type="parTrans" cxnId="{2740130D-88E0-49DD-9E51-FBFF4F6EAF97}">
      <dgm:prSet/>
      <dgm:spPr/>
      <dgm:t>
        <a:bodyPr/>
        <a:lstStyle/>
        <a:p>
          <a:endParaRPr lang="en-US"/>
        </a:p>
      </dgm:t>
    </dgm:pt>
    <dgm:pt modelId="{BBC9AFA3-37B2-49E4-BB85-1ACFC4CE7AE8}" type="sibTrans" cxnId="{2740130D-88E0-49DD-9E51-FBFF4F6EAF97}">
      <dgm:prSet/>
      <dgm:spPr/>
      <dgm:t>
        <a:bodyPr/>
        <a:lstStyle/>
        <a:p>
          <a:endParaRPr lang="en-US"/>
        </a:p>
      </dgm:t>
    </dgm:pt>
    <dgm:pt modelId="{15B68FA6-A37A-404F-B550-D62312497935}" type="pres">
      <dgm:prSet presAssocID="{741B1211-18BD-4AD0-B506-233173CCB20B}" presName="Name0" presStyleCnt="0">
        <dgm:presLayoutVars>
          <dgm:chMax val="7"/>
          <dgm:resizeHandles val="exact"/>
        </dgm:presLayoutVars>
      </dgm:prSet>
      <dgm:spPr/>
    </dgm:pt>
    <dgm:pt modelId="{D7067FCD-0A20-4F3B-9C34-504987C40AB1}" type="pres">
      <dgm:prSet presAssocID="{741B1211-18BD-4AD0-B506-233173CCB20B}" presName="comp1" presStyleCnt="0"/>
      <dgm:spPr/>
    </dgm:pt>
    <dgm:pt modelId="{FD12F3C2-3743-48FA-AFCB-FD02EA34B2D3}" type="pres">
      <dgm:prSet presAssocID="{741B1211-18BD-4AD0-B506-233173CCB20B}" presName="circle1" presStyleLbl="node1" presStyleIdx="0" presStyleCnt="3" custScaleX="167603"/>
      <dgm:spPr/>
    </dgm:pt>
    <dgm:pt modelId="{624A660A-A86B-413B-84DE-FAD4522182F9}" type="pres">
      <dgm:prSet presAssocID="{741B1211-18BD-4AD0-B506-233173CCB20B}" presName="c1text" presStyleLbl="node1" presStyleIdx="0" presStyleCnt="3">
        <dgm:presLayoutVars>
          <dgm:bulletEnabled val="1"/>
        </dgm:presLayoutVars>
      </dgm:prSet>
      <dgm:spPr/>
    </dgm:pt>
    <dgm:pt modelId="{2480572D-4ED9-4F6D-8025-4F08AAD44D34}" type="pres">
      <dgm:prSet presAssocID="{741B1211-18BD-4AD0-B506-233173CCB20B}" presName="comp2" presStyleCnt="0"/>
      <dgm:spPr/>
    </dgm:pt>
    <dgm:pt modelId="{3BCCE8E5-86E6-4FDC-8A65-F3696FEB1266}" type="pres">
      <dgm:prSet presAssocID="{741B1211-18BD-4AD0-B506-233173CCB20B}" presName="circle2" presStyleLbl="node1" presStyleIdx="1" presStyleCnt="3" custScaleX="151266"/>
      <dgm:spPr/>
    </dgm:pt>
    <dgm:pt modelId="{93E6FCD7-9849-40D4-AD5A-AF5E885CD215}" type="pres">
      <dgm:prSet presAssocID="{741B1211-18BD-4AD0-B506-233173CCB20B}" presName="c2text" presStyleLbl="node1" presStyleIdx="1" presStyleCnt="3">
        <dgm:presLayoutVars>
          <dgm:bulletEnabled val="1"/>
        </dgm:presLayoutVars>
      </dgm:prSet>
      <dgm:spPr/>
    </dgm:pt>
    <dgm:pt modelId="{3A54A4D0-2E6A-4D0B-AF6C-D770C5203BF2}" type="pres">
      <dgm:prSet presAssocID="{741B1211-18BD-4AD0-B506-233173CCB20B}" presName="comp3" presStyleCnt="0"/>
      <dgm:spPr/>
    </dgm:pt>
    <dgm:pt modelId="{F6E86108-A1C5-41D6-9ECD-CD29478F5B29}" type="pres">
      <dgm:prSet presAssocID="{741B1211-18BD-4AD0-B506-233173CCB20B}" presName="circle3" presStyleLbl="node1" presStyleIdx="2" presStyleCnt="3" custScaleX="146634"/>
      <dgm:spPr/>
    </dgm:pt>
    <dgm:pt modelId="{2CC44C00-DDEC-41DC-8365-F95A435E8187}" type="pres">
      <dgm:prSet presAssocID="{741B1211-18BD-4AD0-B506-233173CCB20B}" presName="c3text" presStyleLbl="node1" presStyleIdx="2" presStyleCnt="3">
        <dgm:presLayoutVars>
          <dgm:bulletEnabled val="1"/>
        </dgm:presLayoutVars>
      </dgm:prSet>
      <dgm:spPr/>
    </dgm:pt>
  </dgm:ptLst>
  <dgm:cxnLst>
    <dgm:cxn modelId="{2740130D-88E0-49DD-9E51-FBFF4F6EAF97}" srcId="{741B1211-18BD-4AD0-B506-233173CCB20B}" destId="{33DD8E79-290A-4567-80E2-1977E0EE471E}" srcOrd="2" destOrd="0" parTransId="{C61D8117-A959-46BF-8427-BCF8A46644D0}" sibTransId="{BBC9AFA3-37B2-49E4-BB85-1ACFC4CE7AE8}"/>
    <dgm:cxn modelId="{BB2D950E-525C-4B50-8FDC-7B5A2816F4BD}" type="presOf" srcId="{280C5EDC-A5DD-45FE-A19D-A820648F2128}" destId="{3BCCE8E5-86E6-4FDC-8A65-F3696FEB1266}" srcOrd="0" destOrd="0" presId="urn:microsoft.com/office/officeart/2005/8/layout/venn2"/>
    <dgm:cxn modelId="{90736E31-85AE-4132-B014-603CFBC58FBD}" type="presOf" srcId="{81F0A171-C4AC-4E10-8000-3B99D7C7BFB3}" destId="{FD12F3C2-3743-48FA-AFCB-FD02EA34B2D3}" srcOrd="0" destOrd="0" presId="urn:microsoft.com/office/officeart/2005/8/layout/venn2"/>
    <dgm:cxn modelId="{6913A64E-AAF7-4385-9C21-823DA44AE751}" type="presOf" srcId="{33DD8E79-290A-4567-80E2-1977E0EE471E}" destId="{2CC44C00-DDEC-41DC-8365-F95A435E8187}" srcOrd="1" destOrd="0" presId="urn:microsoft.com/office/officeart/2005/8/layout/venn2"/>
    <dgm:cxn modelId="{0E807158-5B21-4C65-89D9-81F5BE2208BB}" type="presOf" srcId="{741B1211-18BD-4AD0-B506-233173CCB20B}" destId="{15B68FA6-A37A-404F-B550-D62312497935}" srcOrd="0" destOrd="0" presId="urn:microsoft.com/office/officeart/2005/8/layout/venn2"/>
    <dgm:cxn modelId="{3B9A1E93-5305-4DC9-AD3D-7BB393EC81A1}" type="presOf" srcId="{280C5EDC-A5DD-45FE-A19D-A820648F2128}" destId="{93E6FCD7-9849-40D4-AD5A-AF5E885CD215}" srcOrd="1" destOrd="0" presId="urn:microsoft.com/office/officeart/2005/8/layout/venn2"/>
    <dgm:cxn modelId="{B96371B0-CBF7-4F76-8D91-D2D56FD5EC65}" type="presOf" srcId="{81F0A171-C4AC-4E10-8000-3B99D7C7BFB3}" destId="{624A660A-A86B-413B-84DE-FAD4522182F9}" srcOrd="1" destOrd="0" presId="urn:microsoft.com/office/officeart/2005/8/layout/venn2"/>
    <dgm:cxn modelId="{D48C60B6-9C7C-4161-B5CB-A9AB6BDE33C9}" type="presOf" srcId="{33DD8E79-290A-4567-80E2-1977E0EE471E}" destId="{F6E86108-A1C5-41D6-9ECD-CD29478F5B29}" srcOrd="0" destOrd="0" presId="urn:microsoft.com/office/officeart/2005/8/layout/venn2"/>
    <dgm:cxn modelId="{E7C6BAC9-449E-41A6-BBF3-0AA0C46D17CD}" srcId="{741B1211-18BD-4AD0-B506-233173CCB20B}" destId="{81F0A171-C4AC-4E10-8000-3B99D7C7BFB3}" srcOrd="0" destOrd="0" parTransId="{D13E5AA6-2A3B-4ECD-B77B-E7D66944B1B6}" sibTransId="{0A782467-02C1-401B-9D22-3AF0F3247B68}"/>
    <dgm:cxn modelId="{3F576ACA-B9FB-4763-93EC-72D6960CC274}" srcId="{741B1211-18BD-4AD0-B506-233173CCB20B}" destId="{280C5EDC-A5DD-45FE-A19D-A820648F2128}" srcOrd="1" destOrd="0" parTransId="{26C556DD-F30A-48D5-9448-D1EC29029A11}" sibTransId="{D5846BCC-3966-45B3-8E3E-EA5D1D34375D}"/>
    <dgm:cxn modelId="{FF8421CB-633F-4D75-A3FC-06BA4AC1793B}" type="presParOf" srcId="{15B68FA6-A37A-404F-B550-D62312497935}" destId="{D7067FCD-0A20-4F3B-9C34-504987C40AB1}" srcOrd="0" destOrd="0" presId="urn:microsoft.com/office/officeart/2005/8/layout/venn2"/>
    <dgm:cxn modelId="{FC435571-B359-4574-8A6B-D1F88FC053FA}" type="presParOf" srcId="{D7067FCD-0A20-4F3B-9C34-504987C40AB1}" destId="{FD12F3C2-3743-48FA-AFCB-FD02EA34B2D3}" srcOrd="0" destOrd="0" presId="urn:microsoft.com/office/officeart/2005/8/layout/venn2"/>
    <dgm:cxn modelId="{832DFE95-E45D-410A-AC11-21FBF5713930}" type="presParOf" srcId="{D7067FCD-0A20-4F3B-9C34-504987C40AB1}" destId="{624A660A-A86B-413B-84DE-FAD4522182F9}" srcOrd="1" destOrd="0" presId="urn:microsoft.com/office/officeart/2005/8/layout/venn2"/>
    <dgm:cxn modelId="{D7C9A437-0313-4AB8-A0DA-6007B3435C8C}" type="presParOf" srcId="{15B68FA6-A37A-404F-B550-D62312497935}" destId="{2480572D-4ED9-4F6D-8025-4F08AAD44D34}" srcOrd="1" destOrd="0" presId="urn:microsoft.com/office/officeart/2005/8/layout/venn2"/>
    <dgm:cxn modelId="{6B2037AF-BAEE-451C-BDFE-3F08FFCCA563}" type="presParOf" srcId="{2480572D-4ED9-4F6D-8025-4F08AAD44D34}" destId="{3BCCE8E5-86E6-4FDC-8A65-F3696FEB1266}" srcOrd="0" destOrd="0" presId="urn:microsoft.com/office/officeart/2005/8/layout/venn2"/>
    <dgm:cxn modelId="{E04FDC85-290E-43A5-A146-BDADFF126022}" type="presParOf" srcId="{2480572D-4ED9-4F6D-8025-4F08AAD44D34}" destId="{93E6FCD7-9849-40D4-AD5A-AF5E885CD215}" srcOrd="1" destOrd="0" presId="urn:microsoft.com/office/officeart/2005/8/layout/venn2"/>
    <dgm:cxn modelId="{7F5A776F-14FB-4B59-ABAA-3735C0BAA829}" type="presParOf" srcId="{15B68FA6-A37A-404F-B550-D62312497935}" destId="{3A54A4D0-2E6A-4D0B-AF6C-D770C5203BF2}" srcOrd="2" destOrd="0" presId="urn:microsoft.com/office/officeart/2005/8/layout/venn2"/>
    <dgm:cxn modelId="{A8BBBF20-5732-41AA-8931-98CAD82CB3AD}" type="presParOf" srcId="{3A54A4D0-2E6A-4D0B-AF6C-D770C5203BF2}" destId="{F6E86108-A1C5-41D6-9ECD-CD29478F5B29}" srcOrd="0" destOrd="0" presId="urn:microsoft.com/office/officeart/2005/8/layout/venn2"/>
    <dgm:cxn modelId="{4C4D4AAD-0F6F-4D74-9380-AAA5042A8AB0}" type="presParOf" srcId="{3A54A4D0-2E6A-4D0B-AF6C-D770C5203BF2}" destId="{2CC44C00-DDEC-41DC-8365-F95A435E8187}"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F0BE75-DAD8-4508-AF31-F8C5F6F4E66A}"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28718A9A-94D3-4ECA-B7A5-F6E02A2855F1}">
      <dgm:prSet phldrT="[Text]" custT="1"/>
      <dgm:spPr>
        <a:solidFill>
          <a:srgbClr val="7030A0"/>
        </a:solidFill>
      </dgm:spPr>
      <dgm:t>
        <a:bodyPr/>
        <a:lstStyle/>
        <a:p>
          <a:r>
            <a:rPr lang="en-US" sz="1400" dirty="0"/>
            <a:t>Course Success Rate</a:t>
          </a:r>
        </a:p>
        <a:p>
          <a:r>
            <a:rPr lang="en-US" sz="1400" b="1" u="sng" dirty="0">
              <a:latin typeface="Agency FB" panose="020B0503020202020204" pitchFamily="34" charset="0"/>
            </a:rPr>
            <a:t>71.8% to 75.4%</a:t>
          </a:r>
        </a:p>
      </dgm:t>
    </dgm:pt>
    <dgm:pt modelId="{45A9C1BD-F6B2-4372-AF10-1435223120D9}" type="parTrans" cxnId="{15902AFF-F90D-472E-9F17-EDDEF8D7B82B}">
      <dgm:prSet/>
      <dgm:spPr/>
      <dgm:t>
        <a:bodyPr/>
        <a:lstStyle/>
        <a:p>
          <a:endParaRPr lang="en-US"/>
        </a:p>
      </dgm:t>
    </dgm:pt>
    <dgm:pt modelId="{3540403F-054C-4410-ABC5-C5E348065E91}" type="sibTrans" cxnId="{15902AFF-F90D-472E-9F17-EDDEF8D7B82B}">
      <dgm:prSet/>
      <dgm:spPr/>
      <dgm:t>
        <a:bodyPr/>
        <a:lstStyle/>
        <a:p>
          <a:endParaRPr lang="en-US" dirty="0"/>
        </a:p>
      </dgm:t>
    </dgm:pt>
    <dgm:pt modelId="{340A32AD-DB59-40AD-A7A2-F0AA95AF980E}">
      <dgm:prSet phldrT="[Text]" phldr="1"/>
      <dgm:spPr/>
      <dgm:t>
        <a:bodyPr/>
        <a:lstStyle/>
        <a:p>
          <a:endParaRPr lang="en-US" dirty="0"/>
        </a:p>
      </dgm:t>
    </dgm:pt>
    <dgm:pt modelId="{5FAD6929-1362-4A0B-B3E9-E12BF65E57F1}" type="parTrans" cxnId="{F873D25B-54B1-4D06-A1E1-BAC5651D9DD2}">
      <dgm:prSet/>
      <dgm:spPr/>
      <dgm:t>
        <a:bodyPr/>
        <a:lstStyle/>
        <a:p>
          <a:endParaRPr lang="en-US"/>
        </a:p>
      </dgm:t>
    </dgm:pt>
    <dgm:pt modelId="{356BDB9A-4119-426C-97F5-02821335FE00}" type="sibTrans" cxnId="{F873D25B-54B1-4D06-A1E1-BAC5651D9DD2}">
      <dgm:prSet/>
      <dgm:spPr/>
      <dgm:t>
        <a:bodyPr/>
        <a:lstStyle/>
        <a:p>
          <a:endParaRPr lang="en-US"/>
        </a:p>
      </dgm:t>
    </dgm:pt>
    <dgm:pt modelId="{D72E35C5-A054-4FB6-A472-F60D91B68619}">
      <dgm:prSet phldrT="[Text]"/>
      <dgm:spPr>
        <a:solidFill>
          <a:srgbClr val="00B050"/>
        </a:solidFill>
      </dgm:spPr>
      <dgm:t>
        <a:bodyPr/>
        <a:lstStyle/>
        <a:p>
          <a:r>
            <a:rPr lang="en-US" dirty="0"/>
            <a:t>Completing Transfer Level Math &amp; English in 1</a:t>
          </a:r>
          <a:r>
            <a:rPr lang="en-US" baseline="30000" dirty="0"/>
            <a:t>st</a:t>
          </a:r>
          <a:r>
            <a:rPr lang="en-US" dirty="0"/>
            <a:t> Year</a:t>
          </a:r>
        </a:p>
        <a:p>
          <a:r>
            <a:rPr lang="en-US" b="1" u="sng" dirty="0">
              <a:latin typeface="Agency FB" panose="020B0503020202020204" pitchFamily="34" charset="0"/>
            </a:rPr>
            <a:t>6% to 16%</a:t>
          </a:r>
        </a:p>
      </dgm:t>
    </dgm:pt>
    <dgm:pt modelId="{66B917C7-6A67-431D-804C-204202B5E664}" type="parTrans" cxnId="{27777AC3-A824-4F99-871F-8BDB6A3EC2B1}">
      <dgm:prSet/>
      <dgm:spPr/>
      <dgm:t>
        <a:bodyPr/>
        <a:lstStyle/>
        <a:p>
          <a:endParaRPr lang="en-US"/>
        </a:p>
      </dgm:t>
    </dgm:pt>
    <dgm:pt modelId="{A732F07F-4374-4101-B41B-2BB0241C63BB}" type="sibTrans" cxnId="{27777AC3-A824-4F99-871F-8BDB6A3EC2B1}">
      <dgm:prSet/>
      <dgm:spPr/>
      <dgm:t>
        <a:bodyPr/>
        <a:lstStyle/>
        <a:p>
          <a:endParaRPr lang="en-US" dirty="0"/>
        </a:p>
      </dgm:t>
    </dgm:pt>
    <dgm:pt modelId="{05402268-6743-4327-B5FE-86DC0734C5D1}">
      <dgm:prSet phldrT="[Text]" custT="1"/>
      <dgm:spPr/>
      <dgm:t>
        <a:bodyPr/>
        <a:lstStyle/>
        <a:p>
          <a:r>
            <a:rPr lang="en-US" sz="1900" b="1" dirty="0"/>
            <a:t>Strategic</a:t>
          </a:r>
        </a:p>
        <a:p>
          <a:r>
            <a:rPr lang="en-US" sz="1900" b="1" dirty="0"/>
            <a:t>Action Plan</a:t>
          </a:r>
        </a:p>
        <a:p>
          <a:r>
            <a:rPr lang="en-US" sz="1400" dirty="0"/>
            <a:t>2018-19 To 2020-21</a:t>
          </a:r>
        </a:p>
      </dgm:t>
    </dgm:pt>
    <dgm:pt modelId="{3E5CA6D7-1C5D-4607-8485-2FD749A1A851}" type="parTrans" cxnId="{7005F169-912A-4E0C-90A8-B53D1A14F449}">
      <dgm:prSet/>
      <dgm:spPr/>
      <dgm:t>
        <a:bodyPr/>
        <a:lstStyle/>
        <a:p>
          <a:endParaRPr lang="en-US"/>
        </a:p>
      </dgm:t>
    </dgm:pt>
    <dgm:pt modelId="{3E137132-40FD-4698-827F-00F7B8F4E518}" type="sibTrans" cxnId="{7005F169-912A-4E0C-90A8-B53D1A14F449}">
      <dgm:prSet/>
      <dgm:spPr/>
      <dgm:t>
        <a:bodyPr/>
        <a:lstStyle/>
        <a:p>
          <a:endParaRPr lang="en-US"/>
        </a:p>
      </dgm:t>
    </dgm:pt>
    <dgm:pt modelId="{CB19D324-0B8E-4F03-876C-106C4E11E683}">
      <dgm:prSet phldrT="[Text]"/>
      <dgm:spPr>
        <a:solidFill>
          <a:srgbClr val="002060"/>
        </a:solidFill>
      </dgm:spPr>
      <dgm:t>
        <a:bodyPr/>
        <a:lstStyle/>
        <a:p>
          <a:r>
            <a:rPr lang="en-US" dirty="0"/>
            <a:t>Persistence Rate</a:t>
          </a:r>
        </a:p>
        <a:p>
          <a:r>
            <a:rPr lang="en-US" b="1" u="sng" dirty="0">
              <a:latin typeface="Agency FB" panose="020B0503020202020204" pitchFamily="34" charset="0"/>
            </a:rPr>
            <a:t>79.9% to 87.4%</a:t>
          </a:r>
        </a:p>
      </dgm:t>
    </dgm:pt>
    <dgm:pt modelId="{A4F31C31-F6CD-48D1-8605-2408FDD2C48C}" type="parTrans" cxnId="{AB12F31C-274D-4B67-980F-1FFDE8EC97F0}">
      <dgm:prSet/>
      <dgm:spPr/>
      <dgm:t>
        <a:bodyPr/>
        <a:lstStyle/>
        <a:p>
          <a:endParaRPr lang="en-US"/>
        </a:p>
      </dgm:t>
    </dgm:pt>
    <dgm:pt modelId="{59360289-A445-4D45-B60B-44F40B3FF536}" type="sibTrans" cxnId="{AB12F31C-274D-4B67-980F-1FFDE8EC97F0}">
      <dgm:prSet/>
      <dgm:spPr/>
      <dgm:t>
        <a:bodyPr/>
        <a:lstStyle/>
        <a:p>
          <a:endParaRPr lang="en-US" dirty="0"/>
        </a:p>
      </dgm:t>
    </dgm:pt>
    <dgm:pt modelId="{D154A26A-F066-4293-AB42-06D52CF3C44C}">
      <dgm:prSet phldrT="[Text]" phldr="1"/>
      <dgm:spPr/>
      <dgm:t>
        <a:bodyPr/>
        <a:lstStyle/>
        <a:p>
          <a:endParaRPr lang="en-US" dirty="0"/>
        </a:p>
      </dgm:t>
    </dgm:pt>
    <dgm:pt modelId="{4A2E9475-1383-456A-BD1F-2ADC31810E3A}" type="parTrans" cxnId="{DE4A7BB4-1B78-409A-9D59-8DC1E56FEA21}">
      <dgm:prSet/>
      <dgm:spPr/>
      <dgm:t>
        <a:bodyPr/>
        <a:lstStyle/>
        <a:p>
          <a:endParaRPr lang="en-US"/>
        </a:p>
      </dgm:t>
    </dgm:pt>
    <dgm:pt modelId="{2A3D90D9-FC57-486B-B328-9E09AA7B5DFE}" type="sibTrans" cxnId="{DE4A7BB4-1B78-409A-9D59-8DC1E56FEA21}">
      <dgm:prSet/>
      <dgm:spPr/>
      <dgm:t>
        <a:bodyPr/>
        <a:lstStyle/>
        <a:p>
          <a:endParaRPr lang="en-US"/>
        </a:p>
      </dgm:t>
    </dgm:pt>
    <dgm:pt modelId="{5EE04CAE-DC3C-4CEF-86AD-0FC24594B043}" type="pres">
      <dgm:prSet presAssocID="{E5F0BE75-DAD8-4508-AF31-F8C5F6F4E66A}" presName="Name0" presStyleCnt="0">
        <dgm:presLayoutVars>
          <dgm:chMax/>
          <dgm:chPref/>
          <dgm:dir/>
          <dgm:animLvl val="lvl"/>
        </dgm:presLayoutVars>
      </dgm:prSet>
      <dgm:spPr/>
    </dgm:pt>
    <dgm:pt modelId="{CF402F78-E851-4989-9652-341B05BE14C0}" type="pres">
      <dgm:prSet presAssocID="{28718A9A-94D3-4ECA-B7A5-F6E02A2855F1}" presName="composite" presStyleCnt="0"/>
      <dgm:spPr/>
    </dgm:pt>
    <dgm:pt modelId="{D9FD8064-62EB-4774-8D13-678E59D35257}" type="pres">
      <dgm:prSet presAssocID="{28718A9A-94D3-4ECA-B7A5-F6E02A2855F1}" presName="Parent1" presStyleLbl="node1" presStyleIdx="0" presStyleCnt="6">
        <dgm:presLayoutVars>
          <dgm:chMax val="1"/>
          <dgm:chPref val="1"/>
          <dgm:bulletEnabled val="1"/>
        </dgm:presLayoutVars>
      </dgm:prSet>
      <dgm:spPr/>
    </dgm:pt>
    <dgm:pt modelId="{072045FD-E7A9-44C8-8042-050635ACB486}" type="pres">
      <dgm:prSet presAssocID="{28718A9A-94D3-4ECA-B7A5-F6E02A2855F1}" presName="Childtext1" presStyleLbl="revTx" presStyleIdx="0" presStyleCnt="3">
        <dgm:presLayoutVars>
          <dgm:chMax val="0"/>
          <dgm:chPref val="0"/>
          <dgm:bulletEnabled val="1"/>
        </dgm:presLayoutVars>
      </dgm:prSet>
      <dgm:spPr/>
    </dgm:pt>
    <dgm:pt modelId="{92016687-2831-4ADC-9B74-B16298426570}" type="pres">
      <dgm:prSet presAssocID="{28718A9A-94D3-4ECA-B7A5-F6E02A2855F1}" presName="BalanceSpacing" presStyleCnt="0"/>
      <dgm:spPr/>
    </dgm:pt>
    <dgm:pt modelId="{5C83C3CA-99EC-4C92-BE99-3815F59B8B2C}" type="pres">
      <dgm:prSet presAssocID="{28718A9A-94D3-4ECA-B7A5-F6E02A2855F1}" presName="BalanceSpacing1" presStyleCnt="0"/>
      <dgm:spPr/>
    </dgm:pt>
    <dgm:pt modelId="{F155726B-3E0F-4CF2-AC38-3F23EDA0C68A}" type="pres">
      <dgm:prSet presAssocID="{3540403F-054C-4410-ABC5-C5E348065E91}" presName="Accent1Text" presStyleLbl="node1" presStyleIdx="1" presStyleCnt="6" custLinFactNeighborX="-1152" custLinFactNeighborY="-5"/>
      <dgm:spPr/>
    </dgm:pt>
    <dgm:pt modelId="{5094DA6D-5B65-4B47-B8C1-9C5A60C33610}" type="pres">
      <dgm:prSet presAssocID="{3540403F-054C-4410-ABC5-C5E348065E91}" presName="spaceBetweenRectangles" presStyleCnt="0"/>
      <dgm:spPr/>
    </dgm:pt>
    <dgm:pt modelId="{2DDA863C-DC85-4D28-ABE6-CDF98223BB6C}" type="pres">
      <dgm:prSet presAssocID="{D72E35C5-A054-4FB6-A472-F60D91B68619}" presName="composite" presStyleCnt="0"/>
      <dgm:spPr/>
    </dgm:pt>
    <dgm:pt modelId="{8CE3581F-4073-4D49-A89F-CD25A8DA8705}" type="pres">
      <dgm:prSet presAssocID="{D72E35C5-A054-4FB6-A472-F60D91B68619}" presName="Parent1" presStyleLbl="node1" presStyleIdx="2" presStyleCnt="6">
        <dgm:presLayoutVars>
          <dgm:chMax val="1"/>
          <dgm:chPref val="1"/>
          <dgm:bulletEnabled val="1"/>
        </dgm:presLayoutVars>
      </dgm:prSet>
      <dgm:spPr/>
    </dgm:pt>
    <dgm:pt modelId="{48E8CB87-5AF9-4A96-9E21-100FF79E7B36}" type="pres">
      <dgm:prSet presAssocID="{D72E35C5-A054-4FB6-A472-F60D91B68619}" presName="Childtext1" presStyleLbl="revTx" presStyleIdx="1" presStyleCnt="3">
        <dgm:presLayoutVars>
          <dgm:chMax val="0"/>
          <dgm:chPref val="0"/>
          <dgm:bulletEnabled val="1"/>
        </dgm:presLayoutVars>
      </dgm:prSet>
      <dgm:spPr/>
    </dgm:pt>
    <dgm:pt modelId="{E9CD7186-BF80-48E5-8F42-2410A745EC4B}" type="pres">
      <dgm:prSet presAssocID="{D72E35C5-A054-4FB6-A472-F60D91B68619}" presName="BalanceSpacing" presStyleCnt="0"/>
      <dgm:spPr/>
    </dgm:pt>
    <dgm:pt modelId="{6A136AAB-E9B0-4A08-9A2B-A266420070B3}" type="pres">
      <dgm:prSet presAssocID="{D72E35C5-A054-4FB6-A472-F60D91B68619}" presName="BalanceSpacing1" presStyleCnt="0"/>
      <dgm:spPr/>
    </dgm:pt>
    <dgm:pt modelId="{E84150EE-618D-4180-B16D-8293326915BD}" type="pres">
      <dgm:prSet presAssocID="{A732F07F-4374-4101-B41B-2BB0241C63BB}" presName="Accent1Text" presStyleLbl="node1" presStyleIdx="3" presStyleCnt="6"/>
      <dgm:spPr/>
    </dgm:pt>
    <dgm:pt modelId="{D777CC76-1209-4D44-8180-CC7F9E3A4023}" type="pres">
      <dgm:prSet presAssocID="{A732F07F-4374-4101-B41B-2BB0241C63BB}" presName="spaceBetweenRectangles" presStyleCnt="0"/>
      <dgm:spPr/>
    </dgm:pt>
    <dgm:pt modelId="{31019296-F3DF-41E6-A5F2-F49026D6422A}" type="pres">
      <dgm:prSet presAssocID="{CB19D324-0B8E-4F03-876C-106C4E11E683}" presName="composite" presStyleCnt="0"/>
      <dgm:spPr/>
    </dgm:pt>
    <dgm:pt modelId="{7A51DCF5-F7B9-4F74-9389-FC42AB93662F}" type="pres">
      <dgm:prSet presAssocID="{CB19D324-0B8E-4F03-876C-106C4E11E683}" presName="Parent1" presStyleLbl="node1" presStyleIdx="4" presStyleCnt="6">
        <dgm:presLayoutVars>
          <dgm:chMax val="1"/>
          <dgm:chPref val="1"/>
          <dgm:bulletEnabled val="1"/>
        </dgm:presLayoutVars>
      </dgm:prSet>
      <dgm:spPr/>
    </dgm:pt>
    <dgm:pt modelId="{26C7DD6E-83B6-4740-9725-C7D38C66C07E}" type="pres">
      <dgm:prSet presAssocID="{CB19D324-0B8E-4F03-876C-106C4E11E683}" presName="Childtext1" presStyleLbl="revTx" presStyleIdx="2" presStyleCnt="3">
        <dgm:presLayoutVars>
          <dgm:chMax val="0"/>
          <dgm:chPref val="0"/>
          <dgm:bulletEnabled val="1"/>
        </dgm:presLayoutVars>
      </dgm:prSet>
      <dgm:spPr/>
    </dgm:pt>
    <dgm:pt modelId="{075C11AF-6CB2-44D4-811E-1CE00398DA20}" type="pres">
      <dgm:prSet presAssocID="{CB19D324-0B8E-4F03-876C-106C4E11E683}" presName="BalanceSpacing" presStyleCnt="0"/>
      <dgm:spPr/>
    </dgm:pt>
    <dgm:pt modelId="{8320E28F-495E-4EF3-AEF2-6C7D4FF1BD91}" type="pres">
      <dgm:prSet presAssocID="{CB19D324-0B8E-4F03-876C-106C4E11E683}" presName="BalanceSpacing1" presStyleCnt="0"/>
      <dgm:spPr/>
    </dgm:pt>
    <dgm:pt modelId="{D56E664F-2C29-4B67-A7CA-BC1F6740F374}" type="pres">
      <dgm:prSet presAssocID="{59360289-A445-4D45-B60B-44F40B3FF536}" presName="Accent1Text" presStyleLbl="node1" presStyleIdx="5" presStyleCnt="6"/>
      <dgm:spPr/>
    </dgm:pt>
  </dgm:ptLst>
  <dgm:cxnLst>
    <dgm:cxn modelId="{AB12F31C-274D-4B67-980F-1FFDE8EC97F0}" srcId="{E5F0BE75-DAD8-4508-AF31-F8C5F6F4E66A}" destId="{CB19D324-0B8E-4F03-876C-106C4E11E683}" srcOrd="2" destOrd="0" parTransId="{A4F31C31-F6CD-48D1-8605-2408FDD2C48C}" sibTransId="{59360289-A445-4D45-B60B-44F40B3FF536}"/>
    <dgm:cxn modelId="{F873D25B-54B1-4D06-A1E1-BAC5651D9DD2}" srcId="{28718A9A-94D3-4ECA-B7A5-F6E02A2855F1}" destId="{340A32AD-DB59-40AD-A7A2-F0AA95AF980E}" srcOrd="0" destOrd="0" parTransId="{5FAD6929-1362-4A0B-B3E9-E12BF65E57F1}" sibTransId="{356BDB9A-4119-426C-97F5-02821335FE00}"/>
    <dgm:cxn modelId="{5FF1C548-D2D8-463C-A9EE-296CB521D52D}" type="presOf" srcId="{D154A26A-F066-4293-AB42-06D52CF3C44C}" destId="{26C7DD6E-83B6-4740-9725-C7D38C66C07E}" srcOrd="0" destOrd="0" presId="urn:microsoft.com/office/officeart/2008/layout/AlternatingHexagons"/>
    <dgm:cxn modelId="{7005F169-912A-4E0C-90A8-B53D1A14F449}" srcId="{D72E35C5-A054-4FB6-A472-F60D91B68619}" destId="{05402268-6743-4327-B5FE-86DC0734C5D1}" srcOrd="0" destOrd="0" parTransId="{3E5CA6D7-1C5D-4607-8485-2FD749A1A851}" sibTransId="{3E137132-40FD-4698-827F-00F7B8F4E518}"/>
    <dgm:cxn modelId="{22ADFD81-5D37-42F3-BCC4-6F71B5A72892}" type="presOf" srcId="{3540403F-054C-4410-ABC5-C5E348065E91}" destId="{F155726B-3E0F-4CF2-AC38-3F23EDA0C68A}" srcOrd="0" destOrd="0" presId="urn:microsoft.com/office/officeart/2008/layout/AlternatingHexagons"/>
    <dgm:cxn modelId="{8476EA94-93F5-463E-98E2-10124C48F830}" type="presOf" srcId="{D72E35C5-A054-4FB6-A472-F60D91B68619}" destId="{8CE3581F-4073-4D49-A89F-CD25A8DA8705}" srcOrd="0" destOrd="0" presId="urn:microsoft.com/office/officeart/2008/layout/AlternatingHexagons"/>
    <dgm:cxn modelId="{A65E119D-AA80-4B62-ABE1-B8D3DDF94DEB}" type="presOf" srcId="{CB19D324-0B8E-4F03-876C-106C4E11E683}" destId="{7A51DCF5-F7B9-4F74-9389-FC42AB93662F}" srcOrd="0" destOrd="0" presId="urn:microsoft.com/office/officeart/2008/layout/AlternatingHexagons"/>
    <dgm:cxn modelId="{6E280CA7-6C9E-4D41-AC6F-21E33C0A9FFF}" type="presOf" srcId="{A732F07F-4374-4101-B41B-2BB0241C63BB}" destId="{E84150EE-618D-4180-B16D-8293326915BD}" srcOrd="0" destOrd="0" presId="urn:microsoft.com/office/officeart/2008/layout/AlternatingHexagons"/>
    <dgm:cxn modelId="{DE4A7BB4-1B78-409A-9D59-8DC1E56FEA21}" srcId="{CB19D324-0B8E-4F03-876C-106C4E11E683}" destId="{D154A26A-F066-4293-AB42-06D52CF3C44C}" srcOrd="0" destOrd="0" parTransId="{4A2E9475-1383-456A-BD1F-2ADC31810E3A}" sibTransId="{2A3D90D9-FC57-486B-B328-9E09AA7B5DFE}"/>
    <dgm:cxn modelId="{27777AC3-A824-4F99-871F-8BDB6A3EC2B1}" srcId="{E5F0BE75-DAD8-4508-AF31-F8C5F6F4E66A}" destId="{D72E35C5-A054-4FB6-A472-F60D91B68619}" srcOrd="1" destOrd="0" parTransId="{66B917C7-6A67-431D-804C-204202B5E664}" sibTransId="{A732F07F-4374-4101-B41B-2BB0241C63BB}"/>
    <dgm:cxn modelId="{9F6546CD-D607-4250-874C-3E9FA4B979AF}" type="presOf" srcId="{340A32AD-DB59-40AD-A7A2-F0AA95AF980E}" destId="{072045FD-E7A9-44C8-8042-050635ACB486}" srcOrd="0" destOrd="0" presId="urn:microsoft.com/office/officeart/2008/layout/AlternatingHexagons"/>
    <dgm:cxn modelId="{0C0114CE-8A93-4218-A531-61CDCFC66795}" type="presOf" srcId="{28718A9A-94D3-4ECA-B7A5-F6E02A2855F1}" destId="{D9FD8064-62EB-4774-8D13-678E59D35257}" srcOrd="0" destOrd="0" presId="urn:microsoft.com/office/officeart/2008/layout/AlternatingHexagons"/>
    <dgm:cxn modelId="{812FAFCE-E896-45B4-AC53-093179AD10DC}" type="presOf" srcId="{E5F0BE75-DAD8-4508-AF31-F8C5F6F4E66A}" destId="{5EE04CAE-DC3C-4CEF-86AD-0FC24594B043}" srcOrd="0" destOrd="0" presId="urn:microsoft.com/office/officeart/2008/layout/AlternatingHexagons"/>
    <dgm:cxn modelId="{953C98FC-DE25-4235-9D08-96EDD69F1F16}" type="presOf" srcId="{05402268-6743-4327-B5FE-86DC0734C5D1}" destId="{48E8CB87-5AF9-4A96-9E21-100FF79E7B36}" srcOrd="0" destOrd="0" presId="urn:microsoft.com/office/officeart/2008/layout/AlternatingHexagons"/>
    <dgm:cxn modelId="{15902AFF-F90D-472E-9F17-EDDEF8D7B82B}" srcId="{E5F0BE75-DAD8-4508-AF31-F8C5F6F4E66A}" destId="{28718A9A-94D3-4ECA-B7A5-F6E02A2855F1}" srcOrd="0" destOrd="0" parTransId="{45A9C1BD-F6B2-4372-AF10-1435223120D9}" sibTransId="{3540403F-054C-4410-ABC5-C5E348065E91}"/>
    <dgm:cxn modelId="{C3EFE4FF-9282-476A-B1BF-1D7F64BCA844}" type="presOf" srcId="{59360289-A445-4D45-B60B-44F40B3FF536}" destId="{D56E664F-2C29-4B67-A7CA-BC1F6740F374}" srcOrd="0" destOrd="0" presId="urn:microsoft.com/office/officeart/2008/layout/AlternatingHexagons"/>
    <dgm:cxn modelId="{832D42F1-EFA3-4A37-885D-28C2D7080325}" type="presParOf" srcId="{5EE04CAE-DC3C-4CEF-86AD-0FC24594B043}" destId="{CF402F78-E851-4989-9652-341B05BE14C0}" srcOrd="0" destOrd="0" presId="urn:microsoft.com/office/officeart/2008/layout/AlternatingHexagons"/>
    <dgm:cxn modelId="{A93D1676-FF0F-41AA-AC15-967D1EB77654}" type="presParOf" srcId="{CF402F78-E851-4989-9652-341B05BE14C0}" destId="{D9FD8064-62EB-4774-8D13-678E59D35257}" srcOrd="0" destOrd="0" presId="urn:microsoft.com/office/officeart/2008/layout/AlternatingHexagons"/>
    <dgm:cxn modelId="{EDB6CA2A-D1D5-4DAD-958D-3575709C0C02}" type="presParOf" srcId="{CF402F78-E851-4989-9652-341B05BE14C0}" destId="{072045FD-E7A9-44C8-8042-050635ACB486}" srcOrd="1" destOrd="0" presId="urn:microsoft.com/office/officeart/2008/layout/AlternatingHexagons"/>
    <dgm:cxn modelId="{6168FD96-B7C1-4AEA-9AD6-EEC08B7BBB7B}" type="presParOf" srcId="{CF402F78-E851-4989-9652-341B05BE14C0}" destId="{92016687-2831-4ADC-9B74-B16298426570}" srcOrd="2" destOrd="0" presId="urn:microsoft.com/office/officeart/2008/layout/AlternatingHexagons"/>
    <dgm:cxn modelId="{FEE483CB-928B-4304-947F-6A1DCF1E30C0}" type="presParOf" srcId="{CF402F78-E851-4989-9652-341B05BE14C0}" destId="{5C83C3CA-99EC-4C92-BE99-3815F59B8B2C}" srcOrd="3" destOrd="0" presId="urn:microsoft.com/office/officeart/2008/layout/AlternatingHexagons"/>
    <dgm:cxn modelId="{F0876C4F-D316-4150-A654-4B804B851A36}" type="presParOf" srcId="{CF402F78-E851-4989-9652-341B05BE14C0}" destId="{F155726B-3E0F-4CF2-AC38-3F23EDA0C68A}" srcOrd="4" destOrd="0" presId="urn:microsoft.com/office/officeart/2008/layout/AlternatingHexagons"/>
    <dgm:cxn modelId="{78F8120B-7242-461F-A93E-4276543D0847}" type="presParOf" srcId="{5EE04CAE-DC3C-4CEF-86AD-0FC24594B043}" destId="{5094DA6D-5B65-4B47-B8C1-9C5A60C33610}" srcOrd="1" destOrd="0" presId="urn:microsoft.com/office/officeart/2008/layout/AlternatingHexagons"/>
    <dgm:cxn modelId="{F66EEB19-DF5A-4DD3-A10E-21BB9BA733BB}" type="presParOf" srcId="{5EE04CAE-DC3C-4CEF-86AD-0FC24594B043}" destId="{2DDA863C-DC85-4D28-ABE6-CDF98223BB6C}" srcOrd="2" destOrd="0" presId="urn:microsoft.com/office/officeart/2008/layout/AlternatingHexagons"/>
    <dgm:cxn modelId="{DCB33BBE-226A-4AB6-A9F6-E001F5328B7C}" type="presParOf" srcId="{2DDA863C-DC85-4D28-ABE6-CDF98223BB6C}" destId="{8CE3581F-4073-4D49-A89F-CD25A8DA8705}" srcOrd="0" destOrd="0" presId="urn:microsoft.com/office/officeart/2008/layout/AlternatingHexagons"/>
    <dgm:cxn modelId="{165CD3C4-5C4F-49AA-9549-E432113E5034}" type="presParOf" srcId="{2DDA863C-DC85-4D28-ABE6-CDF98223BB6C}" destId="{48E8CB87-5AF9-4A96-9E21-100FF79E7B36}" srcOrd="1" destOrd="0" presId="urn:microsoft.com/office/officeart/2008/layout/AlternatingHexagons"/>
    <dgm:cxn modelId="{35890A71-4483-43C9-AA4C-A38746855671}" type="presParOf" srcId="{2DDA863C-DC85-4D28-ABE6-CDF98223BB6C}" destId="{E9CD7186-BF80-48E5-8F42-2410A745EC4B}" srcOrd="2" destOrd="0" presId="urn:microsoft.com/office/officeart/2008/layout/AlternatingHexagons"/>
    <dgm:cxn modelId="{39551783-AEFA-46D3-BA63-1C47A7D2A9FF}" type="presParOf" srcId="{2DDA863C-DC85-4D28-ABE6-CDF98223BB6C}" destId="{6A136AAB-E9B0-4A08-9A2B-A266420070B3}" srcOrd="3" destOrd="0" presId="urn:microsoft.com/office/officeart/2008/layout/AlternatingHexagons"/>
    <dgm:cxn modelId="{FEEB9708-4A7D-47D8-94C2-2DF8594F9C66}" type="presParOf" srcId="{2DDA863C-DC85-4D28-ABE6-CDF98223BB6C}" destId="{E84150EE-618D-4180-B16D-8293326915BD}" srcOrd="4" destOrd="0" presId="urn:microsoft.com/office/officeart/2008/layout/AlternatingHexagons"/>
    <dgm:cxn modelId="{9E5AEFC8-2F9D-4FFD-9F61-D4A4AA5A1763}" type="presParOf" srcId="{5EE04CAE-DC3C-4CEF-86AD-0FC24594B043}" destId="{D777CC76-1209-4D44-8180-CC7F9E3A4023}" srcOrd="3" destOrd="0" presId="urn:microsoft.com/office/officeart/2008/layout/AlternatingHexagons"/>
    <dgm:cxn modelId="{EAB87532-ACA5-480D-8860-DB43458AB60D}" type="presParOf" srcId="{5EE04CAE-DC3C-4CEF-86AD-0FC24594B043}" destId="{31019296-F3DF-41E6-A5F2-F49026D6422A}" srcOrd="4" destOrd="0" presId="urn:microsoft.com/office/officeart/2008/layout/AlternatingHexagons"/>
    <dgm:cxn modelId="{86914233-63E2-4D93-A67B-6FF1DDC3A644}" type="presParOf" srcId="{31019296-F3DF-41E6-A5F2-F49026D6422A}" destId="{7A51DCF5-F7B9-4F74-9389-FC42AB93662F}" srcOrd="0" destOrd="0" presId="urn:microsoft.com/office/officeart/2008/layout/AlternatingHexagons"/>
    <dgm:cxn modelId="{14AC491A-D248-4D6D-B95E-8CE677656203}" type="presParOf" srcId="{31019296-F3DF-41E6-A5F2-F49026D6422A}" destId="{26C7DD6E-83B6-4740-9725-C7D38C66C07E}" srcOrd="1" destOrd="0" presId="urn:microsoft.com/office/officeart/2008/layout/AlternatingHexagons"/>
    <dgm:cxn modelId="{A0E123E6-CEFE-458A-A202-E48C1C4CCBDE}" type="presParOf" srcId="{31019296-F3DF-41E6-A5F2-F49026D6422A}" destId="{075C11AF-6CB2-44D4-811E-1CE00398DA20}" srcOrd="2" destOrd="0" presId="urn:microsoft.com/office/officeart/2008/layout/AlternatingHexagons"/>
    <dgm:cxn modelId="{7993F46A-AF95-4326-A07D-ED490F919804}" type="presParOf" srcId="{31019296-F3DF-41E6-A5F2-F49026D6422A}" destId="{8320E28F-495E-4EF3-AEF2-6C7D4FF1BD91}" srcOrd="3" destOrd="0" presId="urn:microsoft.com/office/officeart/2008/layout/AlternatingHexagons"/>
    <dgm:cxn modelId="{E058743B-9ADE-4B6A-88AE-AA5E773985FD}" type="presParOf" srcId="{31019296-F3DF-41E6-A5F2-F49026D6422A}" destId="{D56E664F-2C29-4B67-A7CA-BC1F6740F374}" srcOrd="4" destOrd="0" presId="urn:microsoft.com/office/officeart/2008/layout/AlternatingHexagon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2DEB79-C704-4D06-B5A6-607AC50F2250}"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09824E48-AEC1-4DFB-9A17-5CD5BB856267}">
      <dgm:prSet/>
      <dgm:spPr/>
      <dgm:t>
        <a:bodyPr/>
        <a:lstStyle/>
        <a:p>
          <a:r>
            <a:rPr lang="en-US" dirty="0"/>
            <a:t>PALM in its 3</a:t>
          </a:r>
          <a:r>
            <a:rPr lang="en-US" baseline="30000" dirty="0"/>
            <a:t>rd</a:t>
          </a:r>
          <a:r>
            <a:rPr lang="en-US" dirty="0"/>
            <a:t> year</a:t>
          </a:r>
        </a:p>
      </dgm:t>
    </dgm:pt>
    <dgm:pt modelId="{09A7F499-B72A-4740-8163-B1EACB266160}" type="parTrans" cxnId="{A94C67D2-6702-4A55-BED4-26EE533617B4}">
      <dgm:prSet/>
      <dgm:spPr/>
      <dgm:t>
        <a:bodyPr/>
        <a:lstStyle/>
        <a:p>
          <a:endParaRPr lang="en-US"/>
        </a:p>
      </dgm:t>
    </dgm:pt>
    <dgm:pt modelId="{69F45DF7-5DED-4ABB-87D8-278A74ABE84F}" type="sibTrans" cxnId="{A94C67D2-6702-4A55-BED4-26EE533617B4}">
      <dgm:prSet/>
      <dgm:spPr/>
      <dgm:t>
        <a:bodyPr/>
        <a:lstStyle/>
        <a:p>
          <a:endParaRPr lang="en-US"/>
        </a:p>
      </dgm:t>
    </dgm:pt>
    <dgm:pt modelId="{B829E45B-0966-496D-83E7-9FE62503BC50}">
      <dgm:prSet/>
      <dgm:spPr/>
      <dgm:t>
        <a:bodyPr/>
        <a:lstStyle/>
        <a:p>
          <a:r>
            <a:rPr lang="en-US" dirty="0"/>
            <a:t>Pilot Coaching Program</a:t>
          </a:r>
        </a:p>
      </dgm:t>
    </dgm:pt>
    <dgm:pt modelId="{0BC58522-20E1-40D6-90D4-A4D5D33EE728}" type="parTrans" cxnId="{224FEAF4-4FC6-43F2-B06F-E2776EA10A14}">
      <dgm:prSet/>
      <dgm:spPr/>
      <dgm:t>
        <a:bodyPr/>
        <a:lstStyle/>
        <a:p>
          <a:endParaRPr lang="en-US"/>
        </a:p>
      </dgm:t>
    </dgm:pt>
    <dgm:pt modelId="{0DBC5309-B559-408B-A97E-3DE926EED2F7}" type="sibTrans" cxnId="{224FEAF4-4FC6-43F2-B06F-E2776EA10A14}">
      <dgm:prSet/>
      <dgm:spPr/>
      <dgm:t>
        <a:bodyPr/>
        <a:lstStyle/>
        <a:p>
          <a:endParaRPr lang="en-US"/>
        </a:p>
      </dgm:t>
    </dgm:pt>
    <dgm:pt modelId="{E8D29339-4F1D-4982-9408-89AD34360E3F}">
      <dgm:prSet/>
      <dgm:spPr/>
      <dgm:t>
        <a:bodyPr/>
        <a:lstStyle/>
        <a:p>
          <a:r>
            <a:rPr lang="en-US" dirty="0"/>
            <a:t>Established PD Fund for faculty</a:t>
          </a:r>
        </a:p>
      </dgm:t>
    </dgm:pt>
    <dgm:pt modelId="{11440E67-01A0-4EAE-BDFA-F7B239593DC0}" type="parTrans" cxnId="{0B915004-BD4E-42C5-8B7A-671AAFD50A2F}">
      <dgm:prSet/>
      <dgm:spPr/>
      <dgm:t>
        <a:bodyPr/>
        <a:lstStyle/>
        <a:p>
          <a:endParaRPr lang="en-US"/>
        </a:p>
      </dgm:t>
    </dgm:pt>
    <dgm:pt modelId="{51B46D7D-88D6-4997-AE4F-D91842A5B9E5}" type="sibTrans" cxnId="{0B915004-BD4E-42C5-8B7A-671AAFD50A2F}">
      <dgm:prSet/>
      <dgm:spPr/>
      <dgm:t>
        <a:bodyPr/>
        <a:lstStyle/>
        <a:p>
          <a:endParaRPr lang="en-US"/>
        </a:p>
      </dgm:t>
    </dgm:pt>
    <dgm:pt modelId="{F7D18786-CC98-4DE3-93C3-1B4DDAD37C82}" type="pres">
      <dgm:prSet presAssocID="{AB2DEB79-C704-4D06-B5A6-607AC50F2250}" presName="linear" presStyleCnt="0">
        <dgm:presLayoutVars>
          <dgm:animLvl val="lvl"/>
          <dgm:resizeHandles val="exact"/>
        </dgm:presLayoutVars>
      </dgm:prSet>
      <dgm:spPr/>
    </dgm:pt>
    <dgm:pt modelId="{1040DD09-BE3A-42FF-B44A-2EEAAEA2566F}" type="pres">
      <dgm:prSet presAssocID="{09824E48-AEC1-4DFB-9A17-5CD5BB856267}" presName="parentText" presStyleLbl="node1" presStyleIdx="0" presStyleCnt="3">
        <dgm:presLayoutVars>
          <dgm:chMax val="0"/>
          <dgm:bulletEnabled val="1"/>
        </dgm:presLayoutVars>
      </dgm:prSet>
      <dgm:spPr/>
    </dgm:pt>
    <dgm:pt modelId="{7F0F60EE-181B-44B6-A52A-D3561A8DA028}" type="pres">
      <dgm:prSet presAssocID="{69F45DF7-5DED-4ABB-87D8-278A74ABE84F}" presName="spacer" presStyleCnt="0"/>
      <dgm:spPr/>
    </dgm:pt>
    <dgm:pt modelId="{2CF30246-65D2-4564-A0A4-2BA2B10D941F}" type="pres">
      <dgm:prSet presAssocID="{B829E45B-0966-496D-83E7-9FE62503BC50}" presName="parentText" presStyleLbl="node1" presStyleIdx="1" presStyleCnt="3">
        <dgm:presLayoutVars>
          <dgm:chMax val="0"/>
          <dgm:bulletEnabled val="1"/>
        </dgm:presLayoutVars>
      </dgm:prSet>
      <dgm:spPr/>
    </dgm:pt>
    <dgm:pt modelId="{43179305-613C-40C0-92C2-9E063AF6945E}" type="pres">
      <dgm:prSet presAssocID="{0DBC5309-B559-408B-A97E-3DE926EED2F7}" presName="spacer" presStyleCnt="0"/>
      <dgm:spPr/>
    </dgm:pt>
    <dgm:pt modelId="{957C3B66-E8E4-4D70-95BA-8A13EA284DE7}" type="pres">
      <dgm:prSet presAssocID="{E8D29339-4F1D-4982-9408-89AD34360E3F}" presName="parentText" presStyleLbl="node1" presStyleIdx="2" presStyleCnt="3">
        <dgm:presLayoutVars>
          <dgm:chMax val="0"/>
          <dgm:bulletEnabled val="1"/>
        </dgm:presLayoutVars>
      </dgm:prSet>
      <dgm:spPr/>
    </dgm:pt>
  </dgm:ptLst>
  <dgm:cxnLst>
    <dgm:cxn modelId="{2AB5F703-E238-4974-B08E-C5E19CB71956}" type="presOf" srcId="{09824E48-AEC1-4DFB-9A17-5CD5BB856267}" destId="{1040DD09-BE3A-42FF-B44A-2EEAAEA2566F}" srcOrd="0" destOrd="0" presId="urn:microsoft.com/office/officeart/2005/8/layout/vList2"/>
    <dgm:cxn modelId="{0B915004-BD4E-42C5-8B7A-671AAFD50A2F}" srcId="{AB2DEB79-C704-4D06-B5A6-607AC50F2250}" destId="{E8D29339-4F1D-4982-9408-89AD34360E3F}" srcOrd="2" destOrd="0" parTransId="{11440E67-01A0-4EAE-BDFA-F7B239593DC0}" sibTransId="{51B46D7D-88D6-4997-AE4F-D91842A5B9E5}"/>
    <dgm:cxn modelId="{6B54BC22-04B6-48F9-90F9-A01D4EE2FD4F}" type="presOf" srcId="{B829E45B-0966-496D-83E7-9FE62503BC50}" destId="{2CF30246-65D2-4564-A0A4-2BA2B10D941F}" srcOrd="0" destOrd="0" presId="urn:microsoft.com/office/officeart/2005/8/layout/vList2"/>
    <dgm:cxn modelId="{14EFB15F-55D5-4ECF-8E78-DC88D0E00C01}" type="presOf" srcId="{AB2DEB79-C704-4D06-B5A6-607AC50F2250}" destId="{F7D18786-CC98-4DE3-93C3-1B4DDAD37C82}" srcOrd="0" destOrd="0" presId="urn:microsoft.com/office/officeart/2005/8/layout/vList2"/>
    <dgm:cxn modelId="{B6615978-BC7C-4F54-B48B-DDCC963C78FF}" type="presOf" srcId="{E8D29339-4F1D-4982-9408-89AD34360E3F}" destId="{957C3B66-E8E4-4D70-95BA-8A13EA284DE7}" srcOrd="0" destOrd="0" presId="urn:microsoft.com/office/officeart/2005/8/layout/vList2"/>
    <dgm:cxn modelId="{A94C67D2-6702-4A55-BED4-26EE533617B4}" srcId="{AB2DEB79-C704-4D06-B5A6-607AC50F2250}" destId="{09824E48-AEC1-4DFB-9A17-5CD5BB856267}" srcOrd="0" destOrd="0" parTransId="{09A7F499-B72A-4740-8163-B1EACB266160}" sibTransId="{69F45DF7-5DED-4ABB-87D8-278A74ABE84F}"/>
    <dgm:cxn modelId="{224FEAF4-4FC6-43F2-B06F-E2776EA10A14}" srcId="{AB2DEB79-C704-4D06-B5A6-607AC50F2250}" destId="{B829E45B-0966-496D-83E7-9FE62503BC50}" srcOrd="1" destOrd="0" parTransId="{0BC58522-20E1-40D6-90D4-A4D5D33EE728}" sibTransId="{0DBC5309-B559-408B-A97E-3DE926EED2F7}"/>
    <dgm:cxn modelId="{3F2FAEDF-7C9E-42F2-8684-D8A8210F5281}" type="presParOf" srcId="{F7D18786-CC98-4DE3-93C3-1B4DDAD37C82}" destId="{1040DD09-BE3A-42FF-B44A-2EEAAEA2566F}" srcOrd="0" destOrd="0" presId="urn:microsoft.com/office/officeart/2005/8/layout/vList2"/>
    <dgm:cxn modelId="{60A28A11-BC9B-47BD-A941-BEF6F6744C4A}" type="presParOf" srcId="{F7D18786-CC98-4DE3-93C3-1B4DDAD37C82}" destId="{7F0F60EE-181B-44B6-A52A-D3561A8DA028}" srcOrd="1" destOrd="0" presId="urn:microsoft.com/office/officeart/2005/8/layout/vList2"/>
    <dgm:cxn modelId="{66CD49BA-74C2-497D-A0D9-91FEDC9A9825}" type="presParOf" srcId="{F7D18786-CC98-4DE3-93C3-1B4DDAD37C82}" destId="{2CF30246-65D2-4564-A0A4-2BA2B10D941F}" srcOrd="2" destOrd="0" presId="urn:microsoft.com/office/officeart/2005/8/layout/vList2"/>
    <dgm:cxn modelId="{4F1846DC-688D-4228-9F7F-A5CB500F4863}" type="presParOf" srcId="{F7D18786-CC98-4DE3-93C3-1B4DDAD37C82}" destId="{43179305-613C-40C0-92C2-9E063AF6945E}" srcOrd="3" destOrd="0" presId="urn:microsoft.com/office/officeart/2005/8/layout/vList2"/>
    <dgm:cxn modelId="{FA81CAC6-94FC-40A6-9595-F6F537C12BE7}" type="presParOf" srcId="{F7D18786-CC98-4DE3-93C3-1B4DDAD37C82}" destId="{957C3B66-E8E4-4D70-95BA-8A13EA284DE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16223-E51D-40A9-AB8C-3DA991175947}">
      <dsp:nvSpPr>
        <dsp:cNvPr id="0" name=""/>
        <dsp:cNvSpPr/>
      </dsp:nvSpPr>
      <dsp:spPr>
        <a:xfrm rot="5400000">
          <a:off x="1462878" y="748114"/>
          <a:ext cx="607306" cy="691397"/>
        </a:xfrm>
        <a:prstGeom prst="bentUpArrow">
          <a:avLst>
            <a:gd name="adj1" fmla="val 32840"/>
            <a:gd name="adj2" fmla="val 25000"/>
            <a:gd name="adj3" fmla="val 35780"/>
          </a:avLst>
        </a:prstGeom>
        <a:solidFill>
          <a:schemeClr val="tx2">
            <a:lumMod val="50000"/>
            <a:lumOff val="5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2603CA-0A99-471F-BBE4-5FEC6D24BFFC}">
      <dsp:nvSpPr>
        <dsp:cNvPr id="0" name=""/>
        <dsp:cNvSpPr/>
      </dsp:nvSpPr>
      <dsp:spPr>
        <a:xfrm>
          <a:off x="202322" y="31368"/>
          <a:ext cx="3221660" cy="802677"/>
        </a:xfrm>
        <a:prstGeom prst="roundRect">
          <a:avLst>
            <a:gd name="adj" fmla="val 16670"/>
          </a:avLst>
        </a:prstGeom>
        <a:solidFill>
          <a:schemeClr val="tx1">
            <a:lumMod val="95000"/>
            <a:lumOff val="5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Self-Evaluation</a:t>
          </a:r>
        </a:p>
      </dsp:txBody>
      <dsp:txXfrm>
        <a:off x="241513" y="70559"/>
        <a:ext cx="3143278" cy="724295"/>
      </dsp:txXfrm>
    </dsp:sp>
    <dsp:sp modelId="{1B949EB5-85C4-49BC-BEBD-D7578D74905A}">
      <dsp:nvSpPr>
        <dsp:cNvPr id="0" name=""/>
        <dsp:cNvSpPr/>
      </dsp:nvSpPr>
      <dsp:spPr>
        <a:xfrm>
          <a:off x="2324326" y="143152"/>
          <a:ext cx="743557" cy="578387"/>
        </a:xfrm>
        <a:prstGeom prst="rect">
          <a:avLst/>
        </a:prstGeom>
        <a:noFill/>
        <a:ln>
          <a:noFill/>
        </a:ln>
        <a:effectLst/>
      </dsp:spPr>
      <dsp:style>
        <a:lnRef idx="0">
          <a:scrgbClr r="0" g="0" b="0"/>
        </a:lnRef>
        <a:fillRef idx="0">
          <a:scrgbClr r="0" g="0" b="0"/>
        </a:fillRef>
        <a:effectRef idx="0">
          <a:scrgbClr r="0" g="0" b="0"/>
        </a:effectRef>
        <a:fontRef idx="minor"/>
      </dsp:style>
    </dsp:sp>
    <dsp:sp modelId="{DC7A919A-A4D0-441F-B726-A5741552988F}">
      <dsp:nvSpPr>
        <dsp:cNvPr id="0" name=""/>
        <dsp:cNvSpPr/>
      </dsp:nvSpPr>
      <dsp:spPr>
        <a:xfrm rot="5400000">
          <a:off x="2801238" y="1593249"/>
          <a:ext cx="607306" cy="691397"/>
        </a:xfrm>
        <a:prstGeom prst="bentUpArrow">
          <a:avLst>
            <a:gd name="adj1" fmla="val 32840"/>
            <a:gd name="adj2" fmla="val 25000"/>
            <a:gd name="adj3" fmla="val 35780"/>
          </a:avLst>
        </a:prstGeom>
        <a:solidFill>
          <a:schemeClr val="tx2">
            <a:lumMod val="50000"/>
            <a:lumOff val="5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95264A-1479-4C29-BFA2-EA0F8E3F9CCF}">
      <dsp:nvSpPr>
        <dsp:cNvPr id="0" name=""/>
        <dsp:cNvSpPr/>
      </dsp:nvSpPr>
      <dsp:spPr>
        <a:xfrm>
          <a:off x="1748719" y="878768"/>
          <a:ext cx="2805585" cy="798148"/>
        </a:xfrm>
        <a:prstGeom prst="roundRect">
          <a:avLst>
            <a:gd name="adj" fmla="val 16670"/>
          </a:avLst>
        </a:prstGeom>
        <a:solidFill>
          <a:schemeClr val="tx1">
            <a:lumMod val="75000"/>
            <a:lumOff val="25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Submission to ACCJC</a:t>
          </a:r>
        </a:p>
      </dsp:txBody>
      <dsp:txXfrm>
        <a:off x="1787688" y="917737"/>
        <a:ext cx="2727647" cy="720210"/>
      </dsp:txXfrm>
    </dsp:sp>
    <dsp:sp modelId="{D7666F26-C3DE-47D2-BB2A-A3F5D0C3B3EF}">
      <dsp:nvSpPr>
        <dsp:cNvPr id="0" name=""/>
        <dsp:cNvSpPr/>
      </dsp:nvSpPr>
      <dsp:spPr>
        <a:xfrm>
          <a:off x="3662685" y="988287"/>
          <a:ext cx="743557" cy="578387"/>
        </a:xfrm>
        <a:prstGeom prst="rect">
          <a:avLst/>
        </a:prstGeom>
        <a:noFill/>
        <a:ln>
          <a:noFill/>
        </a:ln>
        <a:effectLst/>
      </dsp:spPr>
      <dsp:style>
        <a:lnRef idx="0">
          <a:scrgbClr r="0" g="0" b="0"/>
        </a:lnRef>
        <a:fillRef idx="0">
          <a:scrgbClr r="0" g="0" b="0"/>
        </a:fillRef>
        <a:effectRef idx="0">
          <a:scrgbClr r="0" g="0" b="0"/>
        </a:effectRef>
        <a:fontRef idx="minor"/>
      </dsp:style>
    </dsp:sp>
    <dsp:sp modelId="{0D84AEBF-737A-424A-AED5-7E13F2BBD67D}">
      <dsp:nvSpPr>
        <dsp:cNvPr id="0" name=""/>
        <dsp:cNvSpPr/>
      </dsp:nvSpPr>
      <dsp:spPr>
        <a:xfrm rot="5400000">
          <a:off x="4311970" y="2436398"/>
          <a:ext cx="607306" cy="691397"/>
        </a:xfrm>
        <a:prstGeom prst="bentUpArrow">
          <a:avLst>
            <a:gd name="adj1" fmla="val 32840"/>
            <a:gd name="adj2" fmla="val 25000"/>
            <a:gd name="adj3" fmla="val 35780"/>
          </a:avLst>
        </a:prstGeom>
        <a:solidFill>
          <a:schemeClr val="tx2">
            <a:lumMod val="50000"/>
            <a:lumOff val="5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38AFE8-8623-47EF-8D2C-5B7BA165B3C5}">
      <dsp:nvSpPr>
        <dsp:cNvPr id="0" name=""/>
        <dsp:cNvSpPr/>
      </dsp:nvSpPr>
      <dsp:spPr>
        <a:xfrm>
          <a:off x="3295116" y="1723903"/>
          <a:ext cx="2734256" cy="794176"/>
        </a:xfrm>
        <a:prstGeom prst="roundRect">
          <a:avLst>
            <a:gd name="adj" fmla="val 16670"/>
          </a:avLst>
        </a:prstGeom>
        <a:solidFill>
          <a:schemeClr val="tx1">
            <a:lumMod val="65000"/>
            <a:lumOff val="35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Accreditation Team</a:t>
          </a:r>
        </a:p>
        <a:p>
          <a:pPr marL="0" lvl="0" indent="0" algn="ctr" defTabSz="800100">
            <a:lnSpc>
              <a:spcPct val="90000"/>
            </a:lnSpc>
            <a:spcBef>
              <a:spcPct val="0"/>
            </a:spcBef>
            <a:spcAft>
              <a:spcPct val="35000"/>
            </a:spcAft>
            <a:buNone/>
          </a:pPr>
          <a:r>
            <a:rPr lang="en-US" sz="1800" kern="1200" dirty="0"/>
            <a:t> Site Visit </a:t>
          </a:r>
        </a:p>
      </dsp:txBody>
      <dsp:txXfrm>
        <a:off x="3333891" y="1762678"/>
        <a:ext cx="2656706" cy="716626"/>
      </dsp:txXfrm>
    </dsp:sp>
    <dsp:sp modelId="{5D7ABCA6-DD56-4F57-B436-4A9F4C0E8128}">
      <dsp:nvSpPr>
        <dsp:cNvPr id="0" name=""/>
        <dsp:cNvSpPr/>
      </dsp:nvSpPr>
      <dsp:spPr>
        <a:xfrm>
          <a:off x="5173418" y="1831436"/>
          <a:ext cx="743557" cy="578387"/>
        </a:xfrm>
        <a:prstGeom prst="rect">
          <a:avLst/>
        </a:prstGeom>
        <a:noFill/>
        <a:ln>
          <a:noFill/>
        </a:ln>
        <a:effectLst/>
      </dsp:spPr>
      <dsp:style>
        <a:lnRef idx="0">
          <a:scrgbClr r="0" g="0" b="0"/>
        </a:lnRef>
        <a:fillRef idx="0">
          <a:scrgbClr r="0" g="0" b="0"/>
        </a:fillRef>
        <a:effectRef idx="0">
          <a:scrgbClr r="0" g="0" b="0"/>
        </a:effectRef>
        <a:fontRef idx="minor"/>
      </dsp:style>
    </dsp:sp>
    <dsp:sp modelId="{F43458B1-FF8B-4301-ACF2-CFB298247865}">
      <dsp:nvSpPr>
        <dsp:cNvPr id="0" name=""/>
        <dsp:cNvSpPr/>
      </dsp:nvSpPr>
      <dsp:spPr>
        <a:xfrm rot="5400000">
          <a:off x="5852765" y="3259360"/>
          <a:ext cx="607306" cy="691397"/>
        </a:xfrm>
        <a:prstGeom prst="bentUpArrow">
          <a:avLst>
            <a:gd name="adj1" fmla="val 32840"/>
            <a:gd name="adj2" fmla="val 25000"/>
            <a:gd name="adj3" fmla="val 35780"/>
          </a:avLst>
        </a:prstGeom>
        <a:solidFill>
          <a:schemeClr val="tx2">
            <a:lumMod val="50000"/>
            <a:lumOff val="5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4CC08B-CCBD-4EA4-8867-3FAEE567CB11}">
      <dsp:nvSpPr>
        <dsp:cNvPr id="0" name=""/>
        <dsp:cNvSpPr/>
      </dsp:nvSpPr>
      <dsp:spPr>
        <a:xfrm>
          <a:off x="4841513" y="2567052"/>
          <a:ext cx="2723051" cy="753801"/>
        </a:xfrm>
        <a:prstGeom prst="roundRect">
          <a:avLst>
            <a:gd name="adj" fmla="val 16670"/>
          </a:avLst>
        </a:prstGeom>
        <a:solidFill>
          <a:schemeClr val="tx1">
            <a:lumMod val="50000"/>
            <a:lumOff val="5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Report to ACCJC</a:t>
          </a:r>
        </a:p>
      </dsp:txBody>
      <dsp:txXfrm>
        <a:off x="4878317" y="2603856"/>
        <a:ext cx="2649443" cy="680193"/>
      </dsp:txXfrm>
    </dsp:sp>
    <dsp:sp modelId="{7A6B40FE-3BEB-4F64-BDE2-FD3A491D7DCE}">
      <dsp:nvSpPr>
        <dsp:cNvPr id="0" name=""/>
        <dsp:cNvSpPr/>
      </dsp:nvSpPr>
      <dsp:spPr>
        <a:xfrm>
          <a:off x="6714212" y="2654398"/>
          <a:ext cx="743557" cy="578387"/>
        </a:xfrm>
        <a:prstGeom prst="rect">
          <a:avLst/>
        </a:prstGeom>
        <a:noFill/>
        <a:ln>
          <a:noFill/>
        </a:ln>
        <a:effectLst/>
      </dsp:spPr>
      <dsp:style>
        <a:lnRef idx="0">
          <a:scrgbClr r="0" g="0" b="0"/>
        </a:lnRef>
        <a:fillRef idx="0">
          <a:scrgbClr r="0" g="0" b="0"/>
        </a:fillRef>
        <a:effectRef idx="0">
          <a:scrgbClr r="0" g="0" b="0"/>
        </a:effectRef>
        <a:fontRef idx="minor"/>
      </dsp:style>
    </dsp:sp>
    <dsp:sp modelId="{4F6092CC-547D-472E-BF34-C4343B07BA9F}">
      <dsp:nvSpPr>
        <dsp:cNvPr id="0" name=""/>
        <dsp:cNvSpPr/>
      </dsp:nvSpPr>
      <dsp:spPr>
        <a:xfrm rot="5400000">
          <a:off x="7408383" y="4082740"/>
          <a:ext cx="607306" cy="691397"/>
        </a:xfrm>
        <a:prstGeom prst="bentUpArrow">
          <a:avLst>
            <a:gd name="adj1" fmla="val 32840"/>
            <a:gd name="adj2" fmla="val 25000"/>
            <a:gd name="adj3" fmla="val 35780"/>
          </a:avLst>
        </a:prstGeom>
        <a:solidFill>
          <a:schemeClr val="tx2">
            <a:lumMod val="50000"/>
            <a:lumOff val="5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AC8814-FF05-46D4-B5E0-A49A5B4B4E1A}">
      <dsp:nvSpPr>
        <dsp:cNvPr id="0" name=""/>
        <dsp:cNvSpPr/>
      </dsp:nvSpPr>
      <dsp:spPr>
        <a:xfrm>
          <a:off x="6387910" y="3390014"/>
          <a:ext cx="2741494" cy="754638"/>
        </a:xfrm>
        <a:prstGeom prst="roundRect">
          <a:avLst>
            <a:gd name="adj" fmla="val 16670"/>
          </a:avLst>
        </a:prstGeom>
        <a:solidFill>
          <a:schemeClr val="bg1">
            <a:lumMod val="65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ACCJC Board Review &amp; Votes on Action</a:t>
          </a:r>
        </a:p>
      </dsp:txBody>
      <dsp:txXfrm>
        <a:off x="6424755" y="3426859"/>
        <a:ext cx="2667804" cy="680948"/>
      </dsp:txXfrm>
    </dsp:sp>
    <dsp:sp modelId="{80AC78A7-7E1D-4553-B5F5-D5ABDAF34AE3}">
      <dsp:nvSpPr>
        <dsp:cNvPr id="0" name=""/>
        <dsp:cNvSpPr/>
      </dsp:nvSpPr>
      <dsp:spPr>
        <a:xfrm>
          <a:off x="8269831" y="3477778"/>
          <a:ext cx="743557" cy="578387"/>
        </a:xfrm>
        <a:prstGeom prst="rect">
          <a:avLst/>
        </a:prstGeom>
        <a:noFill/>
        <a:ln>
          <a:noFill/>
        </a:ln>
        <a:effectLst/>
      </dsp:spPr>
      <dsp:style>
        <a:lnRef idx="0">
          <a:scrgbClr r="0" g="0" b="0"/>
        </a:lnRef>
        <a:fillRef idx="0">
          <a:scrgbClr r="0" g="0" b="0"/>
        </a:fillRef>
        <a:effectRef idx="0">
          <a:scrgbClr r="0" g="0" b="0"/>
        </a:effectRef>
        <a:fontRef idx="minor"/>
      </dsp:style>
    </dsp:sp>
    <dsp:sp modelId="{0C7AA68B-DE94-4764-AE02-7D74630B9416}">
      <dsp:nvSpPr>
        <dsp:cNvPr id="0" name=""/>
        <dsp:cNvSpPr/>
      </dsp:nvSpPr>
      <dsp:spPr>
        <a:xfrm>
          <a:off x="7934307" y="4213394"/>
          <a:ext cx="2527640" cy="715609"/>
        </a:xfrm>
        <a:prstGeom prst="roundRect">
          <a:avLst>
            <a:gd name="adj" fmla="val 16670"/>
          </a:avLst>
        </a:prstGeom>
        <a:solidFill>
          <a:schemeClr val="bg1">
            <a:lumMod val="75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2060"/>
              </a:solidFill>
            </a:rPr>
            <a:t>Reaffirmed</a:t>
          </a:r>
        </a:p>
      </dsp:txBody>
      <dsp:txXfrm>
        <a:off x="7969246" y="4248333"/>
        <a:ext cx="2457762" cy="6457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12F3C2-3743-48FA-AFCB-FD02EA34B2D3}">
      <dsp:nvSpPr>
        <dsp:cNvPr id="0" name=""/>
        <dsp:cNvSpPr/>
      </dsp:nvSpPr>
      <dsp:spPr>
        <a:xfrm>
          <a:off x="426031" y="0"/>
          <a:ext cx="4270390" cy="2547920"/>
        </a:xfrm>
        <a:prstGeom prst="ellipse">
          <a:avLst/>
        </a:prstGeom>
        <a:solidFill>
          <a:schemeClr val="accent3">
            <a:lumMod val="50000"/>
          </a:schemeClr>
        </a:solidFill>
        <a:ln w="12700" cap="flat" cmpd="sng" algn="in">
          <a:solidFill>
            <a:schemeClr val="lt1">
              <a:hueOff val="0"/>
              <a:satOff val="0"/>
              <a:lumOff val="0"/>
              <a:alphaOff val="0"/>
            </a:schemeClr>
          </a:solidFill>
          <a:prstDash val="solid"/>
        </a:ln>
        <a:effectLst>
          <a:outerShdw blurRad="50800" dist="50800" dir="5400000" algn="ctr" rotWithShape="0">
            <a:schemeClr val="bg2"/>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endParaRPr lang="en-US" sz="1200" kern="1200" dirty="0">
            <a:solidFill>
              <a:schemeClr val="bg1"/>
            </a:solidFill>
          </a:endParaRPr>
        </a:p>
      </dsp:txBody>
      <dsp:txXfrm>
        <a:off x="1814975" y="127396"/>
        <a:ext cx="1492501" cy="382188"/>
      </dsp:txXfrm>
    </dsp:sp>
    <dsp:sp modelId="{3BCCE8E5-86E6-4FDC-8A65-F3696FEB1266}">
      <dsp:nvSpPr>
        <dsp:cNvPr id="0" name=""/>
        <dsp:cNvSpPr/>
      </dsp:nvSpPr>
      <dsp:spPr>
        <a:xfrm>
          <a:off x="1115925" y="636979"/>
          <a:ext cx="2890602" cy="1910940"/>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1887716" y="756413"/>
        <a:ext cx="1347020" cy="358301"/>
      </dsp:txXfrm>
    </dsp:sp>
    <dsp:sp modelId="{F6E86108-A1C5-41D6-9ECD-CD29478F5B29}">
      <dsp:nvSpPr>
        <dsp:cNvPr id="0" name=""/>
        <dsp:cNvSpPr/>
      </dsp:nvSpPr>
      <dsp:spPr>
        <a:xfrm>
          <a:off x="1627197" y="1273960"/>
          <a:ext cx="1868058" cy="1273960"/>
        </a:xfrm>
        <a:prstGeom prst="ellipse">
          <a:avLst/>
        </a:prstGeom>
        <a:solidFill>
          <a:srgbClr val="002060"/>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endParaRPr lang="en-US" sz="2300" kern="1200" dirty="0">
            <a:solidFill>
              <a:schemeClr val="bg1"/>
            </a:solidFill>
          </a:endParaRPr>
        </a:p>
      </dsp:txBody>
      <dsp:txXfrm>
        <a:off x="1900768" y="1592450"/>
        <a:ext cx="1320916" cy="6369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FD8064-62EB-4774-8D13-678E59D35257}">
      <dsp:nvSpPr>
        <dsp:cNvPr id="0" name=""/>
        <dsp:cNvSpPr/>
      </dsp:nvSpPr>
      <dsp:spPr>
        <a:xfrm rot="5400000">
          <a:off x="2624815" y="379691"/>
          <a:ext cx="1723903" cy="1499795"/>
        </a:xfrm>
        <a:prstGeom prst="hexagon">
          <a:avLst>
            <a:gd name="adj" fmla="val 25000"/>
            <a:gd name="vf" fmla="val 115470"/>
          </a:avLst>
        </a:prstGeom>
        <a:solidFill>
          <a:srgbClr val="7030A0"/>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Course Success Rate</a:t>
          </a:r>
        </a:p>
        <a:p>
          <a:pPr marL="0" lvl="0" indent="0" algn="ctr" defTabSz="622300">
            <a:lnSpc>
              <a:spcPct val="90000"/>
            </a:lnSpc>
            <a:spcBef>
              <a:spcPct val="0"/>
            </a:spcBef>
            <a:spcAft>
              <a:spcPct val="35000"/>
            </a:spcAft>
            <a:buNone/>
          </a:pPr>
          <a:r>
            <a:rPr lang="en-US" sz="1400" b="1" u="sng" kern="1200" dirty="0">
              <a:latin typeface="Agency FB" panose="020B0503020202020204" pitchFamily="34" charset="0"/>
            </a:rPr>
            <a:t>71.8% to 75.4%</a:t>
          </a:r>
        </a:p>
      </dsp:txBody>
      <dsp:txXfrm rot="-5400000">
        <a:off x="2970587" y="536280"/>
        <a:ext cx="1032359" cy="1186620"/>
      </dsp:txXfrm>
    </dsp:sp>
    <dsp:sp modelId="{072045FD-E7A9-44C8-8042-050635ACB486}">
      <dsp:nvSpPr>
        <dsp:cNvPr id="0" name=""/>
        <dsp:cNvSpPr/>
      </dsp:nvSpPr>
      <dsp:spPr>
        <a:xfrm>
          <a:off x="4282175" y="612418"/>
          <a:ext cx="1923876" cy="1034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endParaRPr lang="en-US" sz="1200" kern="1200" dirty="0"/>
        </a:p>
      </dsp:txBody>
      <dsp:txXfrm>
        <a:off x="4282175" y="612418"/>
        <a:ext cx="1923876" cy="1034342"/>
      </dsp:txXfrm>
    </dsp:sp>
    <dsp:sp modelId="{F155726B-3E0F-4CF2-AC38-3F23EDA0C68A}">
      <dsp:nvSpPr>
        <dsp:cNvPr id="0" name=""/>
        <dsp:cNvSpPr/>
      </dsp:nvSpPr>
      <dsp:spPr>
        <a:xfrm rot="5400000">
          <a:off x="987757" y="379605"/>
          <a:ext cx="1723903" cy="1499795"/>
        </a:xfrm>
        <a:prstGeom prst="hexagon">
          <a:avLst>
            <a:gd name="adj" fmla="val 25000"/>
            <a:gd name="vf" fmla="val 11547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rot="-5400000">
        <a:off x="1333529" y="536194"/>
        <a:ext cx="1032359" cy="1186620"/>
      </dsp:txXfrm>
    </dsp:sp>
    <dsp:sp modelId="{8CE3581F-4073-4D49-A89F-CD25A8DA8705}">
      <dsp:nvSpPr>
        <dsp:cNvPr id="0" name=""/>
        <dsp:cNvSpPr/>
      </dsp:nvSpPr>
      <dsp:spPr>
        <a:xfrm rot="5400000">
          <a:off x="1811822" y="1842941"/>
          <a:ext cx="1723903" cy="1499795"/>
        </a:xfrm>
        <a:prstGeom prst="hexagon">
          <a:avLst>
            <a:gd name="adj" fmla="val 25000"/>
            <a:gd name="vf" fmla="val 115470"/>
          </a:avLst>
        </a:prstGeom>
        <a:solidFill>
          <a:srgbClr val="00B050"/>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Completing Transfer Level Math &amp; English in 1</a:t>
          </a:r>
          <a:r>
            <a:rPr lang="en-US" sz="1200" kern="1200" baseline="30000" dirty="0"/>
            <a:t>st</a:t>
          </a:r>
          <a:r>
            <a:rPr lang="en-US" sz="1200" kern="1200" dirty="0"/>
            <a:t> Year</a:t>
          </a:r>
        </a:p>
        <a:p>
          <a:pPr marL="0" lvl="0" indent="0" algn="ctr" defTabSz="533400">
            <a:lnSpc>
              <a:spcPct val="90000"/>
            </a:lnSpc>
            <a:spcBef>
              <a:spcPct val="0"/>
            </a:spcBef>
            <a:spcAft>
              <a:spcPct val="35000"/>
            </a:spcAft>
            <a:buNone/>
          </a:pPr>
          <a:r>
            <a:rPr lang="en-US" sz="1200" b="1" u="sng" kern="1200" dirty="0">
              <a:latin typeface="Agency FB" panose="020B0503020202020204" pitchFamily="34" charset="0"/>
            </a:rPr>
            <a:t>6% to 16%</a:t>
          </a:r>
        </a:p>
      </dsp:txBody>
      <dsp:txXfrm rot="-5400000">
        <a:off x="2157594" y="1999530"/>
        <a:ext cx="1032359" cy="1186620"/>
      </dsp:txXfrm>
    </dsp:sp>
    <dsp:sp modelId="{48E8CB87-5AF9-4A96-9E21-100FF79E7B36}">
      <dsp:nvSpPr>
        <dsp:cNvPr id="0" name=""/>
        <dsp:cNvSpPr/>
      </dsp:nvSpPr>
      <dsp:spPr>
        <a:xfrm>
          <a:off x="0" y="2075668"/>
          <a:ext cx="1861815" cy="1034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r" defTabSz="844550">
            <a:lnSpc>
              <a:spcPct val="90000"/>
            </a:lnSpc>
            <a:spcBef>
              <a:spcPct val="0"/>
            </a:spcBef>
            <a:spcAft>
              <a:spcPct val="35000"/>
            </a:spcAft>
            <a:buNone/>
          </a:pPr>
          <a:r>
            <a:rPr lang="en-US" sz="1900" b="1" kern="1200" dirty="0"/>
            <a:t>Strategic</a:t>
          </a:r>
        </a:p>
        <a:p>
          <a:pPr marL="0" lvl="0" indent="0" algn="r" defTabSz="844550">
            <a:lnSpc>
              <a:spcPct val="90000"/>
            </a:lnSpc>
            <a:spcBef>
              <a:spcPct val="0"/>
            </a:spcBef>
            <a:spcAft>
              <a:spcPct val="35000"/>
            </a:spcAft>
            <a:buNone/>
          </a:pPr>
          <a:r>
            <a:rPr lang="en-US" sz="1900" b="1" kern="1200" dirty="0"/>
            <a:t>Action Plan</a:t>
          </a:r>
        </a:p>
        <a:p>
          <a:pPr marL="0" lvl="0" indent="0" algn="r" defTabSz="844550">
            <a:lnSpc>
              <a:spcPct val="90000"/>
            </a:lnSpc>
            <a:spcBef>
              <a:spcPct val="0"/>
            </a:spcBef>
            <a:spcAft>
              <a:spcPct val="35000"/>
            </a:spcAft>
            <a:buNone/>
          </a:pPr>
          <a:r>
            <a:rPr lang="en-US" sz="1400" kern="1200" dirty="0"/>
            <a:t>2018-19 To 2020-21</a:t>
          </a:r>
        </a:p>
      </dsp:txBody>
      <dsp:txXfrm>
        <a:off x="0" y="2075668"/>
        <a:ext cx="1861815" cy="1034342"/>
      </dsp:txXfrm>
    </dsp:sp>
    <dsp:sp modelId="{E84150EE-618D-4180-B16D-8293326915BD}">
      <dsp:nvSpPr>
        <dsp:cNvPr id="0" name=""/>
        <dsp:cNvSpPr/>
      </dsp:nvSpPr>
      <dsp:spPr>
        <a:xfrm rot="5400000">
          <a:off x="3431601" y="1842941"/>
          <a:ext cx="1723903" cy="1499795"/>
        </a:xfrm>
        <a:prstGeom prst="hexagon">
          <a:avLst>
            <a:gd name="adj" fmla="val 25000"/>
            <a:gd name="vf" fmla="val 11547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rot="-5400000">
        <a:off x="3777373" y="1999530"/>
        <a:ext cx="1032359" cy="1186620"/>
      </dsp:txXfrm>
    </dsp:sp>
    <dsp:sp modelId="{7A51DCF5-F7B9-4F74-9389-FC42AB93662F}">
      <dsp:nvSpPr>
        <dsp:cNvPr id="0" name=""/>
        <dsp:cNvSpPr/>
      </dsp:nvSpPr>
      <dsp:spPr>
        <a:xfrm rot="5400000">
          <a:off x="2624815" y="3306190"/>
          <a:ext cx="1723903" cy="1499795"/>
        </a:xfrm>
        <a:prstGeom prst="hexagon">
          <a:avLst>
            <a:gd name="adj" fmla="val 25000"/>
            <a:gd name="vf" fmla="val 115470"/>
          </a:avLst>
        </a:prstGeom>
        <a:solidFill>
          <a:srgbClr val="002060"/>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Persistence Rate</a:t>
          </a:r>
        </a:p>
        <a:p>
          <a:pPr marL="0" lvl="0" indent="0" algn="ctr" defTabSz="533400">
            <a:lnSpc>
              <a:spcPct val="90000"/>
            </a:lnSpc>
            <a:spcBef>
              <a:spcPct val="0"/>
            </a:spcBef>
            <a:spcAft>
              <a:spcPct val="35000"/>
            </a:spcAft>
            <a:buNone/>
          </a:pPr>
          <a:r>
            <a:rPr lang="en-US" sz="1200" b="1" u="sng" kern="1200" dirty="0">
              <a:latin typeface="Agency FB" panose="020B0503020202020204" pitchFamily="34" charset="0"/>
            </a:rPr>
            <a:t>79.9% to 87.4%</a:t>
          </a:r>
        </a:p>
      </dsp:txBody>
      <dsp:txXfrm rot="-5400000">
        <a:off x="2970587" y="3462779"/>
        <a:ext cx="1032359" cy="1186620"/>
      </dsp:txXfrm>
    </dsp:sp>
    <dsp:sp modelId="{26C7DD6E-83B6-4740-9725-C7D38C66C07E}">
      <dsp:nvSpPr>
        <dsp:cNvPr id="0" name=""/>
        <dsp:cNvSpPr/>
      </dsp:nvSpPr>
      <dsp:spPr>
        <a:xfrm>
          <a:off x="4282175" y="3538917"/>
          <a:ext cx="1923876" cy="1034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endParaRPr lang="en-US" sz="1200" kern="1200" dirty="0"/>
        </a:p>
      </dsp:txBody>
      <dsp:txXfrm>
        <a:off x="4282175" y="3538917"/>
        <a:ext cx="1923876" cy="1034342"/>
      </dsp:txXfrm>
    </dsp:sp>
    <dsp:sp modelId="{D56E664F-2C29-4B67-A7CA-BC1F6740F374}">
      <dsp:nvSpPr>
        <dsp:cNvPr id="0" name=""/>
        <dsp:cNvSpPr/>
      </dsp:nvSpPr>
      <dsp:spPr>
        <a:xfrm rot="5400000">
          <a:off x="1005035" y="3306190"/>
          <a:ext cx="1723903" cy="1499795"/>
        </a:xfrm>
        <a:prstGeom prst="hexagon">
          <a:avLst>
            <a:gd name="adj" fmla="val 25000"/>
            <a:gd name="vf" fmla="val 11547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rot="-5400000">
        <a:off x="1350807" y="3462779"/>
        <a:ext cx="1032359" cy="11866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40DD09-BE3A-42FF-B44A-2EEAAEA2566F}">
      <dsp:nvSpPr>
        <dsp:cNvPr id="0" name=""/>
        <dsp:cNvSpPr/>
      </dsp:nvSpPr>
      <dsp:spPr>
        <a:xfrm>
          <a:off x="0" y="8423"/>
          <a:ext cx="5994400" cy="1711125"/>
        </a:xfrm>
        <a:prstGeom prst="roundRect">
          <a:avLst/>
        </a:prstGeom>
        <a:solidFill>
          <a:schemeClr val="accent5">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dirty="0"/>
            <a:t>PALM in its 3</a:t>
          </a:r>
          <a:r>
            <a:rPr lang="en-US" sz="4500" kern="1200" baseline="30000" dirty="0"/>
            <a:t>rd</a:t>
          </a:r>
          <a:r>
            <a:rPr lang="en-US" sz="4500" kern="1200" dirty="0"/>
            <a:t> year</a:t>
          </a:r>
        </a:p>
      </dsp:txBody>
      <dsp:txXfrm>
        <a:off x="83530" y="91953"/>
        <a:ext cx="5827340" cy="1544065"/>
      </dsp:txXfrm>
    </dsp:sp>
    <dsp:sp modelId="{2CF30246-65D2-4564-A0A4-2BA2B10D941F}">
      <dsp:nvSpPr>
        <dsp:cNvPr id="0" name=""/>
        <dsp:cNvSpPr/>
      </dsp:nvSpPr>
      <dsp:spPr>
        <a:xfrm>
          <a:off x="0" y="1849148"/>
          <a:ext cx="5994400" cy="1711125"/>
        </a:xfrm>
        <a:prstGeom prst="roundRect">
          <a:avLst/>
        </a:prstGeom>
        <a:solidFill>
          <a:schemeClr val="accent5">
            <a:hueOff val="9557340"/>
            <a:satOff val="-20419"/>
            <a:lumOff val="-8529"/>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dirty="0"/>
            <a:t>Pilot Coaching Program</a:t>
          </a:r>
        </a:p>
      </dsp:txBody>
      <dsp:txXfrm>
        <a:off x="83530" y="1932678"/>
        <a:ext cx="5827340" cy="1544065"/>
      </dsp:txXfrm>
    </dsp:sp>
    <dsp:sp modelId="{957C3B66-E8E4-4D70-95BA-8A13EA284DE7}">
      <dsp:nvSpPr>
        <dsp:cNvPr id="0" name=""/>
        <dsp:cNvSpPr/>
      </dsp:nvSpPr>
      <dsp:spPr>
        <a:xfrm>
          <a:off x="0" y="3689873"/>
          <a:ext cx="5994400" cy="1711125"/>
        </a:xfrm>
        <a:prstGeom prst="roundRect">
          <a:avLst/>
        </a:prstGeom>
        <a:solidFill>
          <a:schemeClr val="accent5">
            <a:hueOff val="19114680"/>
            <a:satOff val="-40837"/>
            <a:lumOff val="-17059"/>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dirty="0"/>
            <a:t>Established PD Fund for faculty</a:t>
          </a:r>
        </a:p>
      </dsp:txBody>
      <dsp:txXfrm>
        <a:off x="83530" y="3773403"/>
        <a:ext cx="5827340" cy="1544065"/>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08C4A9-5898-4C70-96B6-53E8AD3681A1}" type="datetimeFigureOut">
              <a:rPr lang="en-US" smtClean="0"/>
              <a:t>8/19/2019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EB5E16-08BD-4352-B4A8-09C1CE55DB10}" type="slidenum">
              <a:rPr lang="en-US" smtClean="0"/>
              <a:t>‹#›</a:t>
            </a:fld>
            <a:endParaRPr lang="en-US"/>
          </a:p>
        </p:txBody>
      </p:sp>
    </p:spTree>
    <p:extLst>
      <p:ext uri="{BB962C8B-B14F-4D97-AF65-F5344CB8AC3E}">
        <p14:creationId xmlns:p14="http://schemas.microsoft.com/office/powerpoint/2010/main" val="12305642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AD2A09-EB48-432B-8962-0D30A62A0513}" type="datetimeFigureOut">
              <a:rPr lang="en-US" smtClean="0"/>
              <a:t>8/19/2019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346887-4B89-4749-A290-05E505CB0EF8}" type="slidenum">
              <a:rPr lang="en-US" smtClean="0"/>
              <a:t>‹#›</a:t>
            </a:fld>
            <a:endParaRPr lang="en-US"/>
          </a:p>
        </p:txBody>
      </p:sp>
    </p:spTree>
    <p:extLst>
      <p:ext uri="{BB962C8B-B14F-4D97-AF65-F5344CB8AC3E}">
        <p14:creationId xmlns:p14="http://schemas.microsoft.com/office/powerpoint/2010/main" val="3120813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6798C-4F45-44B7-94A6-C5E174204324}" type="slidenum">
              <a:rPr lang="en-US" smtClean="0"/>
              <a:t>57</a:t>
            </a:fld>
            <a:endParaRPr lang="en-US" dirty="0"/>
          </a:p>
        </p:txBody>
      </p:sp>
    </p:spTree>
    <p:extLst>
      <p:ext uri="{BB962C8B-B14F-4D97-AF65-F5344CB8AC3E}">
        <p14:creationId xmlns:p14="http://schemas.microsoft.com/office/powerpoint/2010/main" val="2582961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Accreditation is of significant importance to all colleges and universities because it is an indication that the academic programs of the institution conform to federal or state established standards. It can assure the quality and effectiveness of Taft College's educational programs and services</a:t>
            </a:r>
          </a:p>
          <a:p>
            <a:r>
              <a:rPr lang="en-US" sz="1200" b="0" i="0" kern="1200" dirty="0">
                <a:solidFill>
                  <a:schemeClr val="tx1"/>
                </a:solidFill>
                <a:effectLst/>
                <a:latin typeface="+mn-lt"/>
                <a:ea typeface="+mn-ea"/>
                <a:cs typeface="+mn-cs"/>
              </a:rPr>
              <a:t>1. the source provided to regional and national accreditation bodies to document how institutions fulfill the standards for accreditation.</a:t>
            </a:r>
          </a:p>
          <a:p>
            <a:r>
              <a:rPr lang="en-US" sz="1200" b="0" i="0" kern="1200" dirty="0">
                <a:solidFill>
                  <a:schemeClr val="tx1"/>
                </a:solidFill>
                <a:effectLst/>
                <a:latin typeface="+mn-lt"/>
                <a:ea typeface="+mn-ea"/>
                <a:cs typeface="+mn-cs"/>
              </a:rPr>
              <a:t>2. compiles data for institutional self-study and accreditation by external agencies</a:t>
            </a:r>
          </a:p>
          <a:p>
            <a:r>
              <a:rPr lang="en-US" sz="1200" b="0" i="0" kern="1200" dirty="0">
                <a:solidFill>
                  <a:schemeClr val="tx1"/>
                </a:solidFill>
                <a:effectLst/>
                <a:latin typeface="+mn-lt"/>
                <a:ea typeface="+mn-ea"/>
                <a:cs typeface="+mn-cs"/>
              </a:rPr>
              <a:t>Providing leadership in gathering data and preparing updates on the status of internal Actionable Improvement Plans and ACCJC Recommendations</a:t>
            </a:r>
          </a:p>
          <a:p>
            <a:r>
              <a:rPr lang="en-US" sz="1200" b="0" i="0" kern="1200" dirty="0">
                <a:solidFill>
                  <a:schemeClr val="tx1"/>
                </a:solidFill>
                <a:effectLst/>
                <a:latin typeface="+mn-lt"/>
                <a:ea typeface="+mn-ea"/>
                <a:cs typeface="+mn-cs"/>
              </a:rPr>
              <a:t>3. Providing leadership in the preparation of Reports to ACCJC</a:t>
            </a:r>
          </a:p>
          <a:p>
            <a:r>
              <a:rPr lang="en-US" sz="1200" b="0" i="0" kern="1200" dirty="0">
                <a:solidFill>
                  <a:schemeClr val="tx1"/>
                </a:solidFill>
                <a:effectLst/>
                <a:latin typeface="+mn-lt"/>
                <a:ea typeface="+mn-ea"/>
                <a:cs typeface="+mn-cs"/>
              </a:rPr>
              <a:t>4. Assisting the President in preparation for external evaluation team visits</a:t>
            </a:r>
          </a:p>
          <a:p>
            <a:pPr marL="285750" indent="0">
              <a:spcBef>
                <a:spcPts val="0"/>
              </a:spcBef>
              <a:buNone/>
              <a:defRPr/>
            </a:pPr>
            <a:r>
              <a:rPr lang="en-US" altLang="en-US" sz="1200" b="1" u="sng" dirty="0">
                <a:latin typeface="Gill Sans MT" panose="020B0502020104020203" pitchFamily="34" charset="0"/>
              </a:rPr>
              <a:t>What</a:t>
            </a:r>
            <a:r>
              <a:rPr lang="en-US" altLang="en-US" sz="1200" b="1" dirty="0">
                <a:latin typeface="Gill Sans MT" panose="020B0502020104020203" pitchFamily="34" charset="0"/>
              </a:rPr>
              <a:t> is accreditation?</a:t>
            </a:r>
          </a:p>
          <a:p>
            <a:pPr marL="285750">
              <a:spcBef>
                <a:spcPts val="0"/>
              </a:spcBef>
              <a:buFont typeface="Wingdings" panose="05000000000000000000" pitchFamily="2" charset="2"/>
              <a:buChar char="ü"/>
              <a:defRPr/>
            </a:pPr>
            <a:r>
              <a:rPr lang="en-US" altLang="en-US" sz="1200" dirty="0">
                <a:solidFill>
                  <a:srgbClr val="C00000"/>
                </a:solidFill>
                <a:latin typeface="Gill Sans MT" panose="020B0502020104020203" pitchFamily="34" charset="0"/>
              </a:rPr>
              <a:t>Voluntary, non-governmental, self-regulation, peer review participation </a:t>
            </a:r>
          </a:p>
          <a:p>
            <a:pPr marL="285750">
              <a:spcBef>
                <a:spcPts val="0"/>
              </a:spcBef>
              <a:buFont typeface="Wingdings" panose="05000000000000000000" pitchFamily="2" charset="2"/>
              <a:buChar char="ü"/>
              <a:defRPr/>
            </a:pPr>
            <a:r>
              <a:rPr lang="en-US" altLang="en-US" sz="1200" dirty="0">
                <a:latin typeface="Gill Sans MT" panose="020B0502020104020203" pitchFamily="34" charset="0"/>
              </a:rPr>
              <a:t>Systems of self-evaluation on standards of good practice: </a:t>
            </a:r>
          </a:p>
          <a:p>
            <a:pPr marL="1028700" lvl="1">
              <a:spcBef>
                <a:spcPts val="0"/>
              </a:spcBef>
              <a:buFont typeface="Wingdings" panose="05000000000000000000" pitchFamily="2" charset="2"/>
              <a:buChar char="ü"/>
              <a:defRPr/>
            </a:pPr>
            <a:r>
              <a:rPr lang="en-US" altLang="en-US" sz="1200" dirty="0">
                <a:latin typeface="Gill Sans MT" panose="020B0502020104020203" pitchFamily="34" charset="0"/>
              </a:rPr>
              <a:t>Mission, goals, objectives</a:t>
            </a:r>
          </a:p>
          <a:p>
            <a:pPr marL="1028700" lvl="1">
              <a:spcBef>
                <a:spcPts val="0"/>
              </a:spcBef>
              <a:buFont typeface="Wingdings" panose="05000000000000000000" pitchFamily="2" charset="2"/>
              <a:buChar char="ü"/>
              <a:defRPr/>
            </a:pPr>
            <a:r>
              <a:rPr lang="en-US" altLang="en-US" sz="1200" dirty="0">
                <a:latin typeface="Gill Sans MT" panose="020B0502020104020203" pitchFamily="34" charset="0"/>
              </a:rPr>
              <a:t>Appropriateness, sufficiency, utilization of resources</a:t>
            </a:r>
          </a:p>
          <a:p>
            <a:pPr marL="1028700" lvl="1">
              <a:spcBef>
                <a:spcPts val="0"/>
              </a:spcBef>
              <a:buFont typeface="Wingdings" panose="05000000000000000000" pitchFamily="2" charset="2"/>
              <a:buChar char="ü"/>
              <a:defRPr/>
            </a:pPr>
            <a:r>
              <a:rPr lang="en-US" altLang="en-US" sz="1200" dirty="0">
                <a:latin typeface="Gill Sans MT" panose="020B0502020104020203" pitchFamily="34" charset="0"/>
              </a:rPr>
              <a:t>Usefulness, integrity, effectiveness</a:t>
            </a:r>
          </a:p>
          <a:p>
            <a:pPr marL="1028700" lvl="1">
              <a:spcBef>
                <a:spcPts val="0"/>
              </a:spcBef>
              <a:buFont typeface="Wingdings" panose="05000000000000000000" pitchFamily="2" charset="2"/>
              <a:buChar char="ü"/>
              <a:defRPr/>
            </a:pPr>
            <a:r>
              <a:rPr lang="en-US" altLang="en-US" sz="1200" dirty="0">
                <a:latin typeface="Gill Sans MT" panose="020B0502020104020203" pitchFamily="34" charset="0"/>
              </a:rPr>
              <a:t>Achievement of intended student learning outcomes</a:t>
            </a:r>
          </a:p>
          <a:p>
            <a:pPr marL="285750">
              <a:spcBef>
                <a:spcPts val="0"/>
              </a:spcBef>
              <a:buFont typeface="Wingdings" panose="05000000000000000000" pitchFamily="2" charset="2"/>
              <a:buChar char="ü"/>
              <a:defRPr/>
            </a:pPr>
            <a:r>
              <a:rPr lang="en-US" altLang="en-US" sz="1200" dirty="0">
                <a:solidFill>
                  <a:srgbClr val="C00000"/>
                </a:solidFill>
                <a:latin typeface="Gill Sans MT" panose="020B0502020104020203" pitchFamily="34" charset="0"/>
              </a:rPr>
              <a:t>Assurances of institutional integrity/effectiveness &amp; educational quality</a:t>
            </a:r>
          </a:p>
          <a:p>
            <a:endParaRPr lang="en-US" dirty="0"/>
          </a:p>
        </p:txBody>
      </p:sp>
      <p:sp>
        <p:nvSpPr>
          <p:cNvPr id="4" name="Slide Number Placeholder 3"/>
          <p:cNvSpPr>
            <a:spLocks noGrp="1"/>
          </p:cNvSpPr>
          <p:nvPr>
            <p:ph type="sldNum" sz="quarter" idx="5"/>
          </p:nvPr>
        </p:nvSpPr>
        <p:spPr/>
        <p:txBody>
          <a:bodyPr/>
          <a:lstStyle/>
          <a:p>
            <a:fld id="{CB58C3DE-BC35-4A92-ADA8-5BDA9D29259E}" type="slidenum">
              <a:rPr lang="en-US" smtClean="0"/>
              <a:t>77</a:t>
            </a:fld>
            <a:endParaRPr lang="en-US"/>
          </a:p>
        </p:txBody>
      </p:sp>
    </p:spTree>
    <p:extLst>
      <p:ext uri="{BB962C8B-B14F-4D97-AF65-F5344CB8AC3E}">
        <p14:creationId xmlns:p14="http://schemas.microsoft.com/office/powerpoint/2010/main" val="3587663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   Assisting College Council with Strategic Plan Updates and Mission Statement Review</a:t>
            </a:r>
          </a:p>
          <a:p>
            <a:r>
              <a:rPr lang="en-US" sz="1200" b="0" i="0" kern="1200" dirty="0">
                <a:solidFill>
                  <a:schemeClr val="tx1"/>
                </a:solidFill>
                <a:effectLst/>
                <a:latin typeface="+mn-lt"/>
                <a:ea typeface="+mn-ea"/>
                <a:cs typeface="+mn-cs"/>
              </a:rPr>
              <a:t>o   Assisting any participatory governance committee upon request</a:t>
            </a:r>
          </a:p>
          <a:p>
            <a:r>
              <a:rPr lang="en-US" dirty="0"/>
              <a:t>In March 2018, based upon the recommendations of the Governance Council and Academic Senate, the SAP was approved by the President and the Board of Trustees. </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B58C3DE-BC35-4A92-ADA8-5BDA9D29259E}" type="slidenum">
              <a:rPr lang="en-US" smtClean="0"/>
              <a:t>78</a:t>
            </a:fld>
            <a:endParaRPr lang="en-US"/>
          </a:p>
        </p:txBody>
      </p:sp>
    </p:spTree>
    <p:extLst>
      <p:ext uri="{BB962C8B-B14F-4D97-AF65-F5344CB8AC3E}">
        <p14:creationId xmlns:p14="http://schemas.microsoft.com/office/powerpoint/2010/main" val="976162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58C3DE-BC35-4A92-ADA8-5BDA9D29259E}" type="slidenum">
              <a:rPr lang="en-US" smtClean="0"/>
              <a:t>82</a:t>
            </a:fld>
            <a:endParaRPr lang="en-US"/>
          </a:p>
        </p:txBody>
      </p:sp>
    </p:spTree>
    <p:extLst>
      <p:ext uri="{BB962C8B-B14F-4D97-AF65-F5344CB8AC3E}">
        <p14:creationId xmlns:p14="http://schemas.microsoft.com/office/powerpoint/2010/main" val="3848412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8/19/2019</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8/19/2019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8/19/2019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solidFill>
                  <a:srgbClr val="F8B323">
                    <a:lumMod val="50000"/>
                  </a:srgbClr>
                </a:solidFill>
              </a:rPr>
              <a:pPr/>
              <a:t>8/19/2019</a:t>
            </a:fld>
            <a:endParaRPr lang="en-US" dirty="0">
              <a:solidFill>
                <a:srgbClr val="F8B323">
                  <a:lumMod val="50000"/>
                </a:srgbClr>
              </a:solidFill>
            </a:endParaRPr>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solidFill>
                <a:srgbClr val="F8B323">
                  <a:lumMod val="50000"/>
                </a:srgbClr>
              </a:solidFill>
            </a:endParaRPr>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solidFill>
                  <a:srgbClr val="F8B323">
                    <a:lumMod val="50000"/>
                  </a:srgbClr>
                </a:solidFill>
              </a:rPr>
              <a:pPr/>
              <a:t>‹#›</a:t>
            </a:fld>
            <a:endParaRPr lang="en-US" dirty="0">
              <a:solidFill>
                <a:srgbClr val="F8B323">
                  <a:lumMod val="50000"/>
                </a:srgbClr>
              </a:solidFill>
            </a:endParaRPr>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105596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8/19/2019</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4261365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solidFill>
                  <a:srgbClr val="F3F3F2"/>
                </a:solidFill>
              </a:rPr>
              <a:pPr/>
              <a:t>8/19/2019</a:t>
            </a:fld>
            <a:endParaRPr lang="en-US" dirty="0">
              <a:solidFill>
                <a:srgbClr val="F3F3F2"/>
              </a:solidFill>
            </a:endParaRPr>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solidFill>
                <a:srgbClr val="F3F3F2"/>
              </a:solidFill>
            </a:endParaRPr>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solidFill>
                  <a:srgbClr val="F3F3F2"/>
                </a:solidFill>
              </a:rPr>
              <a:pPr/>
              <a:t>‹#›</a:t>
            </a:fld>
            <a:endParaRPr lang="en-US" dirty="0">
              <a:solidFill>
                <a:srgbClr val="F3F3F2"/>
              </a:solidFill>
            </a:endParaRPr>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4029671867"/>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8/19/2019</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858290738"/>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8/19/2019</a:t>
            </a:fld>
            <a:endParaRPr lang="en-US" dirty="0">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2232169841"/>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8/19/2019</a:t>
            </a:fld>
            <a:endParaRPr lang="en-US" dirty="0">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1066464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8/19/2019</a:t>
            </a:fld>
            <a:endParaRPr lang="en-US" dirty="0">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643684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solidFill>
                  <a:prstClr val="black">
                    <a:lumMod val="65000"/>
                    <a:lumOff val="35000"/>
                  </a:prstClr>
                </a:solidFill>
              </a:rPr>
              <a:pPr/>
              <a:t>8/19/2019</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a:xfrm>
            <a:off x="2103620" y="6375679"/>
            <a:ext cx="3482179" cy="345796"/>
          </a:xfrm>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96137672"/>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8/19/2019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solidFill>
                  <a:prstClr val="black">
                    <a:lumMod val="65000"/>
                    <a:lumOff val="35000"/>
                  </a:prstClr>
                </a:solidFill>
              </a:rPr>
              <a:pPr/>
              <a:t>8/19/2019</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a:xfrm>
            <a:off x="2103621" y="6375679"/>
            <a:ext cx="3482178" cy="345796"/>
          </a:xfrm>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8035850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8/19/2019</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735823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8/19/2019</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5603492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solidFill>
                  <a:srgbClr val="F8B323">
                    <a:lumMod val="50000"/>
                  </a:srgbClr>
                </a:solidFill>
              </a:rPr>
              <a:pPr/>
              <a:t>8/19/2019</a:t>
            </a:fld>
            <a:endParaRPr lang="en-US" dirty="0">
              <a:solidFill>
                <a:srgbClr val="F8B323">
                  <a:lumMod val="50000"/>
                </a:srgbClr>
              </a:solidFill>
            </a:endParaRPr>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solidFill>
                <a:srgbClr val="F8B323">
                  <a:lumMod val="50000"/>
                </a:srgbClr>
              </a:solidFill>
            </a:endParaRPr>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solidFill>
                  <a:srgbClr val="F8B323">
                    <a:lumMod val="50000"/>
                  </a:srgbClr>
                </a:solidFill>
              </a:rPr>
              <a:pPr/>
              <a:t>‹#›</a:t>
            </a:fld>
            <a:endParaRPr lang="en-US" dirty="0">
              <a:solidFill>
                <a:srgbClr val="F8B323">
                  <a:lumMod val="50000"/>
                </a:srgbClr>
              </a:solidFill>
            </a:endParaRPr>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489901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8/19/2019</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41690914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solidFill>
                  <a:srgbClr val="F3F3F2"/>
                </a:solidFill>
              </a:rPr>
              <a:pPr/>
              <a:t>8/19/2019</a:t>
            </a:fld>
            <a:endParaRPr lang="en-US" dirty="0">
              <a:solidFill>
                <a:srgbClr val="F3F3F2"/>
              </a:solidFill>
            </a:endParaRPr>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solidFill>
                <a:srgbClr val="F3F3F2"/>
              </a:solidFill>
            </a:endParaRPr>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solidFill>
                  <a:srgbClr val="F3F3F2"/>
                </a:solidFill>
              </a:rPr>
              <a:pPr/>
              <a:t>‹#›</a:t>
            </a:fld>
            <a:endParaRPr lang="en-US" dirty="0">
              <a:solidFill>
                <a:srgbClr val="F3F3F2"/>
              </a:solidFill>
            </a:endParaRPr>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286791207"/>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8/19/2019</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466500973"/>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8/19/2019</a:t>
            </a:fld>
            <a:endParaRPr lang="en-US" dirty="0">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825898177"/>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8/19/2019</a:t>
            </a:fld>
            <a:endParaRPr lang="en-US" dirty="0">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23865059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8/19/2019</a:t>
            </a:fld>
            <a:endParaRPr lang="en-US" dirty="0">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516413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8/19/2019</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solidFill>
                  <a:prstClr val="black">
                    <a:lumMod val="65000"/>
                    <a:lumOff val="35000"/>
                  </a:prstClr>
                </a:solidFill>
              </a:rPr>
              <a:pPr/>
              <a:t>8/19/2019</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a:xfrm>
            <a:off x="2103620" y="6375679"/>
            <a:ext cx="3482179" cy="345796"/>
          </a:xfrm>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21584681"/>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solidFill>
                  <a:prstClr val="black">
                    <a:lumMod val="65000"/>
                    <a:lumOff val="35000"/>
                  </a:prstClr>
                </a:solidFill>
              </a:rPr>
              <a:pPr/>
              <a:t>8/19/2019</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a:xfrm>
            <a:off x="2103621" y="6375679"/>
            <a:ext cx="3482178" cy="345796"/>
          </a:xfrm>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3023828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8/19/2019</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5881532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8/19/2019</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5642463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9791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sz="half" idx="1"/>
          </p:nvPr>
        </p:nvSpPr>
        <p:spPr>
          <a:xfrm>
            <a:off x="1219200" y="304801"/>
            <a:ext cx="4368800" cy="3124200"/>
          </a:xfrm>
        </p:spPr>
        <p:txBody>
          <a:bodyPr/>
          <a:lstStyle>
            <a:lvl1pPr>
              <a:defRPr sz="1945"/>
            </a:lvl1pPr>
            <a:lvl2pPr>
              <a:defRPr sz="1716"/>
            </a:lvl2pPr>
            <a:lvl3pPr>
              <a:defRPr sz="1373"/>
            </a:lvl3pPr>
            <a:lvl4pPr>
              <a:defRPr sz="1373"/>
            </a:lvl4pPr>
            <a:lvl5pPr>
              <a:defRPr sz="1373"/>
            </a:lvl5pPr>
            <a:lvl6pPr>
              <a:defRPr sz="1373"/>
            </a:lvl6pPr>
            <a:lvl7pPr>
              <a:defRPr sz="1373"/>
            </a:lvl7pPr>
            <a:lvl8pPr>
              <a:defRPr sz="1373"/>
            </a:lvl8pPr>
            <a:lvl9pPr>
              <a:defRPr sz="1373"/>
            </a:lvl9pPr>
          </a:lstStyle>
          <a:p>
            <a:pPr lvl="0"/>
            <a:r>
              <a:rPr lang="en-US" dirty="0"/>
              <a:t>Click to edit Master text styles</a:t>
            </a:r>
          </a:p>
        </p:txBody>
      </p:sp>
      <p:sp>
        <p:nvSpPr>
          <p:cNvPr id="6" name="Content Placeholder 3"/>
          <p:cNvSpPr>
            <a:spLocks noGrp="1"/>
          </p:cNvSpPr>
          <p:nvPr>
            <p:ph sz="half" idx="2"/>
          </p:nvPr>
        </p:nvSpPr>
        <p:spPr>
          <a:xfrm>
            <a:off x="5791200" y="304806"/>
            <a:ext cx="5994400" cy="3125315"/>
          </a:xfrm>
        </p:spPr>
        <p:txBody>
          <a:bodyPr anchor="ctr">
            <a:normAutofit/>
          </a:bodyPr>
          <a:lstStyle>
            <a:lvl1pPr>
              <a:defRPr sz="1373"/>
            </a:lvl1pPr>
            <a:lvl2pPr>
              <a:defRPr sz="1716"/>
            </a:lvl2pPr>
            <a:lvl3pPr>
              <a:defRPr sz="1373"/>
            </a:lvl3pPr>
            <a:lvl4pPr>
              <a:defRPr sz="1373"/>
            </a:lvl4pPr>
            <a:lvl5pPr>
              <a:defRPr sz="1373"/>
            </a:lvl5pPr>
            <a:lvl6pPr>
              <a:defRPr sz="1373"/>
            </a:lvl6pPr>
            <a:lvl7pPr>
              <a:defRPr sz="1373"/>
            </a:lvl7pPr>
            <a:lvl8pPr>
              <a:defRPr sz="1373"/>
            </a:lvl8pPr>
            <a:lvl9pPr>
              <a:defRPr sz="1373"/>
            </a:lvl9pPr>
          </a:lstStyle>
          <a:p>
            <a:pPr lvl="0"/>
            <a:r>
              <a:rPr lang="en-US" dirty="0"/>
              <a:t>Click to edit Master text styles</a:t>
            </a:r>
          </a:p>
        </p:txBody>
      </p:sp>
      <p:sp>
        <p:nvSpPr>
          <p:cNvPr id="9" name="Content Placeholder 2"/>
          <p:cNvSpPr>
            <a:spLocks noGrp="1"/>
          </p:cNvSpPr>
          <p:nvPr>
            <p:ph sz="half" idx="14"/>
          </p:nvPr>
        </p:nvSpPr>
        <p:spPr>
          <a:xfrm>
            <a:off x="1219200" y="3429003"/>
            <a:ext cx="4368800" cy="3048000"/>
          </a:xfrm>
        </p:spPr>
        <p:txBody>
          <a:bodyPr/>
          <a:lstStyle>
            <a:lvl1pPr>
              <a:defRPr sz="1945"/>
            </a:lvl1pPr>
            <a:lvl2pPr>
              <a:defRPr sz="1716"/>
            </a:lvl2pPr>
            <a:lvl3pPr>
              <a:defRPr sz="1373"/>
            </a:lvl3pPr>
            <a:lvl4pPr>
              <a:defRPr sz="1373"/>
            </a:lvl4pPr>
            <a:lvl5pPr>
              <a:defRPr sz="1373"/>
            </a:lvl5pPr>
            <a:lvl6pPr>
              <a:defRPr sz="1373"/>
            </a:lvl6pPr>
            <a:lvl7pPr>
              <a:defRPr sz="1373"/>
            </a:lvl7pPr>
            <a:lvl8pPr>
              <a:defRPr sz="1373"/>
            </a:lvl8pPr>
            <a:lvl9pPr>
              <a:defRPr sz="1373"/>
            </a:lvl9pPr>
          </a:lstStyle>
          <a:p>
            <a:pPr lvl="0"/>
            <a:r>
              <a:rPr lang="en-US" dirty="0"/>
              <a:t>Click to edit Master text styles</a:t>
            </a:r>
          </a:p>
        </p:txBody>
      </p:sp>
      <p:sp>
        <p:nvSpPr>
          <p:cNvPr id="10" name="Content Placeholder 3"/>
          <p:cNvSpPr>
            <a:spLocks noGrp="1"/>
          </p:cNvSpPr>
          <p:nvPr>
            <p:ph sz="half" idx="15"/>
          </p:nvPr>
        </p:nvSpPr>
        <p:spPr>
          <a:xfrm>
            <a:off x="5588000" y="3429003"/>
            <a:ext cx="6197600" cy="3048000"/>
          </a:xfrm>
        </p:spPr>
        <p:txBody>
          <a:bodyPr anchor="ctr">
            <a:normAutofit/>
          </a:bodyPr>
          <a:lstStyle>
            <a:lvl1pPr>
              <a:defRPr sz="1373"/>
            </a:lvl1pPr>
            <a:lvl2pPr>
              <a:defRPr sz="1716"/>
            </a:lvl2pPr>
            <a:lvl3pPr>
              <a:defRPr sz="1373"/>
            </a:lvl3pPr>
            <a:lvl4pPr>
              <a:defRPr sz="1373"/>
            </a:lvl4pPr>
            <a:lvl5pPr>
              <a:defRPr sz="1373"/>
            </a:lvl5pPr>
            <a:lvl6pPr>
              <a:defRPr sz="1373"/>
            </a:lvl6pPr>
            <a:lvl7pPr>
              <a:defRPr sz="1373"/>
            </a:lvl7pPr>
            <a:lvl8pPr>
              <a:defRPr sz="1373"/>
            </a:lvl8pPr>
            <a:lvl9pPr>
              <a:defRPr sz="1373"/>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59842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8/19/2019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8/19/2019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8/19/2019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8/19/2019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8/19/2019</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8/19/2019</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8/19/2019</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solidFill>
                  <a:prstClr val="black">
                    <a:lumMod val="65000"/>
                    <a:lumOff val="35000"/>
                  </a:prstClr>
                </a:solidFill>
              </a:rPr>
              <a:pPr/>
              <a:t>8/19/2019</a:t>
            </a:fld>
            <a:endParaRPr lang="en-US" dirty="0">
              <a:solidFill>
                <a:prstClr val="black">
                  <a:lumMod val="65000"/>
                  <a:lumOff val="35000"/>
                </a:prstClr>
              </a:solidFill>
            </a:endParaRPr>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solidFill>
                <a:prstClr val="black">
                  <a:lumMod val="65000"/>
                  <a:lumOff val="35000"/>
                </a:prstClr>
              </a:solidFill>
            </a:endParaRPr>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622247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solidFill>
                  <a:prstClr val="black">
                    <a:lumMod val="65000"/>
                    <a:lumOff val="35000"/>
                  </a:prstClr>
                </a:solidFill>
              </a:rPr>
              <a:pPr/>
              <a:t>8/19/2019</a:t>
            </a:fld>
            <a:endParaRPr lang="en-US" dirty="0">
              <a:solidFill>
                <a:prstClr val="black">
                  <a:lumMod val="65000"/>
                  <a:lumOff val="35000"/>
                </a:prstClr>
              </a:solidFill>
            </a:endParaRPr>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solidFill>
                <a:prstClr val="black">
                  <a:lumMod val="65000"/>
                  <a:lumOff val="35000"/>
                </a:prstClr>
              </a:solidFill>
            </a:endParaRPr>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029877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0.xml"/></Relationships>
</file>

<file path=ppt/slides/_rels/slide10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0.xml"/></Relationships>
</file>

<file path=ppt/slides/_rels/slide10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0.xml"/></Relationships>
</file>

<file path=ppt/slides/_rels/slide10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5.png"/><Relationship Id="rId1" Type="http://schemas.openxmlformats.org/officeDocument/2006/relationships/slideLayout" Target="../slideLayouts/slideLayout3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4.xml"/></Relationships>
</file>

<file path=ppt/slides/_rels/slide10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3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dvknejbjwl2jp.cloudfront.net/clarify" TargetMode="Externa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hyperlink" Target="https://dvknejbjwl2jp.cloudfront.net/clarify" TargetMode="Externa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dvknejbjwl2jp.cloudfront.net/enter" TargetMode="Externa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hyperlink" Target="https://dvknejbjwl2jp.cloudfront.net/enter" TargetMode="Externa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dvknejbjwl2jp.cloudfront.net/stay" TargetMode="Externa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dvknejbjwl2jp.cloudfront.net/ensure" TargetMode="Externa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dvknejbjwl2jp.cloudfront.net/ensure" TargetMode="Externa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dvknejbjwl2jp.cloudfront.net/ensure" TargetMode="Externa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dvknejbjwl2jp.cloudfront.net/ensure" TargetMode="Externa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hyperlink" Target="http://www.taftcollege.edu/safety" TargetMode="External"/><Relationship Id="rId2" Type="http://schemas.openxmlformats.org/officeDocument/2006/relationships/hyperlink" Target="http://www.taftcollege.edu/campus-directory" TargetMode="External"/><Relationship Id="rId1" Type="http://schemas.openxmlformats.org/officeDocument/2006/relationships/slideLayout" Target="../slideLayouts/slideLayout26.xml"/><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taftcollege.edu/human-resources" TargetMode="Externa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www.google.com/url?sa=i&amp;rct=j&amp;q=&amp;esrc=s&amp;source=images&amp;cd=&amp;ved=2ahUKEwjvxaHfqY_kAhXjOn0KHWp4BCUQjRx6BAgBEAQ&amp;url=https%3A%2F%2Flocal.theonion.com%2F53-inch-child-thrown-from-roller-coaster-regrets-nothin-1826016389&amp;psig=AOvVaw3fvdjQ7_5mbWAXjRGhEYW2&amp;ust=1566317552453899" TargetMode="Externa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8.xml.rels><?xml version="1.0" encoding="UTF-8" standalone="yes"?>
<Relationships xmlns="http://schemas.openxmlformats.org/package/2006/relationships"><Relationship Id="rId8" Type="http://schemas.openxmlformats.org/officeDocument/2006/relationships/hyperlink" Target="../../Mission%20Value%20&amp;%20Vision.pptx" TargetMode="External"/><Relationship Id="rId13" Type="http://schemas.microsoft.com/office/2007/relationships/diagramDrawing" Target="../diagrams/drawing3.xml"/><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diagramColors" Target="../diagrams/colors3.xml"/><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diagramColors" Target="../diagrams/colors2.xml"/><Relationship Id="rId11" Type="http://schemas.openxmlformats.org/officeDocument/2006/relationships/diagramQuickStyle" Target="../diagrams/quickStyle3.xml"/><Relationship Id="rId5" Type="http://schemas.openxmlformats.org/officeDocument/2006/relationships/diagramQuickStyle" Target="../diagrams/quickStyle2.xml"/><Relationship Id="rId10" Type="http://schemas.openxmlformats.org/officeDocument/2006/relationships/diagramLayout" Target="../diagrams/layout3.xml"/><Relationship Id="rId4" Type="http://schemas.openxmlformats.org/officeDocument/2006/relationships/diagramLayout" Target="../diagrams/layout2.xml"/><Relationship Id="rId9" Type="http://schemas.openxmlformats.org/officeDocument/2006/relationships/diagramData" Target="../diagrams/data3.xml"/></Relationships>
</file>

<file path=ppt/slides/_rels/slide7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taftcollege.edu/iarp/program-review-2019-20/" TargetMode="Externa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4.xml"/><Relationship Id="rId5" Type="http://schemas.openxmlformats.org/officeDocument/2006/relationships/image" Target="../media/image46.png"/><Relationship Id="rId4" Type="http://schemas.openxmlformats.org/officeDocument/2006/relationships/image" Target="../media/image45.png"/></Relationships>
</file>

<file path=ppt/slides/_rels/slide8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4.xml"/></Relationships>
</file>

<file path=ppt/slides/_rels/slide9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666410" y="399638"/>
            <a:ext cx="6926164" cy="1462190"/>
          </a:xfrm>
          <a:prstGeom prst="rect">
            <a:avLst/>
          </a:prstGeom>
        </p:spPr>
      </p:pic>
      <p:sp>
        <p:nvSpPr>
          <p:cNvPr id="9" name="Content Placeholder 8"/>
          <p:cNvSpPr>
            <a:spLocks noGrp="1"/>
          </p:cNvSpPr>
          <p:nvPr>
            <p:ph idx="4294967295"/>
          </p:nvPr>
        </p:nvSpPr>
        <p:spPr>
          <a:xfrm>
            <a:off x="2012950" y="2285999"/>
            <a:ext cx="10331450" cy="4459857"/>
          </a:xfrm>
        </p:spPr>
        <p:txBody>
          <a:bodyPr>
            <a:normAutofit/>
          </a:bodyPr>
          <a:lstStyle/>
          <a:p>
            <a:pPr marL="0" indent="0">
              <a:buNone/>
            </a:pPr>
            <a:r>
              <a:rPr lang="en-US" sz="9600" dirty="0"/>
              <a:t>  </a:t>
            </a:r>
          </a:p>
          <a:p>
            <a:pPr marL="0" indent="0">
              <a:buNone/>
            </a:pPr>
            <a:r>
              <a:rPr lang="en-US" sz="9600" dirty="0"/>
              <a:t> Welcome Back!</a:t>
            </a:r>
          </a:p>
        </p:txBody>
      </p:sp>
    </p:spTree>
    <p:extLst>
      <p:ext uri="{BB962C8B-B14F-4D97-AF65-F5344CB8AC3E}">
        <p14:creationId xmlns:p14="http://schemas.microsoft.com/office/powerpoint/2010/main" val="3140240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CA736-EDB6-4B3A-8466-87AC7AE468D7}"/>
              </a:ext>
            </a:extLst>
          </p:cNvPr>
          <p:cNvSpPr>
            <a:spLocks noGrp="1"/>
          </p:cNvSpPr>
          <p:nvPr>
            <p:ph type="title"/>
          </p:nvPr>
        </p:nvSpPr>
        <p:spPr>
          <a:xfrm>
            <a:off x="1219901" y="503959"/>
            <a:ext cx="9601196" cy="1303867"/>
          </a:xfrm>
        </p:spPr>
        <p:txBody>
          <a:bodyPr>
            <a:normAutofit/>
          </a:bodyPr>
          <a:lstStyle/>
          <a:p>
            <a:r>
              <a:rPr lang="en-US" dirty="0"/>
              <a:t>What’s new? </a:t>
            </a:r>
            <a:r>
              <a:rPr lang="en-US" b="1" i="1" dirty="0"/>
              <a:t>Curriculum! </a:t>
            </a:r>
            <a:endParaRPr lang="en-US" i="1" dirty="0"/>
          </a:p>
        </p:txBody>
      </p:sp>
      <p:sp>
        <p:nvSpPr>
          <p:cNvPr id="3" name="Content Placeholder 2">
            <a:extLst>
              <a:ext uri="{FF2B5EF4-FFF2-40B4-BE49-F238E27FC236}">
                <a16:creationId xmlns:a16="http://schemas.microsoft.com/office/drawing/2014/main" id="{8A076A4F-5AB3-4A06-B6EB-61897F699377}"/>
              </a:ext>
            </a:extLst>
          </p:cNvPr>
          <p:cNvSpPr>
            <a:spLocks noGrp="1"/>
          </p:cNvSpPr>
          <p:nvPr>
            <p:ph sz="half" idx="1"/>
          </p:nvPr>
        </p:nvSpPr>
        <p:spPr>
          <a:xfrm>
            <a:off x="6604000" y="1554270"/>
            <a:ext cx="5199310" cy="5047866"/>
          </a:xfrm>
        </p:spPr>
        <p:txBody>
          <a:bodyPr>
            <a:normAutofit/>
          </a:bodyPr>
          <a:lstStyle/>
          <a:p>
            <a:pPr marL="0" indent="0">
              <a:buNone/>
            </a:pPr>
            <a:r>
              <a:rPr lang="en-US" sz="2800" b="1" dirty="0"/>
              <a:t>Programs inactivated:</a:t>
            </a:r>
          </a:p>
          <a:p>
            <a:pPr marL="0" indent="0">
              <a:buNone/>
            </a:pPr>
            <a:endParaRPr lang="en-US" sz="2800" b="1" dirty="0"/>
          </a:p>
          <a:p>
            <a:r>
              <a:rPr lang="en-US" sz="2800" dirty="0"/>
              <a:t>Information Management and Technology: Associate in Science</a:t>
            </a:r>
          </a:p>
          <a:p>
            <a:r>
              <a:rPr lang="en-US" sz="2800" dirty="0"/>
              <a:t>Information Management and Technology: Certificate of Achievement</a:t>
            </a:r>
          </a:p>
          <a:p>
            <a:r>
              <a:rPr lang="en-US" sz="2800" dirty="0"/>
              <a:t>Information Technology and Management: Certificate (Local)</a:t>
            </a:r>
          </a:p>
          <a:p>
            <a:endParaRPr lang="en-US" dirty="0"/>
          </a:p>
        </p:txBody>
      </p:sp>
      <p:sp>
        <p:nvSpPr>
          <p:cNvPr id="4" name="Content Placeholder 3">
            <a:extLst>
              <a:ext uri="{FF2B5EF4-FFF2-40B4-BE49-F238E27FC236}">
                <a16:creationId xmlns:a16="http://schemas.microsoft.com/office/drawing/2014/main" id="{29F15F7A-DF4E-4443-9E4D-A841A6A0E94C}"/>
              </a:ext>
            </a:extLst>
          </p:cNvPr>
          <p:cNvSpPr>
            <a:spLocks noGrp="1"/>
          </p:cNvSpPr>
          <p:nvPr>
            <p:ph sz="half" idx="2"/>
          </p:nvPr>
        </p:nvSpPr>
        <p:spPr>
          <a:xfrm>
            <a:off x="841481" y="1554269"/>
            <a:ext cx="5517374" cy="4720695"/>
          </a:xfrm>
        </p:spPr>
        <p:txBody>
          <a:bodyPr>
            <a:normAutofit/>
          </a:bodyPr>
          <a:lstStyle/>
          <a:p>
            <a:pPr marL="0" indent="0">
              <a:buNone/>
            </a:pPr>
            <a:r>
              <a:rPr lang="en-US" sz="2800" b="1" dirty="0"/>
              <a:t>Course revisions, 5-year cycle:</a:t>
            </a:r>
          </a:p>
          <a:p>
            <a:pPr marL="0" indent="0">
              <a:buNone/>
            </a:pPr>
            <a:endParaRPr lang="en-US" sz="2800" b="1" dirty="0"/>
          </a:p>
          <a:p>
            <a:r>
              <a:rPr lang="en-US" sz="2800" b="1" dirty="0"/>
              <a:t>38</a:t>
            </a:r>
            <a:r>
              <a:rPr lang="en-US" sz="2800" dirty="0"/>
              <a:t> in Math/Science</a:t>
            </a:r>
          </a:p>
          <a:p>
            <a:r>
              <a:rPr lang="en-US" sz="2800" b="1" dirty="0"/>
              <a:t>22</a:t>
            </a:r>
            <a:r>
              <a:rPr lang="en-US" sz="2800" dirty="0"/>
              <a:t> in Applied Tech</a:t>
            </a:r>
          </a:p>
          <a:p>
            <a:r>
              <a:rPr lang="en-US" sz="2800" b="1" dirty="0"/>
              <a:t>8</a:t>
            </a:r>
            <a:r>
              <a:rPr lang="en-US" sz="2800" dirty="0"/>
              <a:t> in Liberal Arts</a:t>
            </a:r>
          </a:p>
          <a:p>
            <a:r>
              <a:rPr lang="en-US" sz="2800" b="1" dirty="0"/>
              <a:t>8</a:t>
            </a:r>
            <a:r>
              <a:rPr lang="en-US" sz="2800" dirty="0"/>
              <a:t> in Social Science</a:t>
            </a:r>
          </a:p>
          <a:p>
            <a:r>
              <a:rPr lang="en-US" sz="2800" b="1" dirty="0"/>
              <a:t>5</a:t>
            </a:r>
            <a:r>
              <a:rPr lang="en-US" sz="2800" dirty="0"/>
              <a:t> in Learning Support</a:t>
            </a:r>
          </a:p>
          <a:p>
            <a:r>
              <a:rPr lang="en-US" sz="2800" b="1" dirty="0"/>
              <a:t>5</a:t>
            </a:r>
            <a:r>
              <a:rPr lang="en-US" sz="2800" dirty="0"/>
              <a:t> in English</a:t>
            </a:r>
          </a:p>
        </p:txBody>
      </p:sp>
    </p:spTree>
    <p:extLst>
      <p:ext uri="{BB962C8B-B14F-4D97-AF65-F5344CB8AC3E}">
        <p14:creationId xmlns:p14="http://schemas.microsoft.com/office/powerpoint/2010/main" val="369689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B023C-55A5-1049-B3F1-1D6C469B2B5F}"/>
              </a:ext>
            </a:extLst>
          </p:cNvPr>
          <p:cNvSpPr>
            <a:spLocks noGrp="1"/>
          </p:cNvSpPr>
          <p:nvPr>
            <p:ph type="title"/>
          </p:nvPr>
        </p:nvSpPr>
        <p:spPr>
          <a:xfrm>
            <a:off x="1251678" y="382385"/>
            <a:ext cx="10178322" cy="798022"/>
          </a:xfrm>
        </p:spPr>
        <p:txBody>
          <a:bodyPr>
            <a:normAutofit/>
          </a:bodyPr>
          <a:lstStyle/>
          <a:p>
            <a:r>
              <a:rPr lang="en-US" sz="4000" dirty="0"/>
              <a:t>Thank you to all the employees giving</a:t>
            </a:r>
          </a:p>
        </p:txBody>
      </p:sp>
      <p:sp>
        <p:nvSpPr>
          <p:cNvPr id="4" name="Text Placeholder 3">
            <a:extLst>
              <a:ext uri="{FF2B5EF4-FFF2-40B4-BE49-F238E27FC236}">
                <a16:creationId xmlns:a16="http://schemas.microsoft.com/office/drawing/2014/main" id="{0940D711-EB1A-BE42-A132-E489BBBEFD88}"/>
              </a:ext>
            </a:extLst>
          </p:cNvPr>
          <p:cNvSpPr>
            <a:spLocks noGrp="1"/>
          </p:cNvSpPr>
          <p:nvPr>
            <p:ph sz="half" idx="1"/>
          </p:nvPr>
        </p:nvSpPr>
        <p:spPr>
          <a:xfrm>
            <a:off x="1257300" y="1180407"/>
            <a:ext cx="4800600" cy="5525193"/>
          </a:xfrm>
        </p:spPr>
        <p:txBody>
          <a:bodyPr>
            <a:normAutofit fontScale="92500" lnSpcReduction="20000"/>
          </a:bodyPr>
          <a:lstStyle/>
          <a:p>
            <a:r>
              <a:rPr lang="en-US" dirty="0"/>
              <a:t>Alfonso Alfaro</a:t>
            </a:r>
          </a:p>
          <a:p>
            <a:r>
              <a:rPr lang="en-US" dirty="0"/>
              <a:t>Jennifer </a:t>
            </a:r>
            <a:r>
              <a:rPr lang="en-US" dirty="0" err="1"/>
              <a:t>Altenhofel</a:t>
            </a:r>
            <a:endParaRPr lang="en-US" dirty="0"/>
          </a:p>
          <a:p>
            <a:r>
              <a:rPr lang="en-US" dirty="0"/>
              <a:t>Nicole </a:t>
            </a:r>
            <a:r>
              <a:rPr lang="en-US" dirty="0" err="1"/>
              <a:t>Avina</a:t>
            </a:r>
            <a:endParaRPr lang="en-US" dirty="0"/>
          </a:p>
          <a:p>
            <a:r>
              <a:rPr lang="en-US" dirty="0" err="1"/>
              <a:t>Severo</a:t>
            </a:r>
            <a:r>
              <a:rPr lang="en-US" dirty="0"/>
              <a:t> </a:t>
            </a:r>
            <a:r>
              <a:rPr lang="en-US" dirty="0" err="1"/>
              <a:t>Balason</a:t>
            </a:r>
            <a:endParaRPr lang="en-US" dirty="0"/>
          </a:p>
          <a:p>
            <a:r>
              <a:rPr lang="en-US" dirty="0" err="1"/>
              <a:t>Kanoe</a:t>
            </a:r>
            <a:r>
              <a:rPr lang="en-US" dirty="0"/>
              <a:t> Bandy</a:t>
            </a:r>
          </a:p>
          <a:p>
            <a:r>
              <a:rPr lang="en-US" dirty="0"/>
              <a:t>Darcy Bogle</a:t>
            </a:r>
          </a:p>
          <a:p>
            <a:r>
              <a:rPr lang="en-US" dirty="0"/>
              <a:t>Kamala Carlson</a:t>
            </a:r>
          </a:p>
          <a:p>
            <a:r>
              <a:rPr lang="en-US" dirty="0"/>
              <a:t>Diana Champion</a:t>
            </a:r>
          </a:p>
          <a:p>
            <a:r>
              <a:rPr lang="en-US" dirty="0"/>
              <a:t>Sarah </a:t>
            </a:r>
            <a:r>
              <a:rPr lang="en-US" dirty="0" err="1"/>
              <a:t>Criss</a:t>
            </a:r>
            <a:endParaRPr lang="en-US" dirty="0"/>
          </a:p>
          <a:p>
            <a:r>
              <a:rPr lang="en-US" dirty="0"/>
              <a:t>Dr. Deb Daniels</a:t>
            </a:r>
          </a:p>
          <a:p>
            <a:r>
              <a:rPr lang="en-US" dirty="0"/>
              <a:t>John Dodson</a:t>
            </a:r>
          </a:p>
          <a:p>
            <a:r>
              <a:rPr lang="en-US" dirty="0"/>
              <a:t>Jessica Grimes</a:t>
            </a:r>
          </a:p>
          <a:p>
            <a:r>
              <a:rPr lang="en-US" dirty="0"/>
              <a:t>Meghan Hall-Silveira</a:t>
            </a:r>
          </a:p>
          <a:p>
            <a:r>
              <a:rPr lang="en-US" dirty="0"/>
              <a:t>Sheri Horn-Bunk</a:t>
            </a:r>
          </a:p>
          <a:p>
            <a:r>
              <a:rPr lang="en-US" dirty="0"/>
              <a:t>Mike </a:t>
            </a:r>
            <a:r>
              <a:rPr lang="en-US" dirty="0" err="1"/>
              <a:t>Jiles</a:t>
            </a:r>
            <a:endParaRPr lang="en-US" dirty="0"/>
          </a:p>
          <a:p>
            <a:endParaRPr lang="en-US" dirty="0"/>
          </a:p>
        </p:txBody>
      </p:sp>
      <p:sp>
        <p:nvSpPr>
          <p:cNvPr id="6" name="Content Placeholder 5">
            <a:extLst>
              <a:ext uri="{FF2B5EF4-FFF2-40B4-BE49-F238E27FC236}">
                <a16:creationId xmlns:a16="http://schemas.microsoft.com/office/drawing/2014/main" id="{4DA91222-9EC9-E942-9A6A-B47D01EBD4CA}"/>
              </a:ext>
            </a:extLst>
          </p:cNvPr>
          <p:cNvSpPr>
            <a:spLocks noGrp="1"/>
          </p:cNvSpPr>
          <p:nvPr>
            <p:ph sz="half" idx="2"/>
          </p:nvPr>
        </p:nvSpPr>
        <p:spPr>
          <a:xfrm>
            <a:off x="6647796" y="1180407"/>
            <a:ext cx="4800600" cy="5677593"/>
          </a:xfrm>
        </p:spPr>
        <p:txBody>
          <a:bodyPr>
            <a:normAutofit fontScale="92500" lnSpcReduction="20000"/>
          </a:bodyPr>
          <a:lstStyle/>
          <a:p>
            <a:r>
              <a:rPr lang="en-US" dirty="0"/>
              <a:t>Kathleen Johnson</a:t>
            </a:r>
          </a:p>
          <a:p>
            <a:r>
              <a:rPr lang="en-US" dirty="0"/>
              <a:t>Diane Jones</a:t>
            </a:r>
          </a:p>
          <a:p>
            <a:r>
              <a:rPr lang="en-US" dirty="0"/>
              <a:t>Kelly Kulzer-Reyes</a:t>
            </a:r>
          </a:p>
          <a:p>
            <a:r>
              <a:rPr lang="en-US" dirty="0"/>
              <a:t>Aaron </a:t>
            </a:r>
            <a:r>
              <a:rPr lang="en-US" dirty="0" err="1"/>
              <a:t>Markovits</a:t>
            </a:r>
            <a:endParaRPr lang="en-US" dirty="0"/>
          </a:p>
          <a:p>
            <a:r>
              <a:rPr lang="en-US" dirty="0"/>
              <a:t>Mahea Maui</a:t>
            </a:r>
          </a:p>
          <a:p>
            <a:r>
              <a:rPr lang="en-US" dirty="0"/>
              <a:t>Brock McMurray</a:t>
            </a:r>
          </a:p>
          <a:p>
            <a:r>
              <a:rPr lang="en-US" dirty="0"/>
              <a:t>Tina Mendoza</a:t>
            </a:r>
          </a:p>
          <a:p>
            <a:r>
              <a:rPr lang="en-US" dirty="0"/>
              <a:t>Michelle </a:t>
            </a:r>
            <a:r>
              <a:rPr lang="en-US" dirty="0" err="1"/>
              <a:t>Oja</a:t>
            </a:r>
            <a:endParaRPr lang="en-US" dirty="0"/>
          </a:p>
          <a:p>
            <a:r>
              <a:rPr lang="en-US" dirty="0"/>
              <a:t>Debora </a:t>
            </a:r>
            <a:r>
              <a:rPr lang="en-US" dirty="0" err="1"/>
              <a:t>Rodenhauser</a:t>
            </a:r>
            <a:endParaRPr lang="en-US" dirty="0"/>
          </a:p>
          <a:p>
            <a:r>
              <a:rPr lang="en-US" dirty="0"/>
              <a:t>Becky Roth</a:t>
            </a:r>
          </a:p>
          <a:p>
            <a:r>
              <a:rPr lang="en-US" dirty="0"/>
              <a:t>Vicki Waugh</a:t>
            </a:r>
          </a:p>
          <a:p>
            <a:r>
              <a:rPr lang="en-US" dirty="0"/>
              <a:t>Susan Wells</a:t>
            </a:r>
          </a:p>
          <a:p>
            <a:r>
              <a:rPr lang="en-US" dirty="0"/>
              <a:t>Jessica White</a:t>
            </a:r>
          </a:p>
          <a:p>
            <a:r>
              <a:rPr lang="en-US" dirty="0"/>
              <a:t>Brandy Young</a:t>
            </a:r>
          </a:p>
          <a:p>
            <a:endParaRPr lang="en-US" dirty="0"/>
          </a:p>
          <a:p>
            <a:endParaRPr lang="en-US" dirty="0"/>
          </a:p>
        </p:txBody>
      </p:sp>
    </p:spTree>
    <p:extLst>
      <p:ext uri="{BB962C8B-B14F-4D97-AF65-F5344CB8AC3E}">
        <p14:creationId xmlns:p14="http://schemas.microsoft.com/office/powerpoint/2010/main" val="37527728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B023C-55A5-1049-B3F1-1D6C469B2B5F}"/>
              </a:ext>
            </a:extLst>
          </p:cNvPr>
          <p:cNvSpPr>
            <a:spLocks noGrp="1"/>
          </p:cNvSpPr>
          <p:nvPr>
            <p:ph type="title"/>
          </p:nvPr>
        </p:nvSpPr>
        <p:spPr/>
        <p:txBody>
          <a:bodyPr>
            <a:normAutofit/>
          </a:bodyPr>
          <a:lstStyle/>
          <a:p>
            <a:r>
              <a:rPr lang="en-US" sz="2000" dirty="0"/>
              <a:t>Employee Giving Forms</a:t>
            </a:r>
          </a:p>
        </p:txBody>
      </p:sp>
      <p:pic>
        <p:nvPicPr>
          <p:cNvPr id="7" name="Content Placeholder 6">
            <a:extLst>
              <a:ext uri="{FF2B5EF4-FFF2-40B4-BE49-F238E27FC236}">
                <a16:creationId xmlns:a16="http://schemas.microsoft.com/office/drawing/2014/main" id="{A81EA998-8670-8044-9E91-843907A489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2407" y="428"/>
            <a:ext cx="5310688" cy="6860588"/>
          </a:xfrm>
        </p:spPr>
      </p:pic>
      <p:sp>
        <p:nvSpPr>
          <p:cNvPr id="4" name="Text Placeholder 3">
            <a:extLst>
              <a:ext uri="{FF2B5EF4-FFF2-40B4-BE49-F238E27FC236}">
                <a16:creationId xmlns:a16="http://schemas.microsoft.com/office/drawing/2014/main" id="{0940D711-EB1A-BE42-A132-E489BBBEFD88}"/>
              </a:ext>
            </a:extLst>
          </p:cNvPr>
          <p:cNvSpPr>
            <a:spLocks noGrp="1"/>
          </p:cNvSpPr>
          <p:nvPr>
            <p:ph type="body" sz="half" idx="2"/>
          </p:nvPr>
        </p:nvSpPr>
        <p:spPr>
          <a:xfrm>
            <a:off x="8337885" y="1741335"/>
            <a:ext cx="3092115" cy="4803844"/>
          </a:xfrm>
        </p:spPr>
        <p:txBody>
          <a:bodyPr>
            <a:normAutofit/>
          </a:bodyPr>
          <a:lstStyle/>
          <a:p>
            <a:r>
              <a:rPr lang="en-US" dirty="0"/>
              <a:t>You may fill out a form, located on your tables.</a:t>
            </a:r>
          </a:p>
          <a:p>
            <a:r>
              <a:rPr lang="en-US" dirty="0"/>
              <a:t>Or come the Ice Cream Overload and fill one out.</a:t>
            </a:r>
          </a:p>
          <a:p>
            <a:r>
              <a:rPr lang="en-US" dirty="0"/>
              <a:t>We are asking to give $10 or more a month for Payroll Deduction.</a:t>
            </a:r>
          </a:p>
          <a:p>
            <a:r>
              <a:rPr lang="en-US" dirty="0"/>
              <a:t>If a program isn’t designated on the form, select Other and indicate what program to support.</a:t>
            </a:r>
          </a:p>
          <a:p>
            <a:r>
              <a:rPr lang="en-US" dirty="0"/>
              <a:t>Donations are a tax write off.</a:t>
            </a:r>
          </a:p>
          <a:p>
            <a:r>
              <a:rPr lang="en-US" dirty="0"/>
              <a:t>Thank you letters will be mailed at the beginning of every year.</a:t>
            </a:r>
          </a:p>
        </p:txBody>
      </p:sp>
    </p:spTree>
    <p:extLst>
      <p:ext uri="{BB962C8B-B14F-4D97-AF65-F5344CB8AC3E}">
        <p14:creationId xmlns:p14="http://schemas.microsoft.com/office/powerpoint/2010/main" val="198754746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B023C-55A5-1049-B3F1-1D6C469B2B5F}"/>
              </a:ext>
            </a:extLst>
          </p:cNvPr>
          <p:cNvSpPr>
            <a:spLocks noGrp="1"/>
          </p:cNvSpPr>
          <p:nvPr>
            <p:ph type="title"/>
          </p:nvPr>
        </p:nvSpPr>
        <p:spPr/>
        <p:txBody>
          <a:bodyPr>
            <a:normAutofit/>
          </a:bodyPr>
          <a:lstStyle/>
          <a:p>
            <a:r>
              <a:rPr lang="en-US" sz="2400" dirty="0"/>
              <a:t>TIL Casablanca Casino Night</a:t>
            </a:r>
          </a:p>
        </p:txBody>
      </p:sp>
      <p:sp>
        <p:nvSpPr>
          <p:cNvPr id="4" name="Text Placeholder 3">
            <a:extLst>
              <a:ext uri="{FF2B5EF4-FFF2-40B4-BE49-F238E27FC236}">
                <a16:creationId xmlns:a16="http://schemas.microsoft.com/office/drawing/2014/main" id="{0940D711-EB1A-BE42-A132-E489BBBEFD88}"/>
              </a:ext>
            </a:extLst>
          </p:cNvPr>
          <p:cNvSpPr>
            <a:spLocks noGrp="1"/>
          </p:cNvSpPr>
          <p:nvPr>
            <p:ph type="body" sz="half" idx="2"/>
          </p:nvPr>
        </p:nvSpPr>
        <p:spPr>
          <a:xfrm>
            <a:off x="8337885" y="1741335"/>
            <a:ext cx="3092115" cy="4803844"/>
          </a:xfrm>
        </p:spPr>
        <p:txBody>
          <a:bodyPr>
            <a:normAutofit/>
          </a:bodyPr>
          <a:lstStyle/>
          <a:p>
            <a:r>
              <a:rPr lang="en-US" sz="2000" dirty="0"/>
              <a:t>September 7, 2019</a:t>
            </a:r>
          </a:p>
          <a:p>
            <a:r>
              <a:rPr lang="en-US" sz="2000" dirty="0"/>
              <a:t>West Side Recreation &amp; Park District Gymnasium</a:t>
            </a:r>
          </a:p>
          <a:p>
            <a:r>
              <a:rPr lang="en-US" sz="2000" dirty="0"/>
              <a:t>Tickets are $75</a:t>
            </a:r>
          </a:p>
          <a:p>
            <a:r>
              <a:rPr lang="en-US" sz="2000" dirty="0"/>
              <a:t>Sponsorship from $1,500-10,000.</a:t>
            </a:r>
          </a:p>
          <a:p>
            <a:r>
              <a:rPr lang="en-US" sz="2000" dirty="0"/>
              <a:t>Catering Moroccan Cuisine by the Cougar Café</a:t>
            </a:r>
          </a:p>
          <a:p>
            <a:r>
              <a:rPr lang="en-US" sz="2000" dirty="0"/>
              <a:t>Live auctioneer, Senator Shannon Grove</a:t>
            </a:r>
          </a:p>
          <a:p>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1022465" y="116378"/>
            <a:ext cx="5503025" cy="6625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1343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13018" y="349136"/>
            <a:ext cx="10179961" cy="6151418"/>
          </a:xfrm>
        </p:spPr>
      </p:pic>
    </p:spTree>
    <p:extLst>
      <p:ext uri="{BB962C8B-B14F-4D97-AF65-F5344CB8AC3E}">
        <p14:creationId xmlns:p14="http://schemas.microsoft.com/office/powerpoint/2010/main" val="22989815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B023C-55A5-1049-B3F1-1D6C469B2B5F}"/>
              </a:ext>
            </a:extLst>
          </p:cNvPr>
          <p:cNvSpPr>
            <a:spLocks noGrp="1"/>
          </p:cNvSpPr>
          <p:nvPr>
            <p:ph type="title"/>
          </p:nvPr>
        </p:nvSpPr>
        <p:spPr/>
        <p:txBody>
          <a:bodyPr>
            <a:normAutofit/>
          </a:bodyPr>
          <a:lstStyle/>
          <a:p>
            <a:r>
              <a:rPr lang="en-US" sz="2000" dirty="0"/>
              <a:t>10</a:t>
            </a:r>
            <a:r>
              <a:rPr lang="en-US" sz="2000" baseline="30000" dirty="0"/>
              <a:t>th</a:t>
            </a:r>
            <a:r>
              <a:rPr lang="en-US" sz="2000" dirty="0"/>
              <a:t> Annual</a:t>
            </a:r>
            <a:br>
              <a:rPr lang="en-US" sz="2000" dirty="0"/>
            </a:br>
            <a:r>
              <a:rPr lang="en-US" sz="2000" dirty="0"/>
              <a:t>cougar cookout</a:t>
            </a:r>
          </a:p>
        </p:txBody>
      </p:sp>
      <p:sp>
        <p:nvSpPr>
          <p:cNvPr id="4" name="Text Placeholder 3">
            <a:extLst>
              <a:ext uri="{FF2B5EF4-FFF2-40B4-BE49-F238E27FC236}">
                <a16:creationId xmlns:a16="http://schemas.microsoft.com/office/drawing/2014/main" id="{0940D711-EB1A-BE42-A132-E489BBBEFD88}"/>
              </a:ext>
            </a:extLst>
          </p:cNvPr>
          <p:cNvSpPr>
            <a:spLocks noGrp="1"/>
          </p:cNvSpPr>
          <p:nvPr>
            <p:ph type="body" sz="half" idx="2"/>
          </p:nvPr>
        </p:nvSpPr>
        <p:spPr>
          <a:xfrm>
            <a:off x="8337885" y="1741335"/>
            <a:ext cx="3092115" cy="4803844"/>
          </a:xfrm>
        </p:spPr>
        <p:txBody>
          <a:bodyPr>
            <a:normAutofit/>
          </a:bodyPr>
          <a:lstStyle/>
          <a:p>
            <a:r>
              <a:rPr lang="en-US" dirty="0"/>
              <a:t>October 24, 2019</a:t>
            </a:r>
          </a:p>
          <a:p>
            <a:r>
              <a:rPr lang="en-US" dirty="0"/>
              <a:t>5:30 p.m. – 8:30 p.m. in the Taft College Quad.</a:t>
            </a:r>
          </a:p>
          <a:p>
            <a:r>
              <a:rPr lang="en-US" dirty="0"/>
              <a:t>In Honor of our Community Veterans, each Veteran will receive 2 complimentary tickets.</a:t>
            </a:r>
          </a:p>
          <a:p>
            <a:r>
              <a:rPr lang="en-US" dirty="0"/>
              <a:t>Tickets are on sale for $30 for General Admission &amp; $20 for TC Faculty, Staff, Student, &amp; Alumni.</a:t>
            </a:r>
          </a:p>
          <a:p>
            <a:r>
              <a:rPr lang="en-US" dirty="0"/>
              <a:t>Sponsorship’s available $1,000 - $3,000.</a:t>
            </a:r>
          </a:p>
          <a:p>
            <a:r>
              <a:rPr lang="en-US" dirty="0"/>
              <a:t>Tickets can be purchased online.</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29788" y="307571"/>
            <a:ext cx="5660428" cy="6475614"/>
          </a:xfrm>
        </p:spPr>
      </p:pic>
    </p:spTree>
    <p:extLst>
      <p:ext uri="{BB962C8B-B14F-4D97-AF65-F5344CB8AC3E}">
        <p14:creationId xmlns:p14="http://schemas.microsoft.com/office/powerpoint/2010/main" val="408261045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B04285-34B5-47A3-9988-A8AB22CF9168}"/>
              </a:ext>
            </a:extLst>
          </p:cNvPr>
          <p:cNvSpPr/>
          <p:nvPr/>
        </p:nvSpPr>
        <p:spPr>
          <a:xfrm>
            <a:off x="914400" y="0"/>
            <a:ext cx="11080006" cy="6858000"/>
          </a:xfrm>
          <a:prstGeom prst="rect">
            <a:avLst/>
          </a:prstGeom>
          <a:solidFill>
            <a:schemeClr val="accent6">
              <a:lumMod val="75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4" name="Freeform: Shape 23">
            <a:extLst>
              <a:ext uri="{FF2B5EF4-FFF2-40B4-BE49-F238E27FC236}">
                <a16:creationId xmlns:a16="http://schemas.microsoft.com/office/drawing/2014/main" id="{0F1E4B6E-05C0-4C45-9373-303A8C502725}"/>
              </a:ext>
            </a:extLst>
          </p:cNvPr>
          <p:cNvSpPr/>
          <p:nvPr/>
        </p:nvSpPr>
        <p:spPr>
          <a:xfrm rot="261888">
            <a:off x="6585092" y="-34441"/>
            <a:ext cx="3801969" cy="6849817"/>
          </a:xfrm>
          <a:custGeom>
            <a:avLst/>
            <a:gdLst>
              <a:gd name="connsiteX0" fmla="*/ 735058 w 5069292"/>
              <a:gd name="connsiteY0" fmla="*/ 4227 h 6849817"/>
              <a:gd name="connsiteX1" fmla="*/ 818773 w 5069292"/>
              <a:gd name="connsiteY1" fmla="*/ 0 h 6849817"/>
              <a:gd name="connsiteX2" fmla="*/ 4868903 w 5069292"/>
              <a:gd name="connsiteY2" fmla="*/ 54453 h 6849817"/>
              <a:gd name="connsiteX3" fmla="*/ 4869793 w 5069292"/>
              <a:gd name="connsiteY3" fmla="*/ 54421 h 6849817"/>
              <a:gd name="connsiteX4" fmla="*/ 5069292 w 5069292"/>
              <a:gd name="connsiteY4" fmla="*/ 2668136 h 6849817"/>
              <a:gd name="connsiteX5" fmla="*/ 5053608 w 5069292"/>
              <a:gd name="connsiteY5" fmla="*/ 2898977 h 6849817"/>
              <a:gd name="connsiteX6" fmla="*/ 4892342 w 5069292"/>
              <a:gd name="connsiteY6" fmla="*/ 6418303 h 6849817"/>
              <a:gd name="connsiteX7" fmla="*/ 0 w 5069292"/>
              <a:gd name="connsiteY7" fmla="*/ 6849817 h 6849817"/>
              <a:gd name="connsiteX8" fmla="*/ 0 w 5069292"/>
              <a:gd name="connsiteY8" fmla="*/ 818773 h 6849817"/>
              <a:gd name="connsiteX9" fmla="*/ 735058 w 5069292"/>
              <a:gd name="connsiteY9" fmla="*/ 4227 h 684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69292" h="6849817">
                <a:moveTo>
                  <a:pt x="735058" y="4227"/>
                </a:moveTo>
                <a:cubicBezTo>
                  <a:pt x="762583" y="1432"/>
                  <a:pt x="790511" y="0"/>
                  <a:pt x="818773" y="0"/>
                </a:cubicBezTo>
                <a:lnTo>
                  <a:pt x="4868903" y="54453"/>
                </a:lnTo>
                <a:lnTo>
                  <a:pt x="4869793" y="54421"/>
                </a:lnTo>
                <a:lnTo>
                  <a:pt x="5069292" y="2668136"/>
                </a:lnTo>
                <a:lnTo>
                  <a:pt x="5053608" y="2898977"/>
                </a:lnTo>
                <a:cubicBezTo>
                  <a:pt x="4978722" y="3998853"/>
                  <a:pt x="4892342" y="5287482"/>
                  <a:pt x="4892342" y="6418303"/>
                </a:cubicBezTo>
                <a:cubicBezTo>
                  <a:pt x="3277989" y="6539546"/>
                  <a:pt x="1380489" y="6704001"/>
                  <a:pt x="0" y="6849817"/>
                </a:cubicBezTo>
                <a:lnTo>
                  <a:pt x="0" y="818773"/>
                </a:lnTo>
                <a:cubicBezTo>
                  <a:pt x="0" y="394839"/>
                  <a:pt x="322187" y="46157"/>
                  <a:pt x="735058" y="4227"/>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en-GB"/>
          </a:p>
        </p:txBody>
      </p:sp>
      <p:sp>
        <p:nvSpPr>
          <p:cNvPr id="25" name="Freeform: Shape 24">
            <a:extLst>
              <a:ext uri="{FF2B5EF4-FFF2-40B4-BE49-F238E27FC236}">
                <a16:creationId xmlns:a16="http://schemas.microsoft.com/office/drawing/2014/main" id="{FE468F72-0035-450E-AE69-25597DF6141A}"/>
              </a:ext>
            </a:extLst>
          </p:cNvPr>
          <p:cNvSpPr/>
          <p:nvPr/>
        </p:nvSpPr>
        <p:spPr>
          <a:xfrm rot="261888">
            <a:off x="6758978" y="129694"/>
            <a:ext cx="3669257" cy="6849817"/>
          </a:xfrm>
          <a:custGeom>
            <a:avLst/>
            <a:gdLst>
              <a:gd name="connsiteX0" fmla="*/ 818773 w 4892342"/>
              <a:gd name="connsiteY0" fmla="*/ 0 h 6849817"/>
              <a:gd name="connsiteX1" fmla="*/ 4493657 w 4892342"/>
              <a:gd name="connsiteY1" fmla="*/ 5669 h 6849817"/>
              <a:gd name="connsiteX2" fmla="*/ 4638971 w 4892342"/>
              <a:gd name="connsiteY2" fmla="*/ 1909487 h 6849817"/>
              <a:gd name="connsiteX3" fmla="*/ 4724461 w 4892342"/>
              <a:gd name="connsiteY3" fmla="*/ 1902962 h 6849817"/>
              <a:gd name="connsiteX4" fmla="*/ 4735794 w 4892342"/>
              <a:gd name="connsiteY4" fmla="*/ 2111714 h 6849817"/>
              <a:gd name="connsiteX5" fmla="*/ 4892342 w 4892342"/>
              <a:gd name="connsiteY5" fmla="*/ 6418303 h 6849817"/>
              <a:gd name="connsiteX6" fmla="*/ 0 w 4892342"/>
              <a:gd name="connsiteY6" fmla="*/ 6849817 h 6849817"/>
              <a:gd name="connsiteX7" fmla="*/ 0 w 4892342"/>
              <a:gd name="connsiteY7" fmla="*/ 818773 h 6849817"/>
              <a:gd name="connsiteX8" fmla="*/ 818773 w 4892342"/>
              <a:gd name="connsiteY8" fmla="*/ 0 h 684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342" h="6849817">
                <a:moveTo>
                  <a:pt x="818773" y="0"/>
                </a:moveTo>
                <a:lnTo>
                  <a:pt x="4493657" y="5669"/>
                </a:lnTo>
                <a:lnTo>
                  <a:pt x="4638971" y="1909487"/>
                </a:lnTo>
                <a:lnTo>
                  <a:pt x="4724461" y="1902962"/>
                </a:lnTo>
                <a:lnTo>
                  <a:pt x="4735794" y="2111714"/>
                </a:lnTo>
                <a:cubicBezTo>
                  <a:pt x="4803941" y="3367166"/>
                  <a:pt x="4892342" y="5036189"/>
                  <a:pt x="4892342" y="6418303"/>
                </a:cubicBezTo>
                <a:cubicBezTo>
                  <a:pt x="3277989" y="6539546"/>
                  <a:pt x="1380489" y="6704001"/>
                  <a:pt x="0" y="6849817"/>
                </a:cubicBezTo>
                <a:lnTo>
                  <a:pt x="0" y="818773"/>
                </a:lnTo>
                <a:cubicBezTo>
                  <a:pt x="0" y="366577"/>
                  <a:pt x="366577" y="0"/>
                  <a:pt x="818773" y="0"/>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en-GB"/>
          </a:p>
        </p:txBody>
      </p:sp>
      <p:sp>
        <p:nvSpPr>
          <p:cNvPr id="12" name="Rectangle: Rounded Corners 11">
            <a:extLst>
              <a:ext uri="{FF2B5EF4-FFF2-40B4-BE49-F238E27FC236}">
                <a16:creationId xmlns:a16="http://schemas.microsoft.com/office/drawing/2014/main" id="{744A0EC5-0994-4C06-8D37-BB204B7CB265}"/>
              </a:ext>
            </a:extLst>
          </p:cNvPr>
          <p:cNvSpPr/>
          <p:nvPr/>
        </p:nvSpPr>
        <p:spPr>
          <a:xfrm rot="381990">
            <a:off x="6858913" y="372437"/>
            <a:ext cx="3479375" cy="6411816"/>
          </a:xfrm>
          <a:custGeom>
            <a:avLst/>
            <a:gdLst>
              <a:gd name="connsiteX0" fmla="*/ 0 w 4625572"/>
              <a:gd name="connsiteY0" fmla="*/ 770944 h 7220625"/>
              <a:gd name="connsiteX1" fmla="*/ 770944 w 4625572"/>
              <a:gd name="connsiteY1" fmla="*/ 0 h 7220625"/>
              <a:gd name="connsiteX2" fmla="*/ 3854628 w 4625572"/>
              <a:gd name="connsiteY2" fmla="*/ 0 h 7220625"/>
              <a:gd name="connsiteX3" fmla="*/ 4625572 w 4625572"/>
              <a:gd name="connsiteY3" fmla="*/ 770944 h 7220625"/>
              <a:gd name="connsiteX4" fmla="*/ 4625572 w 4625572"/>
              <a:gd name="connsiteY4" fmla="*/ 6449681 h 7220625"/>
              <a:gd name="connsiteX5" fmla="*/ 3854628 w 4625572"/>
              <a:gd name="connsiteY5" fmla="*/ 7220625 h 7220625"/>
              <a:gd name="connsiteX6" fmla="*/ 770944 w 4625572"/>
              <a:gd name="connsiteY6" fmla="*/ 7220625 h 7220625"/>
              <a:gd name="connsiteX7" fmla="*/ 0 w 4625572"/>
              <a:gd name="connsiteY7" fmla="*/ 6449681 h 7220625"/>
              <a:gd name="connsiteX8" fmla="*/ 0 w 4625572"/>
              <a:gd name="connsiteY8" fmla="*/ 770944 h 7220625"/>
              <a:gd name="connsiteX0" fmla="*/ 0 w 4625572"/>
              <a:gd name="connsiteY0" fmla="*/ 770944 h 7220625"/>
              <a:gd name="connsiteX1" fmla="*/ 770944 w 4625572"/>
              <a:gd name="connsiteY1" fmla="*/ 0 h 7220625"/>
              <a:gd name="connsiteX2" fmla="*/ 3854628 w 4625572"/>
              <a:gd name="connsiteY2" fmla="*/ 0 h 7220625"/>
              <a:gd name="connsiteX3" fmla="*/ 4106727 w 4625572"/>
              <a:gd name="connsiteY3" fmla="*/ 931065 h 7220625"/>
              <a:gd name="connsiteX4" fmla="*/ 4625572 w 4625572"/>
              <a:gd name="connsiteY4" fmla="*/ 6449681 h 7220625"/>
              <a:gd name="connsiteX5" fmla="*/ 3854628 w 4625572"/>
              <a:gd name="connsiteY5" fmla="*/ 7220625 h 7220625"/>
              <a:gd name="connsiteX6" fmla="*/ 770944 w 4625572"/>
              <a:gd name="connsiteY6" fmla="*/ 7220625 h 7220625"/>
              <a:gd name="connsiteX7" fmla="*/ 0 w 4625572"/>
              <a:gd name="connsiteY7" fmla="*/ 6449681 h 7220625"/>
              <a:gd name="connsiteX8" fmla="*/ 0 w 4625572"/>
              <a:gd name="connsiteY8" fmla="*/ 770944 h 7220625"/>
              <a:gd name="connsiteX0" fmla="*/ 0 w 4625572"/>
              <a:gd name="connsiteY0" fmla="*/ 770944 h 7220625"/>
              <a:gd name="connsiteX1" fmla="*/ 770944 w 4625572"/>
              <a:gd name="connsiteY1" fmla="*/ 0 h 7220625"/>
              <a:gd name="connsiteX2" fmla="*/ 3854628 w 4625572"/>
              <a:gd name="connsiteY2" fmla="*/ 0 h 7220625"/>
              <a:gd name="connsiteX3" fmla="*/ 4106727 w 4625572"/>
              <a:gd name="connsiteY3" fmla="*/ 931065 h 7220625"/>
              <a:gd name="connsiteX4" fmla="*/ 4625572 w 4625572"/>
              <a:gd name="connsiteY4" fmla="*/ 6449681 h 7220625"/>
              <a:gd name="connsiteX5" fmla="*/ 3854628 w 4625572"/>
              <a:gd name="connsiteY5" fmla="*/ 7220625 h 7220625"/>
              <a:gd name="connsiteX6" fmla="*/ 770944 w 4625572"/>
              <a:gd name="connsiteY6" fmla="*/ 7220625 h 7220625"/>
              <a:gd name="connsiteX7" fmla="*/ 0 w 4625572"/>
              <a:gd name="connsiteY7" fmla="*/ 6449681 h 7220625"/>
              <a:gd name="connsiteX8" fmla="*/ 0 w 4625572"/>
              <a:gd name="connsiteY8" fmla="*/ 770944 h 7220625"/>
              <a:gd name="connsiteX0" fmla="*/ 0 w 4625572"/>
              <a:gd name="connsiteY0" fmla="*/ 770944 h 7220625"/>
              <a:gd name="connsiteX1" fmla="*/ 770944 w 4625572"/>
              <a:gd name="connsiteY1" fmla="*/ 0 h 7220625"/>
              <a:gd name="connsiteX2" fmla="*/ 3854628 w 4625572"/>
              <a:gd name="connsiteY2" fmla="*/ 0 h 7220625"/>
              <a:gd name="connsiteX3" fmla="*/ 4106727 w 4625572"/>
              <a:gd name="connsiteY3" fmla="*/ 931065 h 7220625"/>
              <a:gd name="connsiteX4" fmla="*/ 4625572 w 4625572"/>
              <a:gd name="connsiteY4" fmla="*/ 6449681 h 7220625"/>
              <a:gd name="connsiteX5" fmla="*/ 3854628 w 4625572"/>
              <a:gd name="connsiteY5" fmla="*/ 7220625 h 7220625"/>
              <a:gd name="connsiteX6" fmla="*/ 770944 w 4625572"/>
              <a:gd name="connsiteY6" fmla="*/ 7220625 h 7220625"/>
              <a:gd name="connsiteX7" fmla="*/ 0 w 4625572"/>
              <a:gd name="connsiteY7" fmla="*/ 6449681 h 7220625"/>
              <a:gd name="connsiteX8" fmla="*/ 0 w 4625572"/>
              <a:gd name="connsiteY8" fmla="*/ 770944 h 7220625"/>
              <a:gd name="connsiteX0" fmla="*/ 0 w 4625572"/>
              <a:gd name="connsiteY0" fmla="*/ 770944 h 7220625"/>
              <a:gd name="connsiteX1" fmla="*/ 770944 w 4625572"/>
              <a:gd name="connsiteY1" fmla="*/ 0 h 7220625"/>
              <a:gd name="connsiteX2" fmla="*/ 3854628 w 4625572"/>
              <a:gd name="connsiteY2" fmla="*/ 0 h 7220625"/>
              <a:gd name="connsiteX3" fmla="*/ 4059057 w 4625572"/>
              <a:gd name="connsiteY3" fmla="*/ 961942 h 7220625"/>
              <a:gd name="connsiteX4" fmla="*/ 4625572 w 4625572"/>
              <a:gd name="connsiteY4" fmla="*/ 6449681 h 7220625"/>
              <a:gd name="connsiteX5" fmla="*/ 3854628 w 4625572"/>
              <a:gd name="connsiteY5" fmla="*/ 7220625 h 7220625"/>
              <a:gd name="connsiteX6" fmla="*/ 770944 w 4625572"/>
              <a:gd name="connsiteY6" fmla="*/ 7220625 h 7220625"/>
              <a:gd name="connsiteX7" fmla="*/ 0 w 4625572"/>
              <a:gd name="connsiteY7" fmla="*/ 6449681 h 7220625"/>
              <a:gd name="connsiteX8" fmla="*/ 0 w 4625572"/>
              <a:gd name="connsiteY8" fmla="*/ 770944 h 7220625"/>
              <a:gd name="connsiteX0" fmla="*/ 0 w 4625572"/>
              <a:gd name="connsiteY0" fmla="*/ 770944 h 7220625"/>
              <a:gd name="connsiteX1" fmla="*/ 770944 w 4625572"/>
              <a:gd name="connsiteY1" fmla="*/ 0 h 7220625"/>
              <a:gd name="connsiteX2" fmla="*/ 3854628 w 4625572"/>
              <a:gd name="connsiteY2" fmla="*/ 0 h 7220625"/>
              <a:gd name="connsiteX3" fmla="*/ 4059057 w 4625572"/>
              <a:gd name="connsiteY3" fmla="*/ 961942 h 7220625"/>
              <a:gd name="connsiteX4" fmla="*/ 4625572 w 4625572"/>
              <a:gd name="connsiteY4" fmla="*/ 6449681 h 7220625"/>
              <a:gd name="connsiteX5" fmla="*/ 3854628 w 4625572"/>
              <a:gd name="connsiteY5" fmla="*/ 7220625 h 7220625"/>
              <a:gd name="connsiteX6" fmla="*/ 770944 w 4625572"/>
              <a:gd name="connsiteY6" fmla="*/ 7220625 h 7220625"/>
              <a:gd name="connsiteX7" fmla="*/ 0 w 4625572"/>
              <a:gd name="connsiteY7" fmla="*/ 6449681 h 7220625"/>
              <a:gd name="connsiteX8" fmla="*/ 0 w 4625572"/>
              <a:gd name="connsiteY8" fmla="*/ 770944 h 7220625"/>
              <a:gd name="connsiteX0" fmla="*/ 0 w 4625572"/>
              <a:gd name="connsiteY0" fmla="*/ 770944 h 7220625"/>
              <a:gd name="connsiteX1" fmla="*/ 770944 w 4625572"/>
              <a:gd name="connsiteY1" fmla="*/ 0 h 7220625"/>
              <a:gd name="connsiteX2" fmla="*/ 3996283 w 4625572"/>
              <a:gd name="connsiteY2" fmla="*/ 9752 h 7220625"/>
              <a:gd name="connsiteX3" fmla="*/ 4059057 w 4625572"/>
              <a:gd name="connsiteY3" fmla="*/ 961942 h 7220625"/>
              <a:gd name="connsiteX4" fmla="*/ 4625572 w 4625572"/>
              <a:gd name="connsiteY4" fmla="*/ 6449681 h 7220625"/>
              <a:gd name="connsiteX5" fmla="*/ 3854628 w 4625572"/>
              <a:gd name="connsiteY5" fmla="*/ 7220625 h 7220625"/>
              <a:gd name="connsiteX6" fmla="*/ 770944 w 4625572"/>
              <a:gd name="connsiteY6" fmla="*/ 7220625 h 7220625"/>
              <a:gd name="connsiteX7" fmla="*/ 0 w 4625572"/>
              <a:gd name="connsiteY7" fmla="*/ 6449681 h 7220625"/>
              <a:gd name="connsiteX8" fmla="*/ 0 w 4625572"/>
              <a:gd name="connsiteY8" fmla="*/ 770944 h 7220625"/>
              <a:gd name="connsiteX0" fmla="*/ 0 w 4625572"/>
              <a:gd name="connsiteY0" fmla="*/ 770944 h 7220625"/>
              <a:gd name="connsiteX1" fmla="*/ 770944 w 4625572"/>
              <a:gd name="connsiteY1" fmla="*/ 0 h 7220625"/>
              <a:gd name="connsiteX2" fmla="*/ 3996283 w 4625572"/>
              <a:gd name="connsiteY2" fmla="*/ 9752 h 7220625"/>
              <a:gd name="connsiteX3" fmla="*/ 4059057 w 4625572"/>
              <a:gd name="connsiteY3" fmla="*/ 961942 h 7220625"/>
              <a:gd name="connsiteX4" fmla="*/ 4625572 w 4625572"/>
              <a:gd name="connsiteY4" fmla="*/ 6449681 h 7220625"/>
              <a:gd name="connsiteX5" fmla="*/ 3854628 w 4625572"/>
              <a:gd name="connsiteY5" fmla="*/ 7220625 h 7220625"/>
              <a:gd name="connsiteX6" fmla="*/ 770944 w 4625572"/>
              <a:gd name="connsiteY6" fmla="*/ 7220625 h 7220625"/>
              <a:gd name="connsiteX7" fmla="*/ 0 w 4625572"/>
              <a:gd name="connsiteY7" fmla="*/ 6449681 h 7220625"/>
              <a:gd name="connsiteX8" fmla="*/ 0 w 4625572"/>
              <a:gd name="connsiteY8" fmla="*/ 770944 h 7220625"/>
              <a:gd name="connsiteX0" fmla="*/ 0 w 4625572"/>
              <a:gd name="connsiteY0" fmla="*/ 770944 h 7220625"/>
              <a:gd name="connsiteX1" fmla="*/ 770944 w 4625572"/>
              <a:gd name="connsiteY1" fmla="*/ 0 h 7220625"/>
              <a:gd name="connsiteX2" fmla="*/ 3996283 w 4625572"/>
              <a:gd name="connsiteY2" fmla="*/ 9752 h 7220625"/>
              <a:gd name="connsiteX3" fmla="*/ 4059057 w 4625572"/>
              <a:gd name="connsiteY3" fmla="*/ 961942 h 7220625"/>
              <a:gd name="connsiteX4" fmla="*/ 4625572 w 4625572"/>
              <a:gd name="connsiteY4" fmla="*/ 6449681 h 7220625"/>
              <a:gd name="connsiteX5" fmla="*/ 3854628 w 4625572"/>
              <a:gd name="connsiteY5" fmla="*/ 7220625 h 7220625"/>
              <a:gd name="connsiteX6" fmla="*/ 770944 w 4625572"/>
              <a:gd name="connsiteY6" fmla="*/ 7220625 h 7220625"/>
              <a:gd name="connsiteX7" fmla="*/ 0 w 4625572"/>
              <a:gd name="connsiteY7" fmla="*/ 6449681 h 7220625"/>
              <a:gd name="connsiteX8" fmla="*/ 0 w 4625572"/>
              <a:gd name="connsiteY8" fmla="*/ 770944 h 7220625"/>
              <a:gd name="connsiteX0" fmla="*/ 0 w 4631878"/>
              <a:gd name="connsiteY0" fmla="*/ 770944 h 7220625"/>
              <a:gd name="connsiteX1" fmla="*/ 770944 w 4631878"/>
              <a:gd name="connsiteY1" fmla="*/ 0 h 7220625"/>
              <a:gd name="connsiteX2" fmla="*/ 3996283 w 4631878"/>
              <a:gd name="connsiteY2" fmla="*/ 9752 h 7220625"/>
              <a:gd name="connsiteX3" fmla="*/ 4625572 w 4631878"/>
              <a:gd name="connsiteY3" fmla="*/ 6449681 h 7220625"/>
              <a:gd name="connsiteX4" fmla="*/ 3854628 w 4631878"/>
              <a:gd name="connsiteY4" fmla="*/ 7220625 h 7220625"/>
              <a:gd name="connsiteX5" fmla="*/ 770944 w 4631878"/>
              <a:gd name="connsiteY5" fmla="*/ 7220625 h 7220625"/>
              <a:gd name="connsiteX6" fmla="*/ 0 w 4631878"/>
              <a:gd name="connsiteY6" fmla="*/ 6449681 h 7220625"/>
              <a:gd name="connsiteX7" fmla="*/ 0 w 4631878"/>
              <a:gd name="connsiteY7" fmla="*/ 770944 h 7220625"/>
              <a:gd name="connsiteX0" fmla="*/ 0 w 4567026"/>
              <a:gd name="connsiteY0" fmla="*/ 770944 h 7220625"/>
              <a:gd name="connsiteX1" fmla="*/ 770944 w 4567026"/>
              <a:gd name="connsiteY1" fmla="*/ 0 h 7220625"/>
              <a:gd name="connsiteX2" fmla="*/ 3996283 w 4567026"/>
              <a:gd name="connsiteY2" fmla="*/ 9752 h 7220625"/>
              <a:gd name="connsiteX3" fmla="*/ 4553750 w 4567026"/>
              <a:gd name="connsiteY3" fmla="*/ 5805976 h 7220625"/>
              <a:gd name="connsiteX4" fmla="*/ 3854628 w 4567026"/>
              <a:gd name="connsiteY4" fmla="*/ 7220625 h 7220625"/>
              <a:gd name="connsiteX5" fmla="*/ 770944 w 4567026"/>
              <a:gd name="connsiteY5" fmla="*/ 7220625 h 7220625"/>
              <a:gd name="connsiteX6" fmla="*/ 0 w 4567026"/>
              <a:gd name="connsiteY6" fmla="*/ 6449681 h 7220625"/>
              <a:gd name="connsiteX7" fmla="*/ 0 w 4567026"/>
              <a:gd name="connsiteY7" fmla="*/ 770944 h 7220625"/>
              <a:gd name="connsiteX0" fmla="*/ 0 w 4553750"/>
              <a:gd name="connsiteY0" fmla="*/ 770944 h 7220625"/>
              <a:gd name="connsiteX1" fmla="*/ 770944 w 4553750"/>
              <a:gd name="connsiteY1" fmla="*/ 0 h 7220625"/>
              <a:gd name="connsiteX2" fmla="*/ 3996283 w 4553750"/>
              <a:gd name="connsiteY2" fmla="*/ 9752 h 7220625"/>
              <a:gd name="connsiteX3" fmla="*/ 4553750 w 4553750"/>
              <a:gd name="connsiteY3" fmla="*/ 5805976 h 7220625"/>
              <a:gd name="connsiteX4" fmla="*/ 3854628 w 4553750"/>
              <a:gd name="connsiteY4" fmla="*/ 7220625 h 7220625"/>
              <a:gd name="connsiteX5" fmla="*/ 770944 w 4553750"/>
              <a:gd name="connsiteY5" fmla="*/ 7220625 h 7220625"/>
              <a:gd name="connsiteX6" fmla="*/ 0 w 4553750"/>
              <a:gd name="connsiteY6" fmla="*/ 6449681 h 7220625"/>
              <a:gd name="connsiteX7" fmla="*/ 0 w 4553750"/>
              <a:gd name="connsiteY7" fmla="*/ 770944 h 7220625"/>
              <a:gd name="connsiteX0" fmla="*/ 0 w 4553750"/>
              <a:gd name="connsiteY0" fmla="*/ 770944 h 7220625"/>
              <a:gd name="connsiteX1" fmla="*/ 770944 w 4553750"/>
              <a:gd name="connsiteY1" fmla="*/ 0 h 7220625"/>
              <a:gd name="connsiteX2" fmla="*/ 3996283 w 4553750"/>
              <a:gd name="connsiteY2" fmla="*/ 9752 h 7220625"/>
              <a:gd name="connsiteX3" fmla="*/ 4553750 w 4553750"/>
              <a:gd name="connsiteY3" fmla="*/ 5805976 h 7220625"/>
              <a:gd name="connsiteX4" fmla="*/ 3854628 w 4553750"/>
              <a:gd name="connsiteY4" fmla="*/ 7220625 h 7220625"/>
              <a:gd name="connsiteX5" fmla="*/ 770944 w 4553750"/>
              <a:gd name="connsiteY5" fmla="*/ 7220625 h 7220625"/>
              <a:gd name="connsiteX6" fmla="*/ 0 w 4553750"/>
              <a:gd name="connsiteY6" fmla="*/ 6449681 h 7220625"/>
              <a:gd name="connsiteX7" fmla="*/ 0 w 4553750"/>
              <a:gd name="connsiteY7" fmla="*/ 770944 h 7220625"/>
              <a:gd name="connsiteX0" fmla="*/ 0 w 4553750"/>
              <a:gd name="connsiteY0" fmla="*/ 770944 h 7220625"/>
              <a:gd name="connsiteX1" fmla="*/ 770944 w 4553750"/>
              <a:gd name="connsiteY1" fmla="*/ 0 h 7220625"/>
              <a:gd name="connsiteX2" fmla="*/ 3996283 w 4553750"/>
              <a:gd name="connsiteY2" fmla="*/ 9752 h 7220625"/>
              <a:gd name="connsiteX3" fmla="*/ 4553750 w 4553750"/>
              <a:gd name="connsiteY3" fmla="*/ 5805976 h 7220625"/>
              <a:gd name="connsiteX4" fmla="*/ 3854628 w 4553750"/>
              <a:gd name="connsiteY4" fmla="*/ 7220625 h 7220625"/>
              <a:gd name="connsiteX5" fmla="*/ 770944 w 4553750"/>
              <a:gd name="connsiteY5" fmla="*/ 7220625 h 7220625"/>
              <a:gd name="connsiteX6" fmla="*/ 0 w 4553750"/>
              <a:gd name="connsiteY6" fmla="*/ 6449681 h 7220625"/>
              <a:gd name="connsiteX7" fmla="*/ 0 w 4553750"/>
              <a:gd name="connsiteY7" fmla="*/ 770944 h 7220625"/>
              <a:gd name="connsiteX0" fmla="*/ 0 w 4553750"/>
              <a:gd name="connsiteY0" fmla="*/ 770944 h 7220625"/>
              <a:gd name="connsiteX1" fmla="*/ 770944 w 4553750"/>
              <a:gd name="connsiteY1" fmla="*/ 0 h 7220625"/>
              <a:gd name="connsiteX2" fmla="*/ 3996283 w 4553750"/>
              <a:gd name="connsiteY2" fmla="*/ 9752 h 7220625"/>
              <a:gd name="connsiteX3" fmla="*/ 4553750 w 4553750"/>
              <a:gd name="connsiteY3" fmla="*/ 5805976 h 7220625"/>
              <a:gd name="connsiteX4" fmla="*/ 770944 w 4553750"/>
              <a:gd name="connsiteY4" fmla="*/ 7220625 h 7220625"/>
              <a:gd name="connsiteX5" fmla="*/ 0 w 4553750"/>
              <a:gd name="connsiteY5" fmla="*/ 6449681 h 7220625"/>
              <a:gd name="connsiteX6" fmla="*/ 0 w 4553750"/>
              <a:gd name="connsiteY6" fmla="*/ 770944 h 7220625"/>
              <a:gd name="connsiteX0" fmla="*/ 0 w 4553750"/>
              <a:gd name="connsiteY0" fmla="*/ 770944 h 6897956"/>
              <a:gd name="connsiteX1" fmla="*/ 770944 w 4553750"/>
              <a:gd name="connsiteY1" fmla="*/ 0 h 6897956"/>
              <a:gd name="connsiteX2" fmla="*/ 3996283 w 4553750"/>
              <a:gd name="connsiteY2" fmla="*/ 9752 h 6897956"/>
              <a:gd name="connsiteX3" fmla="*/ 4553750 w 4553750"/>
              <a:gd name="connsiteY3" fmla="*/ 5805976 h 6897956"/>
              <a:gd name="connsiteX4" fmla="*/ 0 w 4553750"/>
              <a:gd name="connsiteY4" fmla="*/ 6449681 h 6897956"/>
              <a:gd name="connsiteX5" fmla="*/ 0 w 4553750"/>
              <a:gd name="connsiteY5" fmla="*/ 770944 h 6897956"/>
              <a:gd name="connsiteX0" fmla="*/ 0 w 4553750"/>
              <a:gd name="connsiteY0" fmla="*/ 770944 h 6897956"/>
              <a:gd name="connsiteX1" fmla="*/ 770944 w 4553750"/>
              <a:gd name="connsiteY1" fmla="*/ 0 h 6897956"/>
              <a:gd name="connsiteX2" fmla="*/ 3996283 w 4553750"/>
              <a:gd name="connsiteY2" fmla="*/ 9752 h 6897956"/>
              <a:gd name="connsiteX3" fmla="*/ 4553750 w 4553750"/>
              <a:gd name="connsiteY3" fmla="*/ 5805976 h 6897956"/>
              <a:gd name="connsiteX4" fmla="*/ 0 w 4553750"/>
              <a:gd name="connsiteY4" fmla="*/ 6449681 h 6897956"/>
              <a:gd name="connsiteX5" fmla="*/ 0 w 4553750"/>
              <a:gd name="connsiteY5" fmla="*/ 770944 h 6897956"/>
              <a:gd name="connsiteX0" fmla="*/ 0 w 4553750"/>
              <a:gd name="connsiteY0" fmla="*/ 770944 h 6737964"/>
              <a:gd name="connsiteX1" fmla="*/ 770944 w 4553750"/>
              <a:gd name="connsiteY1" fmla="*/ 0 h 6737964"/>
              <a:gd name="connsiteX2" fmla="*/ 3996283 w 4553750"/>
              <a:gd name="connsiteY2" fmla="*/ 9752 h 6737964"/>
              <a:gd name="connsiteX3" fmla="*/ 4553750 w 4553750"/>
              <a:gd name="connsiteY3" fmla="*/ 5805976 h 6737964"/>
              <a:gd name="connsiteX4" fmla="*/ 0 w 4553750"/>
              <a:gd name="connsiteY4" fmla="*/ 6449681 h 6737964"/>
              <a:gd name="connsiteX5" fmla="*/ 0 w 4553750"/>
              <a:gd name="connsiteY5" fmla="*/ 770944 h 6737964"/>
              <a:gd name="connsiteX0" fmla="*/ 0 w 4553750"/>
              <a:gd name="connsiteY0" fmla="*/ 770944 h 6449681"/>
              <a:gd name="connsiteX1" fmla="*/ 770944 w 4553750"/>
              <a:gd name="connsiteY1" fmla="*/ 0 h 6449681"/>
              <a:gd name="connsiteX2" fmla="*/ 3996283 w 4553750"/>
              <a:gd name="connsiteY2" fmla="*/ 9752 h 6449681"/>
              <a:gd name="connsiteX3" fmla="*/ 4553750 w 4553750"/>
              <a:gd name="connsiteY3" fmla="*/ 5805976 h 6449681"/>
              <a:gd name="connsiteX4" fmla="*/ 0 w 4553750"/>
              <a:gd name="connsiteY4" fmla="*/ 6449681 h 6449681"/>
              <a:gd name="connsiteX5" fmla="*/ 0 w 4553750"/>
              <a:gd name="connsiteY5" fmla="*/ 770944 h 6449681"/>
              <a:gd name="connsiteX0" fmla="*/ 4225 w 4557975"/>
              <a:gd name="connsiteY0" fmla="*/ 770944 h 6411816"/>
              <a:gd name="connsiteX1" fmla="*/ 775169 w 4557975"/>
              <a:gd name="connsiteY1" fmla="*/ 0 h 6411816"/>
              <a:gd name="connsiteX2" fmla="*/ 4000508 w 4557975"/>
              <a:gd name="connsiteY2" fmla="*/ 9752 h 6411816"/>
              <a:gd name="connsiteX3" fmla="*/ 4557975 w 4557975"/>
              <a:gd name="connsiteY3" fmla="*/ 5805976 h 6411816"/>
              <a:gd name="connsiteX4" fmla="*/ 0 w 4557975"/>
              <a:gd name="connsiteY4" fmla="*/ 6411816 h 6411816"/>
              <a:gd name="connsiteX5" fmla="*/ 4225 w 4557975"/>
              <a:gd name="connsiteY5" fmla="*/ 770944 h 6411816"/>
              <a:gd name="connsiteX0" fmla="*/ 4225 w 4557975"/>
              <a:gd name="connsiteY0" fmla="*/ 770944 h 6411816"/>
              <a:gd name="connsiteX1" fmla="*/ 775169 w 4557975"/>
              <a:gd name="connsiteY1" fmla="*/ 0 h 6411816"/>
              <a:gd name="connsiteX2" fmla="*/ 4000508 w 4557975"/>
              <a:gd name="connsiteY2" fmla="*/ 9752 h 6411816"/>
              <a:gd name="connsiteX3" fmla="*/ 4557975 w 4557975"/>
              <a:gd name="connsiteY3" fmla="*/ 5805976 h 6411816"/>
              <a:gd name="connsiteX4" fmla="*/ 0 w 4557975"/>
              <a:gd name="connsiteY4" fmla="*/ 6411816 h 6411816"/>
              <a:gd name="connsiteX5" fmla="*/ 4225 w 4557975"/>
              <a:gd name="connsiteY5" fmla="*/ 770944 h 6411816"/>
              <a:gd name="connsiteX0" fmla="*/ 4225 w 4639166"/>
              <a:gd name="connsiteY0" fmla="*/ 770944 h 6411816"/>
              <a:gd name="connsiteX1" fmla="*/ 775169 w 4639166"/>
              <a:gd name="connsiteY1" fmla="*/ 0 h 6411816"/>
              <a:gd name="connsiteX2" fmla="*/ 4000508 w 4639166"/>
              <a:gd name="connsiteY2" fmla="*/ 9752 h 6411816"/>
              <a:gd name="connsiteX3" fmla="*/ 4639166 w 4639166"/>
              <a:gd name="connsiteY3" fmla="*/ 5832999 h 6411816"/>
              <a:gd name="connsiteX4" fmla="*/ 0 w 4639166"/>
              <a:gd name="connsiteY4" fmla="*/ 6411816 h 6411816"/>
              <a:gd name="connsiteX5" fmla="*/ 4225 w 4639166"/>
              <a:gd name="connsiteY5" fmla="*/ 770944 h 6411816"/>
              <a:gd name="connsiteX0" fmla="*/ 4225 w 4639166"/>
              <a:gd name="connsiteY0" fmla="*/ 770944 h 6411816"/>
              <a:gd name="connsiteX1" fmla="*/ 775169 w 4639166"/>
              <a:gd name="connsiteY1" fmla="*/ 0 h 6411816"/>
              <a:gd name="connsiteX2" fmla="*/ 4000508 w 4639166"/>
              <a:gd name="connsiteY2" fmla="*/ 9752 h 6411816"/>
              <a:gd name="connsiteX3" fmla="*/ 4639166 w 4639166"/>
              <a:gd name="connsiteY3" fmla="*/ 5832999 h 6411816"/>
              <a:gd name="connsiteX4" fmla="*/ 0 w 4639166"/>
              <a:gd name="connsiteY4" fmla="*/ 6411816 h 6411816"/>
              <a:gd name="connsiteX5" fmla="*/ 4225 w 4639166"/>
              <a:gd name="connsiteY5" fmla="*/ 770944 h 6411816"/>
              <a:gd name="connsiteX0" fmla="*/ 4225 w 4639166"/>
              <a:gd name="connsiteY0" fmla="*/ 770944 h 6411816"/>
              <a:gd name="connsiteX1" fmla="*/ 775169 w 4639166"/>
              <a:gd name="connsiteY1" fmla="*/ 0 h 6411816"/>
              <a:gd name="connsiteX2" fmla="*/ 4000508 w 4639166"/>
              <a:gd name="connsiteY2" fmla="*/ 9752 h 6411816"/>
              <a:gd name="connsiteX3" fmla="*/ 4639166 w 4639166"/>
              <a:gd name="connsiteY3" fmla="*/ 5832999 h 6411816"/>
              <a:gd name="connsiteX4" fmla="*/ 0 w 4639166"/>
              <a:gd name="connsiteY4" fmla="*/ 6411816 h 6411816"/>
              <a:gd name="connsiteX5" fmla="*/ 4225 w 4639166"/>
              <a:gd name="connsiteY5" fmla="*/ 770944 h 641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9166" h="6411816">
                <a:moveTo>
                  <a:pt x="4225" y="770944"/>
                </a:moveTo>
                <a:cubicBezTo>
                  <a:pt x="4225" y="345163"/>
                  <a:pt x="349388" y="0"/>
                  <a:pt x="775169" y="0"/>
                </a:cubicBezTo>
                <a:lnTo>
                  <a:pt x="4000508" y="9752"/>
                </a:lnTo>
                <a:cubicBezTo>
                  <a:pt x="4135905" y="1256281"/>
                  <a:pt x="4505086" y="4558578"/>
                  <a:pt x="4639166" y="5832999"/>
                </a:cubicBezTo>
                <a:cubicBezTo>
                  <a:pt x="3357051" y="6080542"/>
                  <a:pt x="1261995" y="6262009"/>
                  <a:pt x="0" y="6411816"/>
                </a:cubicBezTo>
                <a:cubicBezTo>
                  <a:pt x="1408" y="4531525"/>
                  <a:pt x="2817" y="2651235"/>
                  <a:pt x="4225" y="77094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 name="Rectangle: Rounded Corners 1">
            <a:extLst>
              <a:ext uri="{FF2B5EF4-FFF2-40B4-BE49-F238E27FC236}">
                <a16:creationId xmlns:a16="http://schemas.microsoft.com/office/drawing/2014/main" id="{3F5F5DEA-1B09-4C40-AA59-B1952E72D250}"/>
              </a:ext>
            </a:extLst>
          </p:cNvPr>
          <p:cNvSpPr/>
          <p:nvPr/>
        </p:nvSpPr>
        <p:spPr>
          <a:xfrm rot="603425">
            <a:off x="6977238" y="411073"/>
            <a:ext cx="3396853" cy="6070497"/>
          </a:xfrm>
          <a:custGeom>
            <a:avLst/>
            <a:gdLst>
              <a:gd name="connsiteX0" fmla="*/ 0 w 4389502"/>
              <a:gd name="connsiteY0" fmla="*/ 731598 h 6852114"/>
              <a:gd name="connsiteX1" fmla="*/ 731598 w 4389502"/>
              <a:gd name="connsiteY1" fmla="*/ 0 h 6852114"/>
              <a:gd name="connsiteX2" fmla="*/ 3657904 w 4389502"/>
              <a:gd name="connsiteY2" fmla="*/ 0 h 6852114"/>
              <a:gd name="connsiteX3" fmla="*/ 4389502 w 4389502"/>
              <a:gd name="connsiteY3" fmla="*/ 731598 h 6852114"/>
              <a:gd name="connsiteX4" fmla="*/ 4389502 w 4389502"/>
              <a:gd name="connsiteY4" fmla="*/ 6120516 h 6852114"/>
              <a:gd name="connsiteX5" fmla="*/ 3657904 w 4389502"/>
              <a:gd name="connsiteY5" fmla="*/ 6852114 h 6852114"/>
              <a:gd name="connsiteX6" fmla="*/ 731598 w 4389502"/>
              <a:gd name="connsiteY6" fmla="*/ 6852114 h 6852114"/>
              <a:gd name="connsiteX7" fmla="*/ 0 w 4389502"/>
              <a:gd name="connsiteY7" fmla="*/ 6120516 h 6852114"/>
              <a:gd name="connsiteX8" fmla="*/ 0 w 4389502"/>
              <a:gd name="connsiteY8" fmla="*/ 731598 h 6852114"/>
              <a:gd name="connsiteX0" fmla="*/ 0 w 4389502"/>
              <a:gd name="connsiteY0" fmla="*/ 731598 h 6852114"/>
              <a:gd name="connsiteX1" fmla="*/ 731598 w 4389502"/>
              <a:gd name="connsiteY1" fmla="*/ 0 h 6852114"/>
              <a:gd name="connsiteX2" fmla="*/ 3657904 w 4389502"/>
              <a:gd name="connsiteY2" fmla="*/ 0 h 6852114"/>
              <a:gd name="connsiteX3" fmla="*/ 4389502 w 4389502"/>
              <a:gd name="connsiteY3" fmla="*/ 6120516 h 6852114"/>
              <a:gd name="connsiteX4" fmla="*/ 3657904 w 4389502"/>
              <a:gd name="connsiteY4" fmla="*/ 6852114 h 6852114"/>
              <a:gd name="connsiteX5" fmla="*/ 731598 w 4389502"/>
              <a:gd name="connsiteY5" fmla="*/ 6852114 h 6852114"/>
              <a:gd name="connsiteX6" fmla="*/ 0 w 4389502"/>
              <a:gd name="connsiteY6" fmla="*/ 6120516 h 6852114"/>
              <a:gd name="connsiteX7" fmla="*/ 0 w 4389502"/>
              <a:gd name="connsiteY7" fmla="*/ 731598 h 6852114"/>
              <a:gd name="connsiteX0" fmla="*/ 0 w 4389502"/>
              <a:gd name="connsiteY0" fmla="*/ 731598 h 6923888"/>
              <a:gd name="connsiteX1" fmla="*/ 731598 w 4389502"/>
              <a:gd name="connsiteY1" fmla="*/ 0 h 6923888"/>
              <a:gd name="connsiteX2" fmla="*/ 3657904 w 4389502"/>
              <a:gd name="connsiteY2" fmla="*/ 0 h 6923888"/>
              <a:gd name="connsiteX3" fmla="*/ 4389502 w 4389502"/>
              <a:gd name="connsiteY3" fmla="*/ 6120516 h 6923888"/>
              <a:gd name="connsiteX4" fmla="*/ 731598 w 4389502"/>
              <a:gd name="connsiteY4" fmla="*/ 6852114 h 6923888"/>
              <a:gd name="connsiteX5" fmla="*/ 0 w 4389502"/>
              <a:gd name="connsiteY5" fmla="*/ 6120516 h 6923888"/>
              <a:gd name="connsiteX6" fmla="*/ 0 w 4389502"/>
              <a:gd name="connsiteY6" fmla="*/ 731598 h 6923888"/>
              <a:gd name="connsiteX0" fmla="*/ 0 w 4389502"/>
              <a:gd name="connsiteY0" fmla="*/ 731598 h 6840580"/>
              <a:gd name="connsiteX1" fmla="*/ 731598 w 4389502"/>
              <a:gd name="connsiteY1" fmla="*/ 0 h 6840580"/>
              <a:gd name="connsiteX2" fmla="*/ 3657904 w 4389502"/>
              <a:gd name="connsiteY2" fmla="*/ 0 h 6840580"/>
              <a:gd name="connsiteX3" fmla="*/ 4389502 w 4389502"/>
              <a:gd name="connsiteY3" fmla="*/ 6120516 h 6840580"/>
              <a:gd name="connsiteX4" fmla="*/ 0 w 4389502"/>
              <a:gd name="connsiteY4" fmla="*/ 6120516 h 6840580"/>
              <a:gd name="connsiteX5" fmla="*/ 0 w 4389502"/>
              <a:gd name="connsiteY5" fmla="*/ 731598 h 6840580"/>
              <a:gd name="connsiteX0" fmla="*/ 0 w 4526918"/>
              <a:gd name="connsiteY0" fmla="*/ 731598 h 6484894"/>
              <a:gd name="connsiteX1" fmla="*/ 731598 w 4526918"/>
              <a:gd name="connsiteY1" fmla="*/ 0 h 6484894"/>
              <a:gd name="connsiteX2" fmla="*/ 3657904 w 4526918"/>
              <a:gd name="connsiteY2" fmla="*/ 0 h 6484894"/>
              <a:gd name="connsiteX3" fmla="*/ 4526918 w 4526918"/>
              <a:gd name="connsiteY3" fmla="*/ 5077187 h 6484894"/>
              <a:gd name="connsiteX4" fmla="*/ 0 w 4526918"/>
              <a:gd name="connsiteY4" fmla="*/ 6120516 h 6484894"/>
              <a:gd name="connsiteX5" fmla="*/ 0 w 4526918"/>
              <a:gd name="connsiteY5" fmla="*/ 731598 h 6484894"/>
              <a:gd name="connsiteX0" fmla="*/ 0 w 4526918"/>
              <a:gd name="connsiteY0" fmla="*/ 731598 h 6370712"/>
              <a:gd name="connsiteX1" fmla="*/ 731598 w 4526918"/>
              <a:gd name="connsiteY1" fmla="*/ 0 h 6370712"/>
              <a:gd name="connsiteX2" fmla="*/ 3657904 w 4526918"/>
              <a:gd name="connsiteY2" fmla="*/ 0 h 6370712"/>
              <a:gd name="connsiteX3" fmla="*/ 4526918 w 4526918"/>
              <a:gd name="connsiteY3" fmla="*/ 5077187 h 6370712"/>
              <a:gd name="connsiteX4" fmla="*/ 0 w 4526918"/>
              <a:gd name="connsiteY4" fmla="*/ 6120516 h 6370712"/>
              <a:gd name="connsiteX5" fmla="*/ 0 w 4526918"/>
              <a:gd name="connsiteY5" fmla="*/ 731598 h 6370712"/>
              <a:gd name="connsiteX0" fmla="*/ 0 w 4526918"/>
              <a:gd name="connsiteY0" fmla="*/ 731598 h 6120516"/>
              <a:gd name="connsiteX1" fmla="*/ 731598 w 4526918"/>
              <a:gd name="connsiteY1" fmla="*/ 0 h 6120516"/>
              <a:gd name="connsiteX2" fmla="*/ 3657904 w 4526918"/>
              <a:gd name="connsiteY2" fmla="*/ 0 h 6120516"/>
              <a:gd name="connsiteX3" fmla="*/ 4526918 w 4526918"/>
              <a:gd name="connsiteY3" fmla="*/ 5077187 h 6120516"/>
              <a:gd name="connsiteX4" fmla="*/ 0 w 4526918"/>
              <a:gd name="connsiteY4" fmla="*/ 6120516 h 6120516"/>
              <a:gd name="connsiteX5" fmla="*/ 0 w 4526918"/>
              <a:gd name="connsiteY5" fmla="*/ 731598 h 6120516"/>
              <a:gd name="connsiteX0" fmla="*/ 8872 w 4535790"/>
              <a:gd name="connsiteY0" fmla="*/ 731598 h 6070497"/>
              <a:gd name="connsiteX1" fmla="*/ 740470 w 4535790"/>
              <a:gd name="connsiteY1" fmla="*/ 0 h 6070497"/>
              <a:gd name="connsiteX2" fmla="*/ 3666776 w 4535790"/>
              <a:gd name="connsiteY2" fmla="*/ 0 h 6070497"/>
              <a:gd name="connsiteX3" fmla="*/ 4535790 w 4535790"/>
              <a:gd name="connsiteY3" fmla="*/ 5077187 h 6070497"/>
              <a:gd name="connsiteX4" fmla="*/ 0 w 4535790"/>
              <a:gd name="connsiteY4" fmla="*/ 6070497 h 6070497"/>
              <a:gd name="connsiteX5" fmla="*/ 8872 w 4535790"/>
              <a:gd name="connsiteY5" fmla="*/ 731598 h 6070497"/>
              <a:gd name="connsiteX0" fmla="*/ 8872 w 4535790"/>
              <a:gd name="connsiteY0" fmla="*/ 731598 h 6070497"/>
              <a:gd name="connsiteX1" fmla="*/ 740470 w 4535790"/>
              <a:gd name="connsiteY1" fmla="*/ 0 h 6070497"/>
              <a:gd name="connsiteX2" fmla="*/ 3666776 w 4535790"/>
              <a:gd name="connsiteY2" fmla="*/ 0 h 6070497"/>
              <a:gd name="connsiteX3" fmla="*/ 4535790 w 4535790"/>
              <a:gd name="connsiteY3" fmla="*/ 5077187 h 6070497"/>
              <a:gd name="connsiteX4" fmla="*/ 0 w 4535790"/>
              <a:gd name="connsiteY4" fmla="*/ 6070497 h 6070497"/>
              <a:gd name="connsiteX5" fmla="*/ 8872 w 4535790"/>
              <a:gd name="connsiteY5" fmla="*/ 731598 h 6070497"/>
              <a:gd name="connsiteX0" fmla="*/ 8872 w 4535790"/>
              <a:gd name="connsiteY0" fmla="*/ 733014 h 6071913"/>
              <a:gd name="connsiteX1" fmla="*/ 740470 w 4535790"/>
              <a:gd name="connsiteY1" fmla="*/ 1416 h 6071913"/>
              <a:gd name="connsiteX2" fmla="*/ 3602034 w 4535790"/>
              <a:gd name="connsiteY2" fmla="*/ 0 h 6071913"/>
              <a:gd name="connsiteX3" fmla="*/ 4535790 w 4535790"/>
              <a:gd name="connsiteY3" fmla="*/ 5078603 h 6071913"/>
              <a:gd name="connsiteX4" fmla="*/ 0 w 4535790"/>
              <a:gd name="connsiteY4" fmla="*/ 6071913 h 6071913"/>
              <a:gd name="connsiteX5" fmla="*/ 8872 w 4535790"/>
              <a:gd name="connsiteY5" fmla="*/ 733014 h 6071913"/>
              <a:gd name="connsiteX0" fmla="*/ 8872 w 4535790"/>
              <a:gd name="connsiteY0" fmla="*/ 733014 h 6071913"/>
              <a:gd name="connsiteX1" fmla="*/ 740470 w 4535790"/>
              <a:gd name="connsiteY1" fmla="*/ 1416 h 6071913"/>
              <a:gd name="connsiteX2" fmla="*/ 3602034 w 4535790"/>
              <a:gd name="connsiteY2" fmla="*/ 0 h 6071913"/>
              <a:gd name="connsiteX3" fmla="*/ 4535790 w 4535790"/>
              <a:gd name="connsiteY3" fmla="*/ 5078603 h 6071913"/>
              <a:gd name="connsiteX4" fmla="*/ 0 w 4535790"/>
              <a:gd name="connsiteY4" fmla="*/ 6071913 h 6071913"/>
              <a:gd name="connsiteX5" fmla="*/ 8872 w 4535790"/>
              <a:gd name="connsiteY5" fmla="*/ 733014 h 6071913"/>
              <a:gd name="connsiteX0" fmla="*/ 8872 w 4433533"/>
              <a:gd name="connsiteY0" fmla="*/ 733014 h 6071913"/>
              <a:gd name="connsiteX1" fmla="*/ 740470 w 4433533"/>
              <a:gd name="connsiteY1" fmla="*/ 1416 h 6071913"/>
              <a:gd name="connsiteX2" fmla="*/ 3602034 w 4433533"/>
              <a:gd name="connsiteY2" fmla="*/ 0 h 6071913"/>
              <a:gd name="connsiteX3" fmla="*/ 4433533 w 4433533"/>
              <a:gd name="connsiteY3" fmla="*/ 5083841 h 6071913"/>
              <a:gd name="connsiteX4" fmla="*/ 0 w 4433533"/>
              <a:gd name="connsiteY4" fmla="*/ 6071913 h 6071913"/>
              <a:gd name="connsiteX5" fmla="*/ 8872 w 4433533"/>
              <a:gd name="connsiteY5" fmla="*/ 733014 h 6071913"/>
              <a:gd name="connsiteX0" fmla="*/ 8872 w 4433533"/>
              <a:gd name="connsiteY0" fmla="*/ 731598 h 6070497"/>
              <a:gd name="connsiteX1" fmla="*/ 740470 w 4433533"/>
              <a:gd name="connsiteY1" fmla="*/ 0 h 6070497"/>
              <a:gd name="connsiteX2" fmla="*/ 3606469 w 4433533"/>
              <a:gd name="connsiteY2" fmla="*/ 23593 h 6070497"/>
              <a:gd name="connsiteX3" fmla="*/ 4433533 w 4433533"/>
              <a:gd name="connsiteY3" fmla="*/ 5082425 h 6070497"/>
              <a:gd name="connsiteX4" fmla="*/ 0 w 4433533"/>
              <a:gd name="connsiteY4" fmla="*/ 6070497 h 6070497"/>
              <a:gd name="connsiteX5" fmla="*/ 8872 w 4433533"/>
              <a:gd name="connsiteY5" fmla="*/ 731598 h 6070497"/>
              <a:gd name="connsiteX0" fmla="*/ 8872 w 4433533"/>
              <a:gd name="connsiteY0" fmla="*/ 731598 h 6070497"/>
              <a:gd name="connsiteX1" fmla="*/ 740470 w 4433533"/>
              <a:gd name="connsiteY1" fmla="*/ 0 h 6070497"/>
              <a:gd name="connsiteX2" fmla="*/ 3606469 w 4433533"/>
              <a:gd name="connsiteY2" fmla="*/ 23593 h 6070497"/>
              <a:gd name="connsiteX3" fmla="*/ 4433533 w 4433533"/>
              <a:gd name="connsiteY3" fmla="*/ 5082425 h 6070497"/>
              <a:gd name="connsiteX4" fmla="*/ 0 w 4433533"/>
              <a:gd name="connsiteY4" fmla="*/ 6070497 h 6070497"/>
              <a:gd name="connsiteX5" fmla="*/ 8872 w 4433533"/>
              <a:gd name="connsiteY5" fmla="*/ 731598 h 6070497"/>
              <a:gd name="connsiteX0" fmla="*/ 8872 w 4475484"/>
              <a:gd name="connsiteY0" fmla="*/ 731598 h 6070497"/>
              <a:gd name="connsiteX1" fmla="*/ 740470 w 4475484"/>
              <a:gd name="connsiteY1" fmla="*/ 0 h 6070497"/>
              <a:gd name="connsiteX2" fmla="*/ 3606469 w 4475484"/>
              <a:gd name="connsiteY2" fmla="*/ 23593 h 6070497"/>
              <a:gd name="connsiteX3" fmla="*/ 4475484 w 4475484"/>
              <a:gd name="connsiteY3" fmla="*/ 5100781 h 6070497"/>
              <a:gd name="connsiteX4" fmla="*/ 0 w 4475484"/>
              <a:gd name="connsiteY4" fmla="*/ 6070497 h 6070497"/>
              <a:gd name="connsiteX5" fmla="*/ 8872 w 4475484"/>
              <a:gd name="connsiteY5" fmla="*/ 731598 h 6070497"/>
              <a:gd name="connsiteX0" fmla="*/ 8872 w 4529137"/>
              <a:gd name="connsiteY0" fmla="*/ 731598 h 6070497"/>
              <a:gd name="connsiteX1" fmla="*/ 740470 w 4529137"/>
              <a:gd name="connsiteY1" fmla="*/ 0 h 6070497"/>
              <a:gd name="connsiteX2" fmla="*/ 3606469 w 4529137"/>
              <a:gd name="connsiteY2" fmla="*/ 23593 h 6070497"/>
              <a:gd name="connsiteX3" fmla="*/ 4529137 w 4529137"/>
              <a:gd name="connsiteY3" fmla="*/ 5039672 h 6070497"/>
              <a:gd name="connsiteX4" fmla="*/ 0 w 4529137"/>
              <a:gd name="connsiteY4" fmla="*/ 6070497 h 6070497"/>
              <a:gd name="connsiteX5" fmla="*/ 8872 w 4529137"/>
              <a:gd name="connsiteY5" fmla="*/ 731598 h 6070497"/>
              <a:gd name="connsiteX0" fmla="*/ 8872 w 4529137"/>
              <a:gd name="connsiteY0" fmla="*/ 731598 h 6070497"/>
              <a:gd name="connsiteX1" fmla="*/ 740470 w 4529137"/>
              <a:gd name="connsiteY1" fmla="*/ 0 h 6070497"/>
              <a:gd name="connsiteX2" fmla="*/ 3621192 w 4529137"/>
              <a:gd name="connsiteY2" fmla="*/ 33881 h 6070497"/>
              <a:gd name="connsiteX3" fmla="*/ 4529137 w 4529137"/>
              <a:gd name="connsiteY3" fmla="*/ 5039672 h 6070497"/>
              <a:gd name="connsiteX4" fmla="*/ 0 w 4529137"/>
              <a:gd name="connsiteY4" fmla="*/ 6070497 h 6070497"/>
              <a:gd name="connsiteX5" fmla="*/ 8872 w 4529137"/>
              <a:gd name="connsiteY5" fmla="*/ 731598 h 6070497"/>
              <a:gd name="connsiteX0" fmla="*/ 8872 w 4529137"/>
              <a:gd name="connsiteY0" fmla="*/ 731598 h 6070497"/>
              <a:gd name="connsiteX1" fmla="*/ 740470 w 4529137"/>
              <a:gd name="connsiteY1" fmla="*/ 0 h 6070497"/>
              <a:gd name="connsiteX2" fmla="*/ 3648420 w 4529137"/>
              <a:gd name="connsiteY2" fmla="*/ 41950 h 6070497"/>
              <a:gd name="connsiteX3" fmla="*/ 4529137 w 4529137"/>
              <a:gd name="connsiteY3" fmla="*/ 5039672 h 6070497"/>
              <a:gd name="connsiteX4" fmla="*/ 0 w 4529137"/>
              <a:gd name="connsiteY4" fmla="*/ 6070497 h 6070497"/>
              <a:gd name="connsiteX5" fmla="*/ 8872 w 4529137"/>
              <a:gd name="connsiteY5" fmla="*/ 731598 h 6070497"/>
              <a:gd name="connsiteX0" fmla="*/ 8872 w 4529137"/>
              <a:gd name="connsiteY0" fmla="*/ 731598 h 6070497"/>
              <a:gd name="connsiteX1" fmla="*/ 740470 w 4529137"/>
              <a:gd name="connsiteY1" fmla="*/ 0 h 6070497"/>
              <a:gd name="connsiteX2" fmla="*/ 3643579 w 4529137"/>
              <a:gd name="connsiteY2" fmla="*/ 48879 h 6070497"/>
              <a:gd name="connsiteX3" fmla="*/ 4529137 w 4529137"/>
              <a:gd name="connsiteY3" fmla="*/ 5039672 h 6070497"/>
              <a:gd name="connsiteX4" fmla="*/ 0 w 4529137"/>
              <a:gd name="connsiteY4" fmla="*/ 6070497 h 6070497"/>
              <a:gd name="connsiteX5" fmla="*/ 8872 w 4529137"/>
              <a:gd name="connsiteY5" fmla="*/ 731598 h 60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9137" h="6070497">
                <a:moveTo>
                  <a:pt x="8872" y="731598"/>
                </a:moveTo>
                <a:cubicBezTo>
                  <a:pt x="8872" y="327548"/>
                  <a:pt x="336420" y="0"/>
                  <a:pt x="740470" y="0"/>
                </a:cubicBezTo>
                <a:lnTo>
                  <a:pt x="3643579" y="48879"/>
                </a:lnTo>
                <a:cubicBezTo>
                  <a:pt x="3841371" y="1219399"/>
                  <a:pt x="4311317" y="3833099"/>
                  <a:pt x="4529137" y="5039672"/>
                </a:cubicBezTo>
                <a:cubicBezTo>
                  <a:pt x="3261027" y="5183378"/>
                  <a:pt x="804258" y="5923906"/>
                  <a:pt x="0" y="6070497"/>
                </a:cubicBezTo>
                <a:cubicBezTo>
                  <a:pt x="2957" y="4290864"/>
                  <a:pt x="5915" y="2511231"/>
                  <a:pt x="8872" y="73159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a:t>
            </a:r>
          </a:p>
        </p:txBody>
      </p:sp>
      <p:sp>
        <p:nvSpPr>
          <p:cNvPr id="14" name="Rectangle: Rounded Corners 13">
            <a:extLst>
              <a:ext uri="{FF2B5EF4-FFF2-40B4-BE49-F238E27FC236}">
                <a16:creationId xmlns:a16="http://schemas.microsoft.com/office/drawing/2014/main" id="{65A66F1F-4F41-45F8-9C29-B4E590AA4F05}"/>
              </a:ext>
            </a:extLst>
          </p:cNvPr>
          <p:cNvSpPr/>
          <p:nvPr/>
        </p:nvSpPr>
        <p:spPr>
          <a:xfrm rot="612975">
            <a:off x="7323473" y="643400"/>
            <a:ext cx="2983023" cy="3460136"/>
          </a:xfrm>
          <a:custGeom>
            <a:avLst/>
            <a:gdLst>
              <a:gd name="connsiteX0" fmla="*/ 0 w 3760833"/>
              <a:gd name="connsiteY0" fmla="*/ 626818 h 5071932"/>
              <a:gd name="connsiteX1" fmla="*/ 626818 w 3760833"/>
              <a:gd name="connsiteY1" fmla="*/ 0 h 5071932"/>
              <a:gd name="connsiteX2" fmla="*/ 3134015 w 3760833"/>
              <a:gd name="connsiteY2" fmla="*/ 0 h 5071932"/>
              <a:gd name="connsiteX3" fmla="*/ 3760833 w 3760833"/>
              <a:gd name="connsiteY3" fmla="*/ 626818 h 5071932"/>
              <a:gd name="connsiteX4" fmla="*/ 3760833 w 3760833"/>
              <a:gd name="connsiteY4" fmla="*/ 4445114 h 5071932"/>
              <a:gd name="connsiteX5" fmla="*/ 3134015 w 3760833"/>
              <a:gd name="connsiteY5" fmla="*/ 5071932 h 5071932"/>
              <a:gd name="connsiteX6" fmla="*/ 626818 w 3760833"/>
              <a:gd name="connsiteY6" fmla="*/ 5071932 h 5071932"/>
              <a:gd name="connsiteX7" fmla="*/ 0 w 3760833"/>
              <a:gd name="connsiteY7" fmla="*/ 4445114 h 5071932"/>
              <a:gd name="connsiteX8" fmla="*/ 0 w 3760833"/>
              <a:gd name="connsiteY8" fmla="*/ 626818 h 5071932"/>
              <a:gd name="connsiteX0" fmla="*/ 0 w 3760833"/>
              <a:gd name="connsiteY0" fmla="*/ 626818 h 5071932"/>
              <a:gd name="connsiteX1" fmla="*/ 626818 w 3760833"/>
              <a:gd name="connsiteY1" fmla="*/ 0 h 5071932"/>
              <a:gd name="connsiteX2" fmla="*/ 3134015 w 3760833"/>
              <a:gd name="connsiteY2" fmla="*/ 0 h 5071932"/>
              <a:gd name="connsiteX3" fmla="*/ 3451855 w 3760833"/>
              <a:gd name="connsiteY3" fmla="*/ 630884 h 5071932"/>
              <a:gd name="connsiteX4" fmla="*/ 3760833 w 3760833"/>
              <a:gd name="connsiteY4" fmla="*/ 4445114 h 5071932"/>
              <a:gd name="connsiteX5" fmla="*/ 3134015 w 3760833"/>
              <a:gd name="connsiteY5" fmla="*/ 5071932 h 5071932"/>
              <a:gd name="connsiteX6" fmla="*/ 626818 w 3760833"/>
              <a:gd name="connsiteY6" fmla="*/ 5071932 h 5071932"/>
              <a:gd name="connsiteX7" fmla="*/ 0 w 3760833"/>
              <a:gd name="connsiteY7" fmla="*/ 4445114 h 5071932"/>
              <a:gd name="connsiteX8" fmla="*/ 0 w 3760833"/>
              <a:gd name="connsiteY8" fmla="*/ 626818 h 5071932"/>
              <a:gd name="connsiteX0" fmla="*/ 0 w 3760833"/>
              <a:gd name="connsiteY0" fmla="*/ 626818 h 5071932"/>
              <a:gd name="connsiteX1" fmla="*/ 626818 w 3760833"/>
              <a:gd name="connsiteY1" fmla="*/ 0 h 5071932"/>
              <a:gd name="connsiteX2" fmla="*/ 3134015 w 3760833"/>
              <a:gd name="connsiteY2" fmla="*/ 0 h 5071932"/>
              <a:gd name="connsiteX3" fmla="*/ 3760833 w 3760833"/>
              <a:gd name="connsiteY3" fmla="*/ 4445114 h 5071932"/>
              <a:gd name="connsiteX4" fmla="*/ 3134015 w 3760833"/>
              <a:gd name="connsiteY4" fmla="*/ 5071932 h 5071932"/>
              <a:gd name="connsiteX5" fmla="*/ 626818 w 3760833"/>
              <a:gd name="connsiteY5" fmla="*/ 5071932 h 5071932"/>
              <a:gd name="connsiteX6" fmla="*/ 0 w 3760833"/>
              <a:gd name="connsiteY6" fmla="*/ 4445114 h 5071932"/>
              <a:gd name="connsiteX7" fmla="*/ 0 w 3760833"/>
              <a:gd name="connsiteY7" fmla="*/ 626818 h 5071932"/>
              <a:gd name="connsiteX0" fmla="*/ 0 w 3765809"/>
              <a:gd name="connsiteY0" fmla="*/ 626818 h 5071932"/>
              <a:gd name="connsiteX1" fmla="*/ 626818 w 3765809"/>
              <a:gd name="connsiteY1" fmla="*/ 0 h 5071932"/>
              <a:gd name="connsiteX2" fmla="*/ 3322511 w 3765809"/>
              <a:gd name="connsiteY2" fmla="*/ 43457 h 5071932"/>
              <a:gd name="connsiteX3" fmla="*/ 3760833 w 3765809"/>
              <a:gd name="connsiteY3" fmla="*/ 4445114 h 5071932"/>
              <a:gd name="connsiteX4" fmla="*/ 3134015 w 3765809"/>
              <a:gd name="connsiteY4" fmla="*/ 5071932 h 5071932"/>
              <a:gd name="connsiteX5" fmla="*/ 626818 w 3765809"/>
              <a:gd name="connsiteY5" fmla="*/ 5071932 h 5071932"/>
              <a:gd name="connsiteX6" fmla="*/ 0 w 3765809"/>
              <a:gd name="connsiteY6" fmla="*/ 4445114 h 5071932"/>
              <a:gd name="connsiteX7" fmla="*/ 0 w 3765809"/>
              <a:gd name="connsiteY7" fmla="*/ 626818 h 5071932"/>
              <a:gd name="connsiteX0" fmla="*/ 0 w 3760833"/>
              <a:gd name="connsiteY0" fmla="*/ 626818 h 5071932"/>
              <a:gd name="connsiteX1" fmla="*/ 626818 w 3760833"/>
              <a:gd name="connsiteY1" fmla="*/ 0 h 5071932"/>
              <a:gd name="connsiteX2" fmla="*/ 3322511 w 3760833"/>
              <a:gd name="connsiteY2" fmla="*/ 43457 h 5071932"/>
              <a:gd name="connsiteX3" fmla="*/ 3760833 w 3760833"/>
              <a:gd name="connsiteY3" fmla="*/ 4445114 h 5071932"/>
              <a:gd name="connsiteX4" fmla="*/ 3134015 w 3760833"/>
              <a:gd name="connsiteY4" fmla="*/ 5071932 h 5071932"/>
              <a:gd name="connsiteX5" fmla="*/ 626818 w 3760833"/>
              <a:gd name="connsiteY5" fmla="*/ 5071932 h 5071932"/>
              <a:gd name="connsiteX6" fmla="*/ 0 w 3760833"/>
              <a:gd name="connsiteY6" fmla="*/ 4445114 h 5071932"/>
              <a:gd name="connsiteX7" fmla="*/ 0 w 3760833"/>
              <a:gd name="connsiteY7" fmla="*/ 626818 h 5071932"/>
              <a:gd name="connsiteX0" fmla="*/ 0 w 4024760"/>
              <a:gd name="connsiteY0" fmla="*/ 626818 h 5071932"/>
              <a:gd name="connsiteX1" fmla="*/ 626818 w 4024760"/>
              <a:gd name="connsiteY1" fmla="*/ 0 h 5071932"/>
              <a:gd name="connsiteX2" fmla="*/ 3322511 w 4024760"/>
              <a:gd name="connsiteY2" fmla="*/ 43457 h 5071932"/>
              <a:gd name="connsiteX3" fmla="*/ 4024760 w 4024760"/>
              <a:gd name="connsiteY3" fmla="*/ 4191075 h 5071932"/>
              <a:gd name="connsiteX4" fmla="*/ 3134015 w 4024760"/>
              <a:gd name="connsiteY4" fmla="*/ 5071932 h 5071932"/>
              <a:gd name="connsiteX5" fmla="*/ 626818 w 4024760"/>
              <a:gd name="connsiteY5" fmla="*/ 5071932 h 5071932"/>
              <a:gd name="connsiteX6" fmla="*/ 0 w 4024760"/>
              <a:gd name="connsiteY6" fmla="*/ 4445114 h 5071932"/>
              <a:gd name="connsiteX7" fmla="*/ 0 w 4024760"/>
              <a:gd name="connsiteY7" fmla="*/ 626818 h 5071932"/>
              <a:gd name="connsiteX0" fmla="*/ 0 w 4024760"/>
              <a:gd name="connsiteY0" fmla="*/ 626818 h 5071932"/>
              <a:gd name="connsiteX1" fmla="*/ 626818 w 4024760"/>
              <a:gd name="connsiteY1" fmla="*/ 0 h 5071932"/>
              <a:gd name="connsiteX2" fmla="*/ 3322511 w 4024760"/>
              <a:gd name="connsiteY2" fmla="*/ 43457 h 5071932"/>
              <a:gd name="connsiteX3" fmla="*/ 4024760 w 4024760"/>
              <a:gd name="connsiteY3" fmla="*/ 4191075 h 5071932"/>
              <a:gd name="connsiteX4" fmla="*/ 3134015 w 4024760"/>
              <a:gd name="connsiteY4" fmla="*/ 5071932 h 5071932"/>
              <a:gd name="connsiteX5" fmla="*/ 626818 w 4024760"/>
              <a:gd name="connsiteY5" fmla="*/ 5071932 h 5071932"/>
              <a:gd name="connsiteX6" fmla="*/ 0 w 4024760"/>
              <a:gd name="connsiteY6" fmla="*/ 4445114 h 5071932"/>
              <a:gd name="connsiteX7" fmla="*/ 0 w 4024760"/>
              <a:gd name="connsiteY7" fmla="*/ 626818 h 5071932"/>
              <a:gd name="connsiteX0" fmla="*/ 0 w 4024760"/>
              <a:gd name="connsiteY0" fmla="*/ 626818 h 5071932"/>
              <a:gd name="connsiteX1" fmla="*/ 626818 w 4024760"/>
              <a:gd name="connsiteY1" fmla="*/ 0 h 5071932"/>
              <a:gd name="connsiteX2" fmla="*/ 3322511 w 4024760"/>
              <a:gd name="connsiteY2" fmla="*/ 43457 h 5071932"/>
              <a:gd name="connsiteX3" fmla="*/ 4024760 w 4024760"/>
              <a:gd name="connsiteY3" fmla="*/ 4191075 h 5071932"/>
              <a:gd name="connsiteX4" fmla="*/ 626818 w 4024760"/>
              <a:gd name="connsiteY4" fmla="*/ 5071932 h 5071932"/>
              <a:gd name="connsiteX5" fmla="*/ 0 w 4024760"/>
              <a:gd name="connsiteY5" fmla="*/ 4445114 h 5071932"/>
              <a:gd name="connsiteX6" fmla="*/ 0 w 4024760"/>
              <a:gd name="connsiteY6" fmla="*/ 626818 h 5071932"/>
              <a:gd name="connsiteX0" fmla="*/ 0 w 4037258"/>
              <a:gd name="connsiteY0" fmla="*/ 626818 h 5071932"/>
              <a:gd name="connsiteX1" fmla="*/ 626818 w 4037258"/>
              <a:gd name="connsiteY1" fmla="*/ 0 h 5071932"/>
              <a:gd name="connsiteX2" fmla="*/ 3322511 w 4037258"/>
              <a:gd name="connsiteY2" fmla="*/ 43457 h 5071932"/>
              <a:gd name="connsiteX3" fmla="*/ 4037258 w 4037258"/>
              <a:gd name="connsiteY3" fmla="*/ 4188823 h 5071932"/>
              <a:gd name="connsiteX4" fmla="*/ 626818 w 4037258"/>
              <a:gd name="connsiteY4" fmla="*/ 5071932 h 5071932"/>
              <a:gd name="connsiteX5" fmla="*/ 0 w 4037258"/>
              <a:gd name="connsiteY5" fmla="*/ 4445114 h 5071932"/>
              <a:gd name="connsiteX6" fmla="*/ 0 w 4037258"/>
              <a:gd name="connsiteY6" fmla="*/ 626818 h 5071932"/>
              <a:gd name="connsiteX0" fmla="*/ 0 w 4037258"/>
              <a:gd name="connsiteY0" fmla="*/ 626818 h 5071932"/>
              <a:gd name="connsiteX1" fmla="*/ 626818 w 4037258"/>
              <a:gd name="connsiteY1" fmla="*/ 0 h 5071932"/>
              <a:gd name="connsiteX2" fmla="*/ 3322511 w 4037258"/>
              <a:gd name="connsiteY2" fmla="*/ 43457 h 5071932"/>
              <a:gd name="connsiteX3" fmla="*/ 4037258 w 4037258"/>
              <a:gd name="connsiteY3" fmla="*/ 4188823 h 5071932"/>
              <a:gd name="connsiteX4" fmla="*/ 626818 w 4037258"/>
              <a:gd name="connsiteY4" fmla="*/ 5071932 h 5071932"/>
              <a:gd name="connsiteX5" fmla="*/ 0 w 4037258"/>
              <a:gd name="connsiteY5" fmla="*/ 4445114 h 5071932"/>
              <a:gd name="connsiteX6" fmla="*/ 0 w 4037258"/>
              <a:gd name="connsiteY6" fmla="*/ 626818 h 5071932"/>
              <a:gd name="connsiteX0" fmla="*/ 0 w 4066760"/>
              <a:gd name="connsiteY0" fmla="*/ 626818 h 5071932"/>
              <a:gd name="connsiteX1" fmla="*/ 626818 w 4066760"/>
              <a:gd name="connsiteY1" fmla="*/ 0 h 5071932"/>
              <a:gd name="connsiteX2" fmla="*/ 3322511 w 4066760"/>
              <a:gd name="connsiteY2" fmla="*/ 43457 h 5071932"/>
              <a:gd name="connsiteX3" fmla="*/ 4066760 w 4066760"/>
              <a:gd name="connsiteY3" fmla="*/ 4209315 h 5071932"/>
              <a:gd name="connsiteX4" fmla="*/ 626818 w 4066760"/>
              <a:gd name="connsiteY4" fmla="*/ 5071932 h 5071932"/>
              <a:gd name="connsiteX5" fmla="*/ 0 w 4066760"/>
              <a:gd name="connsiteY5" fmla="*/ 4445114 h 5071932"/>
              <a:gd name="connsiteX6" fmla="*/ 0 w 4066760"/>
              <a:gd name="connsiteY6" fmla="*/ 626818 h 5071932"/>
              <a:gd name="connsiteX0" fmla="*/ 0 w 4066760"/>
              <a:gd name="connsiteY0" fmla="*/ 626818 h 5071932"/>
              <a:gd name="connsiteX1" fmla="*/ 626818 w 4066760"/>
              <a:gd name="connsiteY1" fmla="*/ 0 h 5071932"/>
              <a:gd name="connsiteX2" fmla="*/ 3322511 w 4066760"/>
              <a:gd name="connsiteY2" fmla="*/ 43457 h 5071932"/>
              <a:gd name="connsiteX3" fmla="*/ 4066760 w 4066760"/>
              <a:gd name="connsiteY3" fmla="*/ 4209315 h 5071932"/>
              <a:gd name="connsiteX4" fmla="*/ 626818 w 4066760"/>
              <a:gd name="connsiteY4" fmla="*/ 5071932 h 5071932"/>
              <a:gd name="connsiteX5" fmla="*/ 0 w 4066760"/>
              <a:gd name="connsiteY5" fmla="*/ 4445114 h 5071932"/>
              <a:gd name="connsiteX6" fmla="*/ 0 w 4066760"/>
              <a:gd name="connsiteY6" fmla="*/ 626818 h 5071932"/>
              <a:gd name="connsiteX0" fmla="*/ 0 w 4085125"/>
              <a:gd name="connsiteY0" fmla="*/ 626818 h 5071932"/>
              <a:gd name="connsiteX1" fmla="*/ 626818 w 4085125"/>
              <a:gd name="connsiteY1" fmla="*/ 0 h 5071932"/>
              <a:gd name="connsiteX2" fmla="*/ 3322511 w 4085125"/>
              <a:gd name="connsiteY2" fmla="*/ 43457 h 5071932"/>
              <a:gd name="connsiteX3" fmla="*/ 4085125 w 4085125"/>
              <a:gd name="connsiteY3" fmla="*/ 4206005 h 5071932"/>
              <a:gd name="connsiteX4" fmla="*/ 626818 w 4085125"/>
              <a:gd name="connsiteY4" fmla="*/ 5071932 h 5071932"/>
              <a:gd name="connsiteX5" fmla="*/ 0 w 4085125"/>
              <a:gd name="connsiteY5" fmla="*/ 4445114 h 5071932"/>
              <a:gd name="connsiteX6" fmla="*/ 0 w 4085125"/>
              <a:gd name="connsiteY6" fmla="*/ 626818 h 5071932"/>
              <a:gd name="connsiteX0" fmla="*/ 0 w 4085125"/>
              <a:gd name="connsiteY0" fmla="*/ 626818 h 5071932"/>
              <a:gd name="connsiteX1" fmla="*/ 626818 w 4085125"/>
              <a:gd name="connsiteY1" fmla="*/ 0 h 5071932"/>
              <a:gd name="connsiteX2" fmla="*/ 3340876 w 4085125"/>
              <a:gd name="connsiteY2" fmla="*/ 40147 h 5071932"/>
              <a:gd name="connsiteX3" fmla="*/ 4085125 w 4085125"/>
              <a:gd name="connsiteY3" fmla="*/ 4206005 h 5071932"/>
              <a:gd name="connsiteX4" fmla="*/ 626818 w 4085125"/>
              <a:gd name="connsiteY4" fmla="*/ 5071932 h 5071932"/>
              <a:gd name="connsiteX5" fmla="*/ 0 w 4085125"/>
              <a:gd name="connsiteY5" fmla="*/ 4445114 h 5071932"/>
              <a:gd name="connsiteX6" fmla="*/ 0 w 4085125"/>
              <a:gd name="connsiteY6" fmla="*/ 626818 h 507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5125" h="5071932">
                <a:moveTo>
                  <a:pt x="0" y="626818"/>
                </a:moveTo>
                <a:cubicBezTo>
                  <a:pt x="0" y="280636"/>
                  <a:pt x="280636" y="0"/>
                  <a:pt x="626818" y="0"/>
                </a:cubicBezTo>
                <a:lnTo>
                  <a:pt x="3340876" y="40147"/>
                </a:lnTo>
                <a:cubicBezTo>
                  <a:pt x="3487017" y="913320"/>
                  <a:pt x="3921627" y="3312722"/>
                  <a:pt x="4085125" y="4206005"/>
                </a:cubicBezTo>
                <a:cubicBezTo>
                  <a:pt x="3635843" y="5044084"/>
                  <a:pt x="1297611" y="5029592"/>
                  <a:pt x="626818" y="5071932"/>
                </a:cubicBezTo>
                <a:cubicBezTo>
                  <a:pt x="280636" y="5071932"/>
                  <a:pt x="0" y="4791296"/>
                  <a:pt x="0" y="4445114"/>
                </a:cubicBezTo>
                <a:lnTo>
                  <a:pt x="0" y="626818"/>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457200" indent="-457200">
              <a:buFont typeface="Arial" panose="020B0604020202020204" pitchFamily="34" charset="0"/>
              <a:buChar char="•"/>
            </a:pPr>
            <a:r>
              <a:rPr lang="en-GB" sz="2800" b="1" dirty="0">
                <a:solidFill>
                  <a:schemeClr val="tx1">
                    <a:lumMod val="10000"/>
                  </a:schemeClr>
                </a:solidFill>
                <a:latin typeface="Times New Roman" panose="02020603050405020304" pitchFamily="18" charset="0"/>
                <a:cs typeface="Times New Roman" panose="02020603050405020304" pitchFamily="18" charset="0"/>
              </a:rPr>
              <a:t>979 Active users</a:t>
            </a:r>
          </a:p>
          <a:p>
            <a:pPr marL="457200" indent="-457200">
              <a:buFont typeface="Arial" panose="020B0604020202020204" pitchFamily="34" charset="0"/>
              <a:buChar char="•"/>
            </a:pPr>
            <a:r>
              <a:rPr lang="en-GB" sz="2800" b="1" dirty="0">
                <a:solidFill>
                  <a:schemeClr val="tx1">
                    <a:lumMod val="10000"/>
                  </a:schemeClr>
                </a:solidFill>
                <a:latin typeface="Times New Roman" panose="02020603050405020304" pitchFamily="18" charset="0"/>
                <a:cs typeface="Times New Roman" panose="02020603050405020304" pitchFamily="18" charset="0"/>
              </a:rPr>
              <a:t>287 users joined this year</a:t>
            </a:r>
          </a:p>
        </p:txBody>
      </p:sp>
      <p:sp>
        <p:nvSpPr>
          <p:cNvPr id="4" name="Rectangle 3">
            <a:extLst>
              <a:ext uri="{FF2B5EF4-FFF2-40B4-BE49-F238E27FC236}">
                <a16:creationId xmlns:a16="http://schemas.microsoft.com/office/drawing/2014/main" id="{7FC5D750-A98F-4DA5-8CAA-80FD6F81EDDF}"/>
              </a:ext>
            </a:extLst>
          </p:cNvPr>
          <p:cNvSpPr/>
          <p:nvPr/>
        </p:nvSpPr>
        <p:spPr>
          <a:xfrm>
            <a:off x="1876498" y="1964158"/>
            <a:ext cx="4990077" cy="1929417"/>
          </a:xfrm>
          <a:prstGeom prst="rect">
            <a:avLst/>
          </a:prstGeom>
          <a:solidFill>
            <a:schemeClr val="tx2">
              <a:lumMod val="50000"/>
            </a:schemeClr>
          </a:solidFill>
        </p:spPr>
        <p:txBody>
          <a:bodyPr wrap="square">
            <a:normAutofit/>
          </a:bodyPr>
          <a:lstStyle/>
          <a:p>
            <a:pPr algn="ctr">
              <a:lnSpc>
                <a:spcPts val="6500"/>
              </a:lnSpc>
            </a:pPr>
            <a:r>
              <a:rPr lang="en-US" sz="6600" dirty="0">
                <a:ln w="0"/>
                <a:solidFill>
                  <a:srgbClr val="FFC000"/>
                </a:solidFill>
                <a:effectLst>
                  <a:outerShdw blurRad="38100" dist="19050" dir="2700000" algn="tl" rotWithShape="0">
                    <a:schemeClr val="dk1">
                      <a:alpha val="40000"/>
                    </a:schemeClr>
                  </a:outerShdw>
                </a:effectLst>
                <a:latin typeface="Calibri Light" charset="0"/>
                <a:ea typeface="Calibri Light" charset="0"/>
                <a:cs typeface="Calibri Light" charset="0"/>
              </a:rPr>
              <a:t>Taft College Multiply</a:t>
            </a:r>
            <a:endParaRPr lang="en-US" sz="6600" b="1" i="1" dirty="0">
              <a:ln w="0"/>
              <a:solidFill>
                <a:srgbClr val="FFC000"/>
              </a:solidFill>
              <a:effectLst>
                <a:outerShdw blurRad="38100" dist="19050" dir="2700000" algn="tl" rotWithShape="0">
                  <a:schemeClr val="dk1">
                    <a:alpha val="40000"/>
                  </a:schemeClr>
                </a:outerShdw>
              </a:effectLst>
              <a:latin typeface="Calibri Light" charset="0"/>
              <a:ea typeface="Calibri Light" charset="0"/>
              <a:cs typeface="Calibri Light" charset="0"/>
            </a:endParaRPr>
          </a:p>
        </p:txBody>
      </p:sp>
      <p:sp>
        <p:nvSpPr>
          <p:cNvPr id="29" name="Rectangle 28">
            <a:extLst>
              <a:ext uri="{FF2B5EF4-FFF2-40B4-BE49-F238E27FC236}">
                <a16:creationId xmlns:a16="http://schemas.microsoft.com/office/drawing/2014/main" id="{937B7641-F91F-4B1A-A531-C4D161D3FAAA}"/>
              </a:ext>
            </a:extLst>
          </p:cNvPr>
          <p:cNvSpPr/>
          <p:nvPr/>
        </p:nvSpPr>
        <p:spPr>
          <a:xfrm>
            <a:off x="1524000" y="6455636"/>
            <a:ext cx="9144000" cy="5017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7769" y="-169184"/>
            <a:ext cx="5581228" cy="2377470"/>
          </a:xfrm>
          <a:prstGeom prst="rect">
            <a:avLst/>
          </a:prstGeom>
        </p:spPr>
      </p:pic>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7769" y="-151811"/>
            <a:ext cx="5581228" cy="2377470"/>
          </a:xfrm>
          <a:prstGeom prst="rect">
            <a:avLst/>
          </a:prstGeom>
        </p:spPr>
      </p:pic>
      <p:pic>
        <p:nvPicPr>
          <p:cNvPr id="5" name="Picture 4">
            <a:extLst>
              <a:ext uri="{FF2B5EF4-FFF2-40B4-BE49-F238E27FC236}">
                <a16:creationId xmlns:a16="http://schemas.microsoft.com/office/drawing/2014/main" id="{E9045589-C994-5D45-8154-0C276EA5DE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6497" y="3626069"/>
            <a:ext cx="8270189" cy="2844983"/>
          </a:xfrm>
          <a:prstGeom prst="rect">
            <a:avLst/>
          </a:prstGeom>
        </p:spPr>
      </p:pic>
    </p:spTree>
    <p:extLst>
      <p:ext uri="{BB962C8B-B14F-4D97-AF65-F5344CB8AC3E}">
        <p14:creationId xmlns:p14="http://schemas.microsoft.com/office/powerpoint/2010/main" val="319363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48000" fill="hold" grpId="0" nodeType="withEffect">
                                  <p:stCondLst>
                                    <p:cond delay="3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decel="48000" fill="hold" grpId="0"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48000" fill="hold" grpId="0" nodeType="withEffect">
                                  <p:stCondLst>
                                    <p:cond delay="6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decel="48000" fill="hold" grpId="0" nodeType="withEffect">
                                  <p:stCondLst>
                                    <p:cond delay="70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000" fill="hold"/>
                                        <p:tgtEl>
                                          <p:spTgt spid="25"/>
                                        </p:tgtEl>
                                        <p:attrNameLst>
                                          <p:attrName>ppt_x</p:attrName>
                                        </p:attrNameLst>
                                      </p:cBhvr>
                                      <p:tavLst>
                                        <p:tav tm="0">
                                          <p:val>
                                            <p:strVal val="#ppt_x"/>
                                          </p:val>
                                        </p:tav>
                                        <p:tav tm="100000">
                                          <p:val>
                                            <p:strVal val="#ppt_x"/>
                                          </p:val>
                                        </p:tav>
                                      </p:tavLst>
                                    </p:anim>
                                    <p:anim calcmode="lin" valueType="num">
                                      <p:cBhvr additive="base">
                                        <p:cTn id="20" dur="10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decel="48000" fill="hold" grpId="0" nodeType="withEffect">
                                  <p:stCondLst>
                                    <p:cond delay="80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1000" fill="hold"/>
                                        <p:tgtEl>
                                          <p:spTgt spid="24"/>
                                        </p:tgtEl>
                                        <p:attrNameLst>
                                          <p:attrName>ppt_x</p:attrName>
                                        </p:attrNameLst>
                                      </p:cBhvr>
                                      <p:tavLst>
                                        <p:tav tm="0">
                                          <p:val>
                                            <p:strVal val="#ppt_x"/>
                                          </p:val>
                                        </p:tav>
                                        <p:tav tm="100000">
                                          <p:val>
                                            <p:strVal val="#ppt_x"/>
                                          </p:val>
                                        </p:tav>
                                      </p:tavLst>
                                    </p:anim>
                                    <p:anim calcmode="lin" valueType="num">
                                      <p:cBhvr additive="base">
                                        <p:cTn id="24" dur="1000" fill="hold"/>
                                        <p:tgtEl>
                                          <p:spTgt spid="24"/>
                                        </p:tgtEl>
                                        <p:attrNameLst>
                                          <p:attrName>ppt_y</p:attrName>
                                        </p:attrNameLst>
                                      </p:cBhvr>
                                      <p:tavLst>
                                        <p:tav tm="0">
                                          <p:val>
                                            <p:strVal val="1+#ppt_h/2"/>
                                          </p:val>
                                        </p:tav>
                                        <p:tav tm="100000">
                                          <p:val>
                                            <p:strVal val="#ppt_y"/>
                                          </p:val>
                                        </p:tav>
                                      </p:tavLst>
                                    </p:anim>
                                  </p:childTnLst>
                                </p:cTn>
                              </p:par>
                            </p:childTnLst>
                          </p:cTn>
                        </p:par>
                        <p:par>
                          <p:cTn id="25" fill="hold">
                            <p:stCondLst>
                              <p:cond delay="1800"/>
                            </p:stCondLst>
                            <p:childTnLst>
                              <p:par>
                                <p:cTn id="26" presetID="10" presetClass="entr" presetSubtype="0" fill="hold" grpId="0" nodeType="afterEffect">
                                  <p:stCondLst>
                                    <p:cond delay="10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12" grpId="0" animBg="1"/>
      <p:bldP spid="2" grpId="0" animBg="1"/>
      <p:bldP spid="14" grpId="0" animBg="1"/>
      <p:bldP spid="4"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38240" y="-3509"/>
            <a:ext cx="10178322" cy="80386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r"/>
            <a:r>
              <a:rPr lang="en-US" sz="3600" b="1" dirty="0">
                <a:latin typeface="Arial" panose="020B0604020202020204" pitchFamily="34" charset="0"/>
                <a:cs typeface="Arial" panose="020B0604020202020204" pitchFamily="34" charset="0"/>
              </a:rPr>
              <a:t>foundation</a:t>
            </a:r>
            <a:endParaRPr lang="en-US" sz="3600" dirty="0">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nvGraphicFramePr>
        <p:xfrm>
          <a:off x="2538052" y="747229"/>
          <a:ext cx="7214497" cy="762000"/>
        </p:xfrm>
        <a:graphic>
          <a:graphicData uri="http://schemas.openxmlformats.org/drawingml/2006/table">
            <a:tbl>
              <a:tblPr firstRow="1" bandRow="1">
                <a:tableStyleId>{5C22544A-7EE6-4342-B048-85BDC9FD1C3A}</a:tableStyleId>
              </a:tblPr>
              <a:tblGrid>
                <a:gridCol w="7214497">
                  <a:extLst>
                    <a:ext uri="{9D8B030D-6E8A-4147-A177-3AD203B41FA5}">
                      <a16:colId xmlns:a16="http://schemas.microsoft.com/office/drawing/2014/main" val="1375762315"/>
                    </a:ext>
                  </a:extLst>
                </a:gridCol>
              </a:tblGrid>
              <a:tr h="750616">
                <a:tc>
                  <a:txBody>
                    <a:bodyPr/>
                    <a:lstStyle/>
                    <a:p>
                      <a:pPr marL="0" indent="0" algn="ctr">
                        <a:buNone/>
                      </a:pPr>
                      <a:r>
                        <a:rPr lang="en-US" sz="4400" dirty="0">
                          <a:solidFill>
                            <a:schemeClr val="tx1"/>
                          </a:solidFill>
                          <a:latin typeface="Arial" panose="020B0604020202020204" pitchFamily="34" charset="0"/>
                          <a:cs typeface="Arial" panose="020B0604020202020204" pitchFamily="34" charset="0"/>
                        </a:rPr>
                        <a:t>TC Multiply Newsletter</a:t>
                      </a:r>
                    </a:p>
                  </a:txBody>
                  <a:tcPr/>
                </a:tc>
                <a:extLst>
                  <a:ext uri="{0D108BD9-81ED-4DB2-BD59-A6C34878D82A}">
                    <a16:rowId xmlns:a16="http://schemas.microsoft.com/office/drawing/2014/main" val="3459178270"/>
                  </a:ext>
                </a:extLst>
              </a:tr>
            </a:tbl>
          </a:graphicData>
        </a:graphic>
      </p:graphicFrame>
      <p:sp>
        <p:nvSpPr>
          <p:cNvPr id="7" name="Content Placeholder 2"/>
          <p:cNvSpPr txBox="1">
            <a:spLocks/>
          </p:cNvSpPr>
          <p:nvPr/>
        </p:nvSpPr>
        <p:spPr>
          <a:xfrm>
            <a:off x="1671506" y="2334143"/>
            <a:ext cx="9039138" cy="3887043"/>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457200" lvl="1" indent="0">
              <a:buNone/>
            </a:pPr>
            <a:endParaRPr lang="en-US" sz="3600" dirty="0">
              <a:latin typeface="Arial" panose="020B0604020202020204" pitchFamily="34" charset="0"/>
              <a:cs typeface="Arial" panose="020B0604020202020204" pitchFamily="34" charset="0"/>
            </a:endParaRPr>
          </a:p>
          <a:p>
            <a:endParaRPr lang="en-US" dirty="0"/>
          </a:p>
        </p:txBody>
      </p:sp>
      <p:sp>
        <p:nvSpPr>
          <p:cNvPr id="3" name="TextBox 2"/>
          <p:cNvSpPr txBox="1"/>
          <p:nvPr/>
        </p:nvSpPr>
        <p:spPr>
          <a:xfrm>
            <a:off x="2210240" y="1713361"/>
            <a:ext cx="7608742" cy="923330"/>
          </a:xfrm>
          <a:prstGeom prst="rect">
            <a:avLst/>
          </a:prstGeom>
          <a:solidFill>
            <a:schemeClr val="accent1">
              <a:lumMod val="40000"/>
              <a:lumOff val="60000"/>
            </a:schemeClr>
          </a:solidFill>
        </p:spPr>
        <p:txBody>
          <a:bodyPr wrap="square" rtlCol="0">
            <a:spAutoFit/>
          </a:bodyPr>
          <a:lstStyle/>
          <a:p>
            <a:pPr algn="ctr"/>
            <a:r>
              <a:rPr lang="en-US" sz="5400" i="1" dirty="0">
                <a:latin typeface="Arial" panose="020B0604020202020204" pitchFamily="34" charset="0"/>
                <a:cs typeface="Arial" panose="020B0604020202020204" pitchFamily="34" charset="0"/>
              </a:rPr>
              <a:t>Cougar Alumni Spotlight</a:t>
            </a:r>
          </a:p>
        </p:txBody>
      </p:sp>
      <p:sp>
        <p:nvSpPr>
          <p:cNvPr id="13" name="Content Placeholder 12">
            <a:extLst>
              <a:ext uri="{FF2B5EF4-FFF2-40B4-BE49-F238E27FC236}">
                <a16:creationId xmlns:a16="http://schemas.microsoft.com/office/drawing/2014/main" id="{96FB1C55-C2BF-D44F-BD85-39D6070CF395}"/>
              </a:ext>
            </a:extLst>
          </p:cNvPr>
          <p:cNvSpPr>
            <a:spLocks noGrp="1"/>
          </p:cNvSpPr>
          <p:nvPr>
            <p:ph idx="1"/>
          </p:nvPr>
        </p:nvSpPr>
        <p:spPr>
          <a:xfrm>
            <a:off x="1251678" y="2980104"/>
            <a:ext cx="10178322" cy="3396790"/>
          </a:xfrm>
          <a:solidFill>
            <a:schemeClr val="accent1">
              <a:lumMod val="60000"/>
              <a:lumOff val="40000"/>
            </a:schemeClr>
          </a:solidFill>
          <a:ln w="76200">
            <a:solidFill>
              <a:srgbClr val="FFC000"/>
            </a:solidFill>
          </a:ln>
        </p:spPr>
        <p:txBody>
          <a:bodyPr/>
          <a:lstStyle/>
          <a:p>
            <a:r>
              <a:rPr lang="en-US" sz="3600" b="1" dirty="0">
                <a:solidFill>
                  <a:schemeClr val="tx1"/>
                </a:solidFill>
                <a:latin typeface="Arial" panose="020B0604020202020204" pitchFamily="34" charset="0"/>
                <a:cs typeface="Arial" panose="020B0604020202020204" pitchFamily="34" charset="0"/>
              </a:rPr>
              <a:t>Participate by sending names of alumni to the Foundation office</a:t>
            </a:r>
          </a:p>
          <a:p>
            <a:r>
              <a:rPr lang="en-US" sz="3600" dirty="0">
                <a:solidFill>
                  <a:schemeClr val="tx1"/>
                </a:solidFill>
                <a:latin typeface="Arial" panose="020B0604020202020204" pitchFamily="34" charset="0"/>
                <a:cs typeface="Arial" panose="020B0604020202020204" pitchFamily="34" charset="0"/>
              </a:rPr>
              <a:t>We will select and interview 1 alumni a month to be featured in the Alumni Spotlight in the TC Multiply Newsletter</a:t>
            </a:r>
          </a:p>
          <a:p>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38538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38240" y="-3509"/>
            <a:ext cx="10178322" cy="80386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r"/>
            <a:r>
              <a:rPr lang="en-US" sz="3600" b="1" dirty="0">
                <a:latin typeface="Arial" panose="020B0604020202020204" pitchFamily="34" charset="0"/>
                <a:cs typeface="Arial" panose="020B0604020202020204" pitchFamily="34" charset="0"/>
              </a:rPr>
              <a:t>foundation</a:t>
            </a:r>
            <a:endParaRPr lang="en-US" sz="3600" dirty="0">
              <a:latin typeface="Arial" panose="020B0604020202020204" pitchFamily="34" charset="0"/>
              <a:cs typeface="Arial" panose="020B0604020202020204" pitchFamily="34" charset="0"/>
            </a:endParaRPr>
          </a:p>
        </p:txBody>
      </p:sp>
      <p:sp>
        <p:nvSpPr>
          <p:cNvPr id="7" name="Content Placeholder 2"/>
          <p:cNvSpPr txBox="1">
            <a:spLocks/>
          </p:cNvSpPr>
          <p:nvPr/>
        </p:nvSpPr>
        <p:spPr>
          <a:xfrm>
            <a:off x="1671506" y="2334143"/>
            <a:ext cx="9039138" cy="3887043"/>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457200" lvl="1" indent="0">
              <a:buNone/>
            </a:pPr>
            <a:endParaRPr lang="en-US" sz="3600" dirty="0">
              <a:latin typeface="Arial" panose="020B0604020202020204" pitchFamily="34" charset="0"/>
              <a:cs typeface="Arial" panose="020B0604020202020204" pitchFamily="34" charset="0"/>
            </a:endParaRPr>
          </a:p>
          <a:p>
            <a:endParaRPr lang="en-US" dirty="0"/>
          </a:p>
        </p:txBody>
      </p:sp>
      <p:pic>
        <p:nvPicPr>
          <p:cNvPr id="11" name="Content Placeholder 10">
            <a:extLst>
              <a:ext uri="{FF2B5EF4-FFF2-40B4-BE49-F238E27FC236}">
                <a16:creationId xmlns:a16="http://schemas.microsoft.com/office/drawing/2014/main" id="{A302D642-73FC-084E-84B7-BAED88CD05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4438" y="693682"/>
            <a:ext cx="10010514" cy="5820630"/>
          </a:xfrm>
        </p:spPr>
      </p:pic>
    </p:spTree>
    <p:extLst>
      <p:ext uri="{BB962C8B-B14F-4D97-AF65-F5344CB8AC3E}">
        <p14:creationId xmlns:p14="http://schemas.microsoft.com/office/powerpoint/2010/main" val="94000813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38240" y="-3509"/>
            <a:ext cx="10178322" cy="80386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r"/>
            <a:r>
              <a:rPr lang="en-US" sz="3600" b="1" dirty="0">
                <a:latin typeface="Arial" panose="020B0604020202020204" pitchFamily="34" charset="0"/>
                <a:cs typeface="Arial" panose="020B0604020202020204" pitchFamily="34" charset="0"/>
              </a:rPr>
              <a:t>foundation</a:t>
            </a:r>
            <a:endParaRPr lang="en-US" sz="3600" dirty="0">
              <a:latin typeface="Arial" panose="020B0604020202020204" pitchFamily="34" charset="0"/>
              <a:cs typeface="Arial" panose="020B0604020202020204" pitchFamily="34" charset="0"/>
            </a:endParaRPr>
          </a:p>
        </p:txBody>
      </p:sp>
      <p:sp>
        <p:nvSpPr>
          <p:cNvPr id="7" name="Content Placeholder 2"/>
          <p:cNvSpPr txBox="1">
            <a:spLocks/>
          </p:cNvSpPr>
          <p:nvPr/>
        </p:nvSpPr>
        <p:spPr>
          <a:xfrm>
            <a:off x="1671506" y="2334143"/>
            <a:ext cx="9039138" cy="3887043"/>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457200" lvl="1" indent="0">
              <a:buNone/>
            </a:pPr>
            <a:endParaRPr lang="en-US" sz="3600" dirty="0">
              <a:latin typeface="Arial" panose="020B0604020202020204" pitchFamily="34" charset="0"/>
              <a:cs typeface="Arial" panose="020B0604020202020204" pitchFamily="34" charset="0"/>
            </a:endParaRPr>
          </a:p>
          <a:p>
            <a:endParaRPr lang="en-US" dirty="0"/>
          </a:p>
        </p:txBody>
      </p:sp>
      <p:pic>
        <p:nvPicPr>
          <p:cNvPr id="6" name="Content Placeholder 5">
            <a:extLst>
              <a:ext uri="{FF2B5EF4-FFF2-40B4-BE49-F238E27FC236}">
                <a16:creationId xmlns:a16="http://schemas.microsoft.com/office/drawing/2014/main" id="{2347FA11-8F18-7844-8EA4-5B283E6246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0906" y="619723"/>
            <a:ext cx="7523746" cy="6106563"/>
          </a:xfrm>
        </p:spPr>
      </p:pic>
    </p:spTree>
    <p:extLst>
      <p:ext uri="{BB962C8B-B14F-4D97-AF65-F5344CB8AC3E}">
        <p14:creationId xmlns:p14="http://schemas.microsoft.com/office/powerpoint/2010/main" val="174863870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B023C-55A5-1049-B3F1-1D6C469B2B5F}"/>
              </a:ext>
            </a:extLst>
          </p:cNvPr>
          <p:cNvSpPr>
            <a:spLocks noGrp="1"/>
          </p:cNvSpPr>
          <p:nvPr>
            <p:ph type="title"/>
          </p:nvPr>
        </p:nvSpPr>
        <p:spPr>
          <a:xfrm>
            <a:off x="8337884" y="34343"/>
            <a:ext cx="3709737" cy="1649355"/>
          </a:xfrm>
        </p:spPr>
        <p:txBody>
          <a:bodyPr>
            <a:normAutofit fontScale="90000"/>
          </a:bodyPr>
          <a:lstStyle/>
          <a:p>
            <a:r>
              <a:rPr lang="en-US" sz="2400" dirty="0"/>
              <a:t>Join us TODAY at the Employee giving Ice cream overload</a:t>
            </a:r>
          </a:p>
        </p:txBody>
      </p:sp>
      <p:pic>
        <p:nvPicPr>
          <p:cNvPr id="7" name="Content Placeholder 6">
            <a:extLst>
              <a:ext uri="{FF2B5EF4-FFF2-40B4-BE49-F238E27FC236}">
                <a16:creationId xmlns:a16="http://schemas.microsoft.com/office/drawing/2014/main" id="{A81EA998-8670-8044-9E91-843907A4895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02738" y="428"/>
            <a:ext cx="5310025" cy="6860588"/>
          </a:xfrm>
        </p:spPr>
      </p:pic>
      <p:sp>
        <p:nvSpPr>
          <p:cNvPr id="4" name="Text Placeholder 3">
            <a:extLst>
              <a:ext uri="{FF2B5EF4-FFF2-40B4-BE49-F238E27FC236}">
                <a16:creationId xmlns:a16="http://schemas.microsoft.com/office/drawing/2014/main" id="{0940D711-EB1A-BE42-A132-E489BBBEFD88}"/>
              </a:ext>
            </a:extLst>
          </p:cNvPr>
          <p:cNvSpPr>
            <a:spLocks noGrp="1"/>
          </p:cNvSpPr>
          <p:nvPr>
            <p:ph type="body" sz="half" idx="2"/>
          </p:nvPr>
        </p:nvSpPr>
        <p:spPr>
          <a:xfrm>
            <a:off x="8337885" y="1683698"/>
            <a:ext cx="3092115" cy="5174302"/>
          </a:xfrm>
        </p:spPr>
        <p:txBody>
          <a:bodyPr>
            <a:normAutofit fontScale="92500" lnSpcReduction="10000"/>
          </a:bodyPr>
          <a:lstStyle/>
          <a:p>
            <a:r>
              <a:rPr lang="en-US" sz="2000" dirty="0"/>
              <a:t>In the CONN Expo Room from 1 p.m. - 3 p.m.</a:t>
            </a:r>
          </a:p>
          <a:p>
            <a:r>
              <a:rPr lang="en-US" sz="2000" dirty="0"/>
              <a:t>2 Drawings – 1 for existing employees giving and 1 for new sign-ups. You don’t have to be present to win.</a:t>
            </a:r>
          </a:p>
          <a:p>
            <a:r>
              <a:rPr lang="en-US" sz="2000" dirty="0"/>
              <a:t>2018 Employee Giving total was $15,445.</a:t>
            </a:r>
          </a:p>
          <a:p>
            <a:r>
              <a:rPr lang="en-US" sz="2000" dirty="0"/>
              <a:t>2019 End of Year goal is $25,000.</a:t>
            </a:r>
          </a:p>
          <a:p>
            <a:r>
              <a:rPr lang="en-US" sz="2000" dirty="0"/>
              <a:t>Give to any program at Taft College-Tax deductible and pre tax deduction from payroll</a:t>
            </a:r>
            <a:endParaRPr lang="en-US" dirty="0"/>
          </a:p>
        </p:txBody>
      </p:sp>
    </p:spTree>
    <p:extLst>
      <p:ext uri="{BB962C8B-B14F-4D97-AF65-F5344CB8AC3E}">
        <p14:creationId xmlns:p14="http://schemas.microsoft.com/office/powerpoint/2010/main" val="2795468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F8047-BA34-4829-B02E-81C9F0CFA904}"/>
              </a:ext>
            </a:extLst>
          </p:cNvPr>
          <p:cNvSpPr>
            <a:spLocks noGrp="1"/>
          </p:cNvSpPr>
          <p:nvPr>
            <p:ph type="title"/>
          </p:nvPr>
        </p:nvSpPr>
        <p:spPr>
          <a:xfrm>
            <a:off x="1335568" y="373996"/>
            <a:ext cx="10178322" cy="1492132"/>
          </a:xfrm>
        </p:spPr>
        <p:txBody>
          <a:bodyPr/>
          <a:lstStyle/>
          <a:p>
            <a:r>
              <a:rPr lang="en-US" dirty="0"/>
              <a:t>What’s new? </a:t>
            </a:r>
            <a:r>
              <a:rPr lang="en-US" b="1" i="1" dirty="0"/>
              <a:t>Curriculum</a:t>
            </a:r>
            <a:endParaRPr lang="en-US" i="1" dirty="0"/>
          </a:p>
        </p:txBody>
      </p:sp>
      <p:sp>
        <p:nvSpPr>
          <p:cNvPr id="3" name="Content Placeholder 2">
            <a:extLst>
              <a:ext uri="{FF2B5EF4-FFF2-40B4-BE49-F238E27FC236}">
                <a16:creationId xmlns:a16="http://schemas.microsoft.com/office/drawing/2014/main" id="{C2BAB9E1-9B4E-4D7A-8BF3-D8A12B04B44D}"/>
              </a:ext>
            </a:extLst>
          </p:cNvPr>
          <p:cNvSpPr>
            <a:spLocks noGrp="1"/>
          </p:cNvSpPr>
          <p:nvPr>
            <p:ph sz="half" idx="1"/>
          </p:nvPr>
        </p:nvSpPr>
        <p:spPr>
          <a:xfrm>
            <a:off x="973123" y="2013358"/>
            <a:ext cx="4832059" cy="4337108"/>
          </a:xfrm>
        </p:spPr>
        <p:txBody>
          <a:bodyPr>
            <a:normAutofit/>
          </a:bodyPr>
          <a:lstStyle/>
          <a:p>
            <a:pPr marL="0" indent="0">
              <a:buNone/>
            </a:pPr>
            <a:r>
              <a:rPr lang="en-US" sz="3000" b="1" dirty="0"/>
              <a:t>Courses inactivated:</a:t>
            </a:r>
          </a:p>
          <a:p>
            <a:pPr marL="0" indent="0">
              <a:buNone/>
            </a:pPr>
            <a:endParaRPr lang="en-US" sz="3000" b="1" dirty="0"/>
          </a:p>
          <a:p>
            <a:r>
              <a:rPr lang="en-US" sz="3000" b="1" dirty="0"/>
              <a:t>7</a:t>
            </a:r>
            <a:r>
              <a:rPr lang="en-US" sz="3000" dirty="0"/>
              <a:t> in Applied Tech, IES</a:t>
            </a:r>
          </a:p>
          <a:p>
            <a:r>
              <a:rPr lang="en-US" sz="3000" b="1" dirty="0"/>
              <a:t>3</a:t>
            </a:r>
            <a:r>
              <a:rPr lang="en-US" sz="3000" dirty="0"/>
              <a:t> in Applied Tech, Business</a:t>
            </a:r>
          </a:p>
          <a:p>
            <a:r>
              <a:rPr lang="en-US" sz="3000" b="1" dirty="0"/>
              <a:t>4</a:t>
            </a:r>
            <a:r>
              <a:rPr lang="en-US" sz="3000" dirty="0"/>
              <a:t> in Applied Tech, Welding</a:t>
            </a:r>
          </a:p>
          <a:p>
            <a:r>
              <a:rPr lang="en-US" sz="3000" b="1" dirty="0"/>
              <a:t>2</a:t>
            </a:r>
            <a:r>
              <a:rPr lang="en-US" sz="3000" dirty="0"/>
              <a:t> in Math/Science, Engineering</a:t>
            </a:r>
          </a:p>
          <a:p>
            <a:endParaRPr lang="en-US" dirty="0"/>
          </a:p>
        </p:txBody>
      </p:sp>
      <p:sp>
        <p:nvSpPr>
          <p:cNvPr id="4" name="Content Placeholder 3">
            <a:extLst>
              <a:ext uri="{FF2B5EF4-FFF2-40B4-BE49-F238E27FC236}">
                <a16:creationId xmlns:a16="http://schemas.microsoft.com/office/drawing/2014/main" id="{F02F745A-0D04-4BD4-ACE7-E7D3A97E1CF0}"/>
              </a:ext>
            </a:extLst>
          </p:cNvPr>
          <p:cNvSpPr>
            <a:spLocks noGrp="1"/>
          </p:cNvSpPr>
          <p:nvPr>
            <p:ph sz="half" idx="2"/>
          </p:nvPr>
        </p:nvSpPr>
        <p:spPr>
          <a:xfrm>
            <a:off x="5805182" y="1400961"/>
            <a:ext cx="5805181" cy="5259898"/>
          </a:xfrm>
        </p:spPr>
        <p:txBody>
          <a:bodyPr>
            <a:noAutofit/>
          </a:bodyPr>
          <a:lstStyle/>
          <a:p>
            <a:pPr marL="0" indent="0">
              <a:buNone/>
            </a:pPr>
            <a:r>
              <a:rPr lang="en-US" sz="2800" b="1" dirty="0"/>
              <a:t>Distance learning updates:</a:t>
            </a:r>
          </a:p>
          <a:p>
            <a:r>
              <a:rPr lang="en-US" sz="2800" b="1" dirty="0"/>
              <a:t>3</a:t>
            </a:r>
            <a:r>
              <a:rPr lang="en-US" sz="2800" dirty="0"/>
              <a:t> classes are now fully aligned to the statewide CVC-OEI rubric: ENGL 1500, BUSN 1500, ECON 2120</a:t>
            </a:r>
          </a:p>
          <a:p>
            <a:r>
              <a:rPr lang="en-US" sz="2800" b="1" dirty="0"/>
              <a:t>18</a:t>
            </a:r>
            <a:r>
              <a:rPr lang="en-US" sz="2800" dirty="0"/>
              <a:t> courses are in the works to align</a:t>
            </a:r>
          </a:p>
          <a:p>
            <a:r>
              <a:rPr lang="en-US" sz="2800" b="1" dirty="0"/>
              <a:t>97</a:t>
            </a:r>
            <a:r>
              <a:rPr lang="en-US" sz="2800" dirty="0"/>
              <a:t> faculty members Canvas trained</a:t>
            </a:r>
          </a:p>
          <a:p>
            <a:r>
              <a:rPr lang="en-US" sz="2800" b="1" dirty="0"/>
              <a:t>14</a:t>
            </a:r>
            <a:r>
              <a:rPr lang="en-US" sz="2800" dirty="0"/>
              <a:t> fully online ADTs</a:t>
            </a:r>
          </a:p>
          <a:p>
            <a:r>
              <a:rPr lang="en-US" sz="2800" dirty="0"/>
              <a:t>Expanding online student resources: tutoring, student readiness modules, proctoring, and counseling</a:t>
            </a:r>
          </a:p>
        </p:txBody>
      </p:sp>
    </p:spTree>
    <p:extLst>
      <p:ext uri="{BB962C8B-B14F-4D97-AF65-F5344CB8AC3E}">
        <p14:creationId xmlns:p14="http://schemas.microsoft.com/office/powerpoint/2010/main" val="251796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fade">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fade">
                                      <p:cBhvr>
                                        <p:cTn id="42" dur="500"/>
                                        <p:tgtEl>
                                          <p:spTgt spid="4">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animEffect transition="in" filter="fade">
                                      <p:cBhvr>
                                        <p:cTn id="47" dur="500"/>
                                        <p:tgtEl>
                                          <p:spTgt spid="4">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Effect transition="in" filter="fade">
                                      <p:cBhvr>
                                        <p:cTn id="52" dur="500"/>
                                        <p:tgtEl>
                                          <p:spTgt spid="4">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
                                            <p:txEl>
                                              <p:pRg st="5" end="5"/>
                                            </p:txEl>
                                          </p:spTgt>
                                        </p:tgtEl>
                                        <p:attrNameLst>
                                          <p:attrName>style.visibility</p:attrName>
                                        </p:attrNameLst>
                                      </p:cBhvr>
                                      <p:to>
                                        <p:strVal val="visible"/>
                                      </p:to>
                                    </p:set>
                                    <p:animEffect transition="in" filter="fade">
                                      <p:cBhvr>
                                        <p:cTn id="5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60221" y="224590"/>
            <a:ext cx="7211050" cy="6776019"/>
          </a:xfrm>
        </p:spPr>
        <p:txBody>
          <a:bodyPr>
            <a:normAutofit/>
          </a:bodyPr>
          <a:lstStyle/>
          <a:p>
            <a:pPr algn="ctr"/>
            <a:r>
              <a:rPr lang="en-US" dirty="0">
                <a:solidFill>
                  <a:schemeClr val="tx1"/>
                </a:solidFill>
              </a:rPr>
              <a:t>Thank you for all </a:t>
            </a:r>
            <a:r>
              <a:rPr lang="en-US" u="sng" dirty="0">
                <a:solidFill>
                  <a:schemeClr val="tx1"/>
                </a:solidFill>
              </a:rPr>
              <a:t>you</a:t>
            </a:r>
            <a:r>
              <a:rPr lang="en-US" dirty="0">
                <a:solidFill>
                  <a:schemeClr val="tx1"/>
                </a:solidFill>
              </a:rPr>
              <a:t> do to make Taft College GREAT!</a:t>
            </a:r>
            <a:br>
              <a:rPr lang="en-US" dirty="0">
                <a:solidFill>
                  <a:schemeClr val="tx1"/>
                </a:solidFill>
              </a:rPr>
            </a:br>
            <a:br>
              <a:rPr lang="en-US" dirty="0">
                <a:solidFill>
                  <a:schemeClr val="tx1"/>
                </a:solidFill>
              </a:rPr>
            </a:br>
            <a:r>
              <a:rPr lang="en-US" u="sng" dirty="0">
                <a:solidFill>
                  <a:schemeClr val="tx1"/>
                </a:solidFill>
              </a:rPr>
              <a:t>We are here to serve you!</a:t>
            </a:r>
            <a:br>
              <a:rPr lang="en-US" u="sng" dirty="0">
                <a:solidFill>
                  <a:schemeClr val="tx1"/>
                </a:solidFill>
              </a:rPr>
            </a:br>
            <a:br>
              <a:rPr lang="en-US" dirty="0">
                <a:solidFill>
                  <a:schemeClr val="tx1"/>
                </a:solidFill>
              </a:rPr>
            </a:br>
            <a:r>
              <a:rPr lang="en-US" dirty="0">
                <a:solidFill>
                  <a:schemeClr val="tx1"/>
                </a:solidFill>
              </a:rPr>
              <a:t>Sheri, </a:t>
            </a:r>
            <a:r>
              <a:rPr lang="en-US" dirty="0" err="1">
                <a:solidFill>
                  <a:schemeClr val="tx1"/>
                </a:solidFill>
              </a:rPr>
              <a:t>Mahea</a:t>
            </a:r>
            <a:r>
              <a:rPr lang="en-US" dirty="0">
                <a:solidFill>
                  <a:schemeClr val="tx1"/>
                </a:solidFill>
              </a:rPr>
              <a:t> and Javier</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4631680" cy="325953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9" y="3259537"/>
            <a:ext cx="4654242" cy="3598463"/>
          </a:xfrm>
          <a:prstGeom prst="rect">
            <a:avLst/>
          </a:prstGeom>
        </p:spPr>
      </p:pic>
    </p:spTree>
    <p:extLst>
      <p:ext uri="{BB962C8B-B14F-4D97-AF65-F5344CB8AC3E}">
        <p14:creationId xmlns:p14="http://schemas.microsoft.com/office/powerpoint/2010/main" val="7481908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27540" y="2389517"/>
            <a:ext cx="6607834" cy="1446550"/>
          </a:xfrm>
          <a:prstGeom prst="rect">
            <a:avLst/>
          </a:prstGeom>
          <a:noFill/>
        </p:spPr>
        <p:txBody>
          <a:bodyPr wrap="square" rtlCol="0">
            <a:spAutoFit/>
          </a:bodyPr>
          <a:lstStyle/>
          <a:p>
            <a:pPr algn="ctr"/>
            <a:r>
              <a:rPr lang="en-US" sz="4400" dirty="0"/>
              <a:t>Thank you for your presentations!</a:t>
            </a:r>
          </a:p>
        </p:txBody>
      </p:sp>
    </p:spTree>
    <p:extLst>
      <p:ext uri="{BB962C8B-B14F-4D97-AF65-F5344CB8AC3E}">
        <p14:creationId xmlns:p14="http://schemas.microsoft.com/office/powerpoint/2010/main" val="190374178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71F62-583C-48CD-A92D-3098EE10BED8}"/>
              </a:ext>
            </a:extLst>
          </p:cNvPr>
          <p:cNvSpPr>
            <a:spLocks noGrp="1"/>
          </p:cNvSpPr>
          <p:nvPr>
            <p:ph type="title"/>
          </p:nvPr>
        </p:nvSpPr>
        <p:spPr/>
        <p:txBody>
          <a:bodyPr/>
          <a:lstStyle/>
          <a:p>
            <a:r>
              <a:rPr lang="en-US" dirty="0"/>
              <a:t>Compensation study</a:t>
            </a:r>
          </a:p>
        </p:txBody>
      </p:sp>
      <p:sp>
        <p:nvSpPr>
          <p:cNvPr id="3" name="Content Placeholder 2">
            <a:extLst>
              <a:ext uri="{FF2B5EF4-FFF2-40B4-BE49-F238E27FC236}">
                <a16:creationId xmlns:a16="http://schemas.microsoft.com/office/drawing/2014/main" id="{B70F3856-0809-4918-A481-D2265875817D}"/>
              </a:ext>
            </a:extLst>
          </p:cNvPr>
          <p:cNvSpPr>
            <a:spLocks noGrp="1"/>
          </p:cNvSpPr>
          <p:nvPr>
            <p:ph idx="1"/>
          </p:nvPr>
        </p:nvSpPr>
        <p:spPr>
          <a:xfrm>
            <a:off x="1251678" y="1635853"/>
            <a:ext cx="10178322" cy="4243739"/>
          </a:xfrm>
        </p:spPr>
        <p:txBody>
          <a:bodyPr>
            <a:normAutofit/>
          </a:bodyPr>
          <a:lstStyle/>
          <a:p>
            <a:r>
              <a:rPr lang="en-US" dirty="0"/>
              <a:t>Started in 2016 and updated and validated in 2018</a:t>
            </a:r>
          </a:p>
          <a:p>
            <a:pPr lvl="1"/>
            <a:r>
              <a:rPr lang="en-US" dirty="0"/>
              <a:t>Performed by outside company</a:t>
            </a:r>
          </a:p>
          <a:p>
            <a:pPr lvl="1"/>
            <a:r>
              <a:rPr lang="en-US" dirty="0"/>
              <a:t>Compared to peer institutions across the state and also local markets</a:t>
            </a:r>
          </a:p>
          <a:p>
            <a:pPr lvl="1"/>
            <a:r>
              <a:rPr lang="en-US" dirty="0"/>
              <a:t>Validated and updated data</a:t>
            </a:r>
          </a:p>
          <a:p>
            <a:pPr lvl="1"/>
            <a:r>
              <a:rPr lang="en-US" dirty="0"/>
              <a:t>Implemented over the past year</a:t>
            </a:r>
          </a:p>
          <a:p>
            <a:r>
              <a:rPr lang="en-US" dirty="0"/>
              <a:t>Positions affected</a:t>
            </a:r>
          </a:p>
          <a:p>
            <a:pPr lvl="1"/>
            <a:r>
              <a:rPr lang="en-US" dirty="0"/>
              <a:t>Classified positions-50</a:t>
            </a:r>
          </a:p>
          <a:p>
            <a:pPr lvl="1"/>
            <a:r>
              <a:rPr lang="en-US" dirty="0"/>
              <a:t>Confidential positions-5</a:t>
            </a:r>
          </a:p>
          <a:p>
            <a:pPr lvl="1"/>
            <a:r>
              <a:rPr lang="en-US" dirty="0"/>
              <a:t>Administrator positions-11</a:t>
            </a:r>
          </a:p>
          <a:p>
            <a:endParaRPr lang="en-US" dirty="0"/>
          </a:p>
          <a:p>
            <a:pPr marL="457200" lvl="1" indent="0">
              <a:buNone/>
            </a:pPr>
            <a:endParaRPr lang="en-US" dirty="0"/>
          </a:p>
        </p:txBody>
      </p:sp>
    </p:spTree>
    <p:extLst>
      <p:ext uri="{BB962C8B-B14F-4D97-AF65-F5344CB8AC3E}">
        <p14:creationId xmlns:p14="http://schemas.microsoft.com/office/powerpoint/2010/main" val="363941094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83452-9F4D-49C4-A90E-24069BEE40EC}"/>
              </a:ext>
            </a:extLst>
          </p:cNvPr>
          <p:cNvSpPr>
            <a:spLocks noGrp="1"/>
          </p:cNvSpPr>
          <p:nvPr>
            <p:ph type="title"/>
          </p:nvPr>
        </p:nvSpPr>
        <p:spPr/>
        <p:txBody>
          <a:bodyPr/>
          <a:lstStyle/>
          <a:p>
            <a:r>
              <a:rPr lang="en-US" dirty="0"/>
              <a:t>Program review</a:t>
            </a:r>
            <a:br>
              <a:rPr lang="en-US" dirty="0"/>
            </a:br>
            <a:r>
              <a:rPr lang="en-US" dirty="0"/>
              <a:t>$~$375,000</a:t>
            </a:r>
          </a:p>
        </p:txBody>
      </p:sp>
      <p:sp>
        <p:nvSpPr>
          <p:cNvPr id="3" name="Content Placeholder 2">
            <a:extLst>
              <a:ext uri="{FF2B5EF4-FFF2-40B4-BE49-F238E27FC236}">
                <a16:creationId xmlns:a16="http://schemas.microsoft.com/office/drawing/2014/main" id="{14F45D60-C0D3-4604-B5C4-E6CE2A91778C}"/>
              </a:ext>
            </a:extLst>
          </p:cNvPr>
          <p:cNvSpPr>
            <a:spLocks noGrp="1"/>
          </p:cNvSpPr>
          <p:nvPr>
            <p:ph idx="1"/>
          </p:nvPr>
        </p:nvSpPr>
        <p:spPr/>
        <p:txBody>
          <a:bodyPr>
            <a:normAutofit lnSpcReduction="10000"/>
          </a:bodyPr>
          <a:lstStyle/>
          <a:p>
            <a:r>
              <a:rPr lang="en-US" dirty="0"/>
              <a:t>S4 Remodel	(PR Priority1)</a:t>
            </a:r>
          </a:p>
          <a:p>
            <a:r>
              <a:rPr lang="en-US" dirty="0"/>
              <a:t>English faculty in tutoring lab (PR Priority 2)</a:t>
            </a:r>
          </a:p>
          <a:p>
            <a:r>
              <a:rPr lang="en-US" dirty="0"/>
              <a:t>Psychology research study (PR Priority 5)</a:t>
            </a:r>
          </a:p>
          <a:p>
            <a:r>
              <a:rPr lang="en-US" dirty="0" err="1"/>
              <a:t>IPads</a:t>
            </a:r>
            <a:r>
              <a:rPr lang="en-US" dirty="0"/>
              <a:t> for math (PR Priority 6)</a:t>
            </a:r>
          </a:p>
          <a:p>
            <a:r>
              <a:rPr lang="en-US" dirty="0"/>
              <a:t>Mental Health and Wellness Counseling hours (PR Priority 8)</a:t>
            </a:r>
          </a:p>
          <a:p>
            <a:r>
              <a:rPr lang="en-US" dirty="0"/>
              <a:t>Life Science PD (PR Priority10)</a:t>
            </a:r>
          </a:p>
          <a:p>
            <a:r>
              <a:rPr lang="en-US" dirty="0"/>
              <a:t>Update of Athletics facilities (PR Priority 20)</a:t>
            </a:r>
          </a:p>
          <a:p>
            <a:r>
              <a:rPr lang="en-US" dirty="0"/>
              <a:t>Athletic uniforms and furniture (PR Priorities 28 &amp; 30)</a:t>
            </a:r>
          </a:p>
          <a:p>
            <a:r>
              <a:rPr lang="en-US" dirty="0"/>
              <a:t>Child Development Center remodel for safety (PR Priority 29)</a:t>
            </a:r>
          </a:p>
        </p:txBody>
      </p:sp>
    </p:spTree>
    <p:extLst>
      <p:ext uri="{BB962C8B-B14F-4D97-AF65-F5344CB8AC3E}">
        <p14:creationId xmlns:p14="http://schemas.microsoft.com/office/powerpoint/2010/main" val="92119668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36326-FC86-4AAC-89A9-F88A445C260E}"/>
              </a:ext>
            </a:extLst>
          </p:cNvPr>
          <p:cNvSpPr>
            <a:spLocks noGrp="1"/>
          </p:cNvSpPr>
          <p:nvPr>
            <p:ph type="title"/>
          </p:nvPr>
        </p:nvSpPr>
        <p:spPr>
          <a:xfrm>
            <a:off x="1251679" y="645106"/>
            <a:ext cx="3384329" cy="5421435"/>
          </a:xfrm>
        </p:spPr>
        <p:txBody>
          <a:bodyPr anchor="ctr">
            <a:normAutofit/>
          </a:bodyPr>
          <a:lstStyle/>
          <a:p>
            <a:r>
              <a:rPr lang="en-US" sz="4000"/>
              <a:t>Professional development</a:t>
            </a:r>
          </a:p>
        </p:txBody>
      </p:sp>
      <p:graphicFrame>
        <p:nvGraphicFramePr>
          <p:cNvPr id="5" name="Content Placeholder 2">
            <a:extLst>
              <a:ext uri="{FF2B5EF4-FFF2-40B4-BE49-F238E27FC236}">
                <a16:creationId xmlns:a16="http://schemas.microsoft.com/office/drawing/2014/main" id="{F45ACD1A-1BFD-45F1-A97D-AC17A57BC13C}"/>
              </a:ext>
            </a:extLst>
          </p:cNvPr>
          <p:cNvGraphicFramePr>
            <a:graphicFrameLocks noGrp="1"/>
          </p:cNvGraphicFramePr>
          <p:nvPr>
            <p:ph idx="1"/>
            <p:extLst>
              <p:ext uri="{D42A27DB-BD31-4B8C-83A1-F6EECF244321}">
                <p14:modId xmlns:p14="http://schemas.microsoft.com/office/powerpoint/2010/main" val="703643584"/>
              </p:ext>
            </p:extLst>
          </p:nvPr>
        </p:nvGraphicFramePr>
        <p:xfrm>
          <a:off x="5280025" y="644525"/>
          <a:ext cx="5994400" cy="54094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42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079F42-5C7A-44DD-9E9F-A34795A48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9091" y="0"/>
            <a:ext cx="114729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6">
            <a:extLst>
              <a:ext uri="{FF2B5EF4-FFF2-40B4-BE49-F238E27FC236}">
                <a16:creationId xmlns:a16="http://schemas.microsoft.com/office/drawing/2014/main" id="{09777E15-6D68-4808-AD20-82EA7377F4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3285"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11" name="Freeform 6">
            <a:extLst>
              <a:ext uri="{FF2B5EF4-FFF2-40B4-BE49-F238E27FC236}">
                <a16:creationId xmlns:a16="http://schemas.microsoft.com/office/drawing/2014/main" id="{CE79CAD8-9F7F-4756-BD12-8463CA4C6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3" name="Rectangle 12">
            <a:extLst>
              <a:ext uri="{FF2B5EF4-FFF2-40B4-BE49-F238E27FC236}">
                <a16:creationId xmlns:a16="http://schemas.microsoft.com/office/drawing/2014/main" id="{A9923A21-5790-4667-B5C7-ADA793B49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4448" y="643466"/>
            <a:ext cx="9600802" cy="557106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3275462" y="965199"/>
            <a:ext cx="6378771" cy="4927601"/>
          </a:xfrm>
          <a:prstGeom prst="rect">
            <a:avLst/>
          </a:prstGeom>
        </p:spPr>
      </p:pic>
    </p:spTree>
    <p:extLst>
      <p:ext uri="{BB962C8B-B14F-4D97-AF65-F5344CB8AC3E}">
        <p14:creationId xmlns:p14="http://schemas.microsoft.com/office/powerpoint/2010/main" val="376236210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9750" y="581025"/>
            <a:ext cx="8572500" cy="5695950"/>
          </a:xfrm>
          <a:prstGeom prst="rect">
            <a:avLst/>
          </a:prstGeom>
        </p:spPr>
      </p:pic>
    </p:spTree>
    <p:extLst>
      <p:ext uri="{BB962C8B-B14F-4D97-AF65-F5344CB8AC3E}">
        <p14:creationId xmlns:p14="http://schemas.microsoft.com/office/powerpoint/2010/main" val="326738104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Last year's challenges becomes this year's success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4688" y="507813"/>
            <a:ext cx="5609156" cy="56341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Last year's challenges becomes this year's success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3501730" y="585198"/>
            <a:ext cx="5532114" cy="5556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01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year’s Challenges</a:t>
            </a:r>
          </a:p>
        </p:txBody>
      </p:sp>
      <p:sp>
        <p:nvSpPr>
          <p:cNvPr id="3" name="Content Placeholder 2"/>
          <p:cNvSpPr>
            <a:spLocks noGrp="1"/>
          </p:cNvSpPr>
          <p:nvPr>
            <p:ph idx="1"/>
          </p:nvPr>
        </p:nvSpPr>
        <p:spPr/>
        <p:txBody>
          <a:bodyPr>
            <a:normAutofit/>
          </a:bodyPr>
          <a:lstStyle/>
          <a:p>
            <a:r>
              <a:rPr lang="en-US" sz="4000" dirty="0"/>
              <a:t>Child Development Center</a:t>
            </a:r>
          </a:p>
          <a:p>
            <a:r>
              <a:rPr lang="en-US" sz="4000" dirty="0"/>
              <a:t>Maintenance and Operations</a:t>
            </a:r>
          </a:p>
          <a:p>
            <a:r>
              <a:rPr lang="en-US" sz="4000" dirty="0"/>
              <a:t>Student Center Building</a:t>
            </a:r>
          </a:p>
          <a:p>
            <a:r>
              <a:rPr lang="en-US" sz="4000" dirty="0"/>
              <a:t>Opportunities for Communication</a:t>
            </a:r>
          </a:p>
        </p:txBody>
      </p:sp>
    </p:spTree>
    <p:extLst>
      <p:ext uri="{BB962C8B-B14F-4D97-AF65-F5344CB8AC3E}">
        <p14:creationId xmlns:p14="http://schemas.microsoft.com/office/powerpoint/2010/main" val="349446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4479B-E491-4356-AAC2-0794C35333DD}"/>
              </a:ext>
            </a:extLst>
          </p:cNvPr>
          <p:cNvSpPr>
            <a:spLocks noGrp="1"/>
          </p:cNvSpPr>
          <p:nvPr>
            <p:ph type="title"/>
          </p:nvPr>
        </p:nvSpPr>
        <p:spPr/>
        <p:txBody>
          <a:bodyPr/>
          <a:lstStyle/>
          <a:p>
            <a:r>
              <a:rPr lang="en-US" dirty="0"/>
              <a:t>Opportunities to communicate</a:t>
            </a:r>
          </a:p>
        </p:txBody>
      </p:sp>
      <p:sp>
        <p:nvSpPr>
          <p:cNvPr id="3" name="Content Placeholder 2">
            <a:extLst>
              <a:ext uri="{FF2B5EF4-FFF2-40B4-BE49-F238E27FC236}">
                <a16:creationId xmlns:a16="http://schemas.microsoft.com/office/drawing/2014/main" id="{3401468E-222D-436A-892E-252ED3135C16}"/>
              </a:ext>
            </a:extLst>
          </p:cNvPr>
          <p:cNvSpPr>
            <a:spLocks noGrp="1"/>
          </p:cNvSpPr>
          <p:nvPr>
            <p:ph idx="1"/>
          </p:nvPr>
        </p:nvSpPr>
        <p:spPr/>
        <p:txBody>
          <a:bodyPr/>
          <a:lstStyle/>
          <a:p>
            <a:r>
              <a:rPr lang="en-US" dirty="0"/>
              <a:t>Ask an Administrator</a:t>
            </a:r>
          </a:p>
          <a:p>
            <a:r>
              <a:rPr lang="en-US" dirty="0"/>
              <a:t>Open Forums for Administrator Hiring Process</a:t>
            </a:r>
          </a:p>
          <a:p>
            <a:r>
              <a:rPr lang="en-US" dirty="0"/>
              <a:t>One on One Meetings</a:t>
            </a:r>
          </a:p>
          <a:p>
            <a:r>
              <a:rPr lang="en-US" dirty="0"/>
              <a:t>Hired Executive Director of Marketing and Community Relations</a:t>
            </a:r>
          </a:p>
        </p:txBody>
      </p:sp>
    </p:spTree>
    <p:extLst>
      <p:ext uri="{BB962C8B-B14F-4D97-AF65-F5344CB8AC3E}">
        <p14:creationId xmlns:p14="http://schemas.microsoft.com/office/powerpoint/2010/main" val="105539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F8047-BA34-4829-B02E-81C9F0CFA904}"/>
              </a:ext>
            </a:extLst>
          </p:cNvPr>
          <p:cNvSpPr>
            <a:spLocks noGrp="1"/>
          </p:cNvSpPr>
          <p:nvPr>
            <p:ph type="title"/>
          </p:nvPr>
        </p:nvSpPr>
        <p:spPr>
          <a:xfrm>
            <a:off x="1251678" y="382385"/>
            <a:ext cx="10178322" cy="926298"/>
          </a:xfrm>
        </p:spPr>
        <p:txBody>
          <a:bodyPr/>
          <a:lstStyle/>
          <a:p>
            <a:r>
              <a:rPr lang="en-US" dirty="0"/>
              <a:t>What’s new? </a:t>
            </a:r>
            <a:r>
              <a:rPr lang="en-US" i="1" dirty="0"/>
              <a:t>Learning </a:t>
            </a:r>
            <a:r>
              <a:rPr lang="en-US" b="1" i="1" dirty="0"/>
              <a:t>Support!</a:t>
            </a:r>
            <a:endParaRPr lang="en-US" i="1" dirty="0"/>
          </a:p>
        </p:txBody>
      </p:sp>
      <p:sp>
        <p:nvSpPr>
          <p:cNvPr id="3" name="Content Placeholder 2">
            <a:extLst>
              <a:ext uri="{FF2B5EF4-FFF2-40B4-BE49-F238E27FC236}">
                <a16:creationId xmlns:a16="http://schemas.microsoft.com/office/drawing/2014/main" id="{C2BAB9E1-9B4E-4D7A-8BF3-D8A12B04B44D}"/>
              </a:ext>
            </a:extLst>
          </p:cNvPr>
          <p:cNvSpPr>
            <a:spLocks noGrp="1"/>
          </p:cNvSpPr>
          <p:nvPr>
            <p:ph sz="half" idx="1"/>
          </p:nvPr>
        </p:nvSpPr>
        <p:spPr>
          <a:xfrm>
            <a:off x="939567" y="2231471"/>
            <a:ext cx="5352176" cy="4379053"/>
          </a:xfrm>
        </p:spPr>
        <p:txBody>
          <a:bodyPr>
            <a:normAutofit fontScale="92500" lnSpcReduction="20000"/>
          </a:bodyPr>
          <a:lstStyle/>
          <a:p>
            <a:pPr marL="0" indent="0">
              <a:buNone/>
            </a:pPr>
            <a:r>
              <a:rPr lang="en-US" sz="3000" b="1" dirty="0"/>
              <a:t>Library moves ahead: </a:t>
            </a:r>
          </a:p>
          <a:p>
            <a:pPr marL="0" indent="0">
              <a:buNone/>
            </a:pPr>
            <a:endParaRPr lang="en-US" sz="2800" b="1" dirty="0"/>
          </a:p>
          <a:p>
            <a:r>
              <a:rPr lang="en-US" sz="3000" dirty="0"/>
              <a:t>New charging stations for devices</a:t>
            </a:r>
          </a:p>
          <a:p>
            <a:r>
              <a:rPr lang="en-US" sz="3000" dirty="0"/>
              <a:t>New printing process</a:t>
            </a:r>
          </a:p>
          <a:p>
            <a:r>
              <a:rPr lang="en-US" sz="3000" dirty="0"/>
              <a:t>650+ books added to the library  collection</a:t>
            </a:r>
          </a:p>
          <a:p>
            <a:r>
              <a:rPr lang="en-US" sz="3000" dirty="0"/>
              <a:t>Watch for new library catalog service (statewide) in the next year</a:t>
            </a:r>
            <a:endParaRPr lang="en-US" sz="2200" dirty="0"/>
          </a:p>
        </p:txBody>
      </p:sp>
      <p:sp>
        <p:nvSpPr>
          <p:cNvPr id="4" name="Content Placeholder 3">
            <a:extLst>
              <a:ext uri="{FF2B5EF4-FFF2-40B4-BE49-F238E27FC236}">
                <a16:creationId xmlns:a16="http://schemas.microsoft.com/office/drawing/2014/main" id="{F02F745A-0D04-4BD4-ACE7-E7D3A97E1CF0}"/>
              </a:ext>
            </a:extLst>
          </p:cNvPr>
          <p:cNvSpPr>
            <a:spLocks noGrp="1"/>
          </p:cNvSpPr>
          <p:nvPr>
            <p:ph sz="half" idx="2"/>
          </p:nvPr>
        </p:nvSpPr>
        <p:spPr>
          <a:xfrm>
            <a:off x="6384022" y="1874517"/>
            <a:ext cx="5553511" cy="4887009"/>
          </a:xfrm>
        </p:spPr>
        <p:txBody>
          <a:bodyPr>
            <a:normAutofit fontScale="92500" lnSpcReduction="20000"/>
          </a:bodyPr>
          <a:lstStyle/>
          <a:p>
            <a:pPr marL="0" indent="0">
              <a:buNone/>
            </a:pPr>
            <a:r>
              <a:rPr lang="en-US" sz="2800" b="1" dirty="0"/>
              <a:t>Tutoring/Learning Center grows:</a:t>
            </a:r>
          </a:p>
          <a:p>
            <a:r>
              <a:rPr lang="en-US" sz="2800" b="1" dirty="0"/>
              <a:t>Embedded Tutoring -  </a:t>
            </a:r>
            <a:r>
              <a:rPr lang="en-US" sz="2800" dirty="0"/>
              <a:t>Successful pilot with PSYC 2200. (Learn more at Faculty Reports!)</a:t>
            </a:r>
          </a:p>
          <a:p>
            <a:r>
              <a:rPr lang="en-US" sz="2800" b="1" dirty="0"/>
              <a:t>Expansion into the PDC </a:t>
            </a:r>
            <a:r>
              <a:rPr lang="en-US" sz="2800" dirty="0"/>
              <a:t>- The former Professional Development Center is now the Calculus Lab! Tutoring for trigonometry, all calculus, and differential equations is here. </a:t>
            </a:r>
          </a:p>
          <a:p>
            <a:r>
              <a:rPr lang="en-US" sz="2800" dirty="0"/>
              <a:t>The existing Math Lab - tutoring for stats and PSYC stats, Math 230-1060, 1500,  1520, 1505.</a:t>
            </a:r>
          </a:p>
          <a:p>
            <a:endParaRPr lang="en-US" dirty="0"/>
          </a:p>
        </p:txBody>
      </p:sp>
    </p:spTree>
    <p:extLst>
      <p:ext uri="{BB962C8B-B14F-4D97-AF65-F5344CB8AC3E}">
        <p14:creationId xmlns:p14="http://schemas.microsoft.com/office/powerpoint/2010/main" val="50448966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5031" y="-335352"/>
            <a:ext cx="12382500" cy="9029700"/>
          </a:xfrm>
          <a:prstGeom prst="rect">
            <a:avLst/>
          </a:prstGeom>
        </p:spPr>
      </p:pic>
    </p:spTree>
    <p:extLst>
      <p:ext uri="{BB962C8B-B14F-4D97-AF65-F5344CB8AC3E}">
        <p14:creationId xmlns:p14="http://schemas.microsoft.com/office/powerpoint/2010/main" val="83415821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1" name="Rectangle 10">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0E624BD9-62FB-467A-ACDC-4836ADC5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Freeform 13">
            <a:extLst>
              <a:ext uri="{FF2B5EF4-FFF2-40B4-BE49-F238E27FC236}">
                <a16:creationId xmlns:a16="http://schemas.microsoft.com/office/drawing/2014/main" id="{4C973920-672E-443D-8D2E-2D1E3853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141730" y="0"/>
            <a:ext cx="7789615"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sp>
      <p:sp>
        <p:nvSpPr>
          <p:cNvPr id="2" name="Title 1">
            <a:extLst>
              <a:ext uri="{FF2B5EF4-FFF2-40B4-BE49-F238E27FC236}">
                <a16:creationId xmlns:a16="http://schemas.microsoft.com/office/drawing/2014/main" id="{AE3999E6-53A5-4702-95B2-A011CF4C8706}"/>
              </a:ext>
            </a:extLst>
          </p:cNvPr>
          <p:cNvSpPr>
            <a:spLocks noGrp="1"/>
          </p:cNvSpPr>
          <p:nvPr>
            <p:ph type="title"/>
          </p:nvPr>
        </p:nvSpPr>
        <p:spPr>
          <a:xfrm>
            <a:off x="926927" y="1231894"/>
            <a:ext cx="5490143" cy="4339177"/>
          </a:xfrm>
        </p:spPr>
        <p:txBody>
          <a:bodyPr vert="horz" lIns="91440" tIns="45720" rIns="91440" bIns="45720" rtlCol="0" anchor="ctr">
            <a:normAutofit/>
          </a:bodyPr>
          <a:lstStyle/>
          <a:p>
            <a:r>
              <a:rPr lang="en-US" sz="4200" spc="800">
                <a:solidFill>
                  <a:srgbClr val="2A1A00"/>
                </a:solidFill>
              </a:rPr>
              <a:t>Thank you for your commitment to serving our students!</a:t>
            </a:r>
            <a:br>
              <a:rPr lang="en-US" sz="4200" spc="800">
                <a:solidFill>
                  <a:srgbClr val="2A1A00"/>
                </a:solidFill>
              </a:rPr>
            </a:br>
            <a:br>
              <a:rPr lang="en-US" sz="4200" spc="800">
                <a:solidFill>
                  <a:srgbClr val="2A1A00"/>
                </a:solidFill>
              </a:rPr>
            </a:br>
            <a:endParaRPr lang="en-US" sz="4200" spc="800">
              <a:solidFill>
                <a:srgbClr val="2A1A00"/>
              </a:solidFill>
            </a:endParaRPr>
          </a:p>
        </p:txBody>
      </p:sp>
      <p:sp>
        <p:nvSpPr>
          <p:cNvPr id="17" name="Rectangle 16">
            <a:extLst>
              <a:ext uri="{FF2B5EF4-FFF2-40B4-BE49-F238E27FC236}">
                <a16:creationId xmlns:a16="http://schemas.microsoft.com/office/drawing/2014/main" id="{4363DD75-42D3-453C-A84D-D18B4215C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rgbClr val="2A1A00"/>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Graphic 5" descr="Clapping Hands">
            <a:extLst>
              <a:ext uri="{FF2B5EF4-FFF2-40B4-BE49-F238E27FC236}">
                <a16:creationId xmlns:a16="http://schemas.microsoft.com/office/drawing/2014/main" id="{E66A3542-9590-435C-A041-E897F3D90D1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52944" y="1433476"/>
            <a:ext cx="3995592" cy="3995592"/>
          </a:xfrm>
          <a:prstGeom prst="rect">
            <a:avLst/>
          </a:prstGeom>
        </p:spPr>
      </p:pic>
    </p:spTree>
    <p:extLst>
      <p:ext uri="{BB962C8B-B14F-4D97-AF65-F5344CB8AC3E}">
        <p14:creationId xmlns:p14="http://schemas.microsoft.com/office/powerpoint/2010/main" val="1960117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BA56B-1B60-4651-8B12-CC328D7EEACD}"/>
              </a:ext>
            </a:extLst>
          </p:cNvPr>
          <p:cNvSpPr>
            <a:spLocks noGrp="1"/>
          </p:cNvSpPr>
          <p:nvPr>
            <p:ph type="title"/>
          </p:nvPr>
        </p:nvSpPr>
        <p:spPr>
          <a:xfrm>
            <a:off x="1295402" y="352958"/>
            <a:ext cx="9601196" cy="1064781"/>
          </a:xfrm>
        </p:spPr>
        <p:txBody>
          <a:bodyPr>
            <a:normAutofit fontScale="90000"/>
          </a:bodyPr>
          <a:lstStyle/>
          <a:p>
            <a:r>
              <a:rPr lang="en-US" dirty="0"/>
              <a:t>What’s new? </a:t>
            </a:r>
            <a:r>
              <a:rPr lang="en-US" i="1" dirty="0"/>
              <a:t>SUMMER </a:t>
            </a:r>
            <a:r>
              <a:rPr lang="en-US" b="1" i="1" dirty="0"/>
              <a:t>Camp!</a:t>
            </a:r>
            <a:br>
              <a:rPr lang="en-US" b="1" dirty="0"/>
            </a:br>
            <a:endParaRPr lang="en-US" dirty="0"/>
          </a:p>
        </p:txBody>
      </p:sp>
      <p:sp>
        <p:nvSpPr>
          <p:cNvPr id="3" name="Content Placeholder 2">
            <a:extLst>
              <a:ext uri="{FF2B5EF4-FFF2-40B4-BE49-F238E27FC236}">
                <a16:creationId xmlns:a16="http://schemas.microsoft.com/office/drawing/2014/main" id="{99D2D682-2F68-46DE-8C29-44F552AD26FA}"/>
              </a:ext>
            </a:extLst>
          </p:cNvPr>
          <p:cNvSpPr>
            <a:spLocks noGrp="1"/>
          </p:cNvSpPr>
          <p:nvPr>
            <p:ph sz="half" idx="1"/>
          </p:nvPr>
        </p:nvSpPr>
        <p:spPr>
          <a:xfrm>
            <a:off x="939566" y="1577131"/>
            <a:ext cx="10897299" cy="4798502"/>
          </a:xfrm>
        </p:spPr>
        <p:txBody>
          <a:bodyPr>
            <a:normAutofit/>
          </a:bodyPr>
          <a:lstStyle/>
          <a:p>
            <a:pPr marL="0" indent="0">
              <a:buNone/>
            </a:pPr>
            <a:r>
              <a:rPr lang="en-US" sz="3200" b="1" dirty="0"/>
              <a:t>STEM-</a:t>
            </a:r>
            <a:r>
              <a:rPr lang="en-US" sz="3200" b="1" dirty="0" err="1"/>
              <a:t>CiTE</a:t>
            </a:r>
            <a:r>
              <a:rPr lang="en-US" sz="3200" b="1" dirty="0"/>
              <a:t> summer camp for kids:</a:t>
            </a:r>
          </a:p>
          <a:p>
            <a:r>
              <a:rPr lang="en-US" sz="2800" dirty="0"/>
              <a:t>83 kids attended, elementary to high school (191 kids total since 2014)</a:t>
            </a:r>
          </a:p>
          <a:p>
            <a:r>
              <a:rPr lang="en-US" sz="2800" dirty="0"/>
              <a:t>Big enrollment increase since last year – 2 extra sessions added for elementary age</a:t>
            </a:r>
          </a:p>
          <a:p>
            <a:r>
              <a:rPr lang="en-US" sz="2800" dirty="0"/>
              <a:t>Activities: 3-D printing, solar power car building and racing, tie-dye, slime, and much more</a:t>
            </a:r>
          </a:p>
          <a:p>
            <a:r>
              <a:rPr lang="en-US" sz="2800" dirty="0"/>
              <a:t>Faculty participation – we appreciate your help and ideas!</a:t>
            </a:r>
          </a:p>
          <a:p>
            <a:r>
              <a:rPr lang="en-US" dirty="0"/>
              <a:t>(Note new name: STEM-</a:t>
            </a:r>
            <a:r>
              <a:rPr lang="en-US" dirty="0" err="1"/>
              <a:t>CiTE</a:t>
            </a:r>
            <a:r>
              <a:rPr lang="en-US" dirty="0"/>
              <a:t>, STEM + Careers  in Technical Education,  pronounced “Stem City”)</a:t>
            </a:r>
          </a:p>
          <a:p>
            <a:endParaRPr lang="en-US" dirty="0"/>
          </a:p>
        </p:txBody>
      </p:sp>
    </p:spTree>
    <p:extLst>
      <p:ext uri="{BB962C8B-B14F-4D97-AF65-F5344CB8AC3E}">
        <p14:creationId xmlns:p14="http://schemas.microsoft.com/office/powerpoint/2010/main" val="418947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F9337-E57F-403C-B9EA-B6065CBE0ACE}"/>
              </a:ext>
            </a:extLst>
          </p:cNvPr>
          <p:cNvSpPr>
            <a:spLocks noGrp="1"/>
          </p:cNvSpPr>
          <p:nvPr>
            <p:ph type="title"/>
          </p:nvPr>
        </p:nvSpPr>
        <p:spPr>
          <a:xfrm>
            <a:off x="1000009" y="382385"/>
            <a:ext cx="10702634" cy="1035354"/>
          </a:xfrm>
        </p:spPr>
        <p:txBody>
          <a:bodyPr/>
          <a:lstStyle/>
          <a:p>
            <a:r>
              <a:rPr lang="en-US" dirty="0"/>
              <a:t>What’s new? </a:t>
            </a:r>
            <a:r>
              <a:rPr lang="en-US" b="1" i="1" dirty="0"/>
              <a:t>FACULTY 0rientations!</a:t>
            </a:r>
            <a:r>
              <a:rPr lang="en-US" b="1" dirty="0"/>
              <a:t> </a:t>
            </a:r>
            <a:endParaRPr lang="en-US" dirty="0"/>
          </a:p>
        </p:txBody>
      </p:sp>
      <p:sp>
        <p:nvSpPr>
          <p:cNvPr id="3" name="Content Placeholder 2">
            <a:extLst>
              <a:ext uri="{FF2B5EF4-FFF2-40B4-BE49-F238E27FC236}">
                <a16:creationId xmlns:a16="http://schemas.microsoft.com/office/drawing/2014/main" id="{DF297D85-15D0-4B4B-BA99-20D5F76BD4E8}"/>
              </a:ext>
            </a:extLst>
          </p:cNvPr>
          <p:cNvSpPr>
            <a:spLocks noGrp="1"/>
          </p:cNvSpPr>
          <p:nvPr>
            <p:ph sz="half" idx="1"/>
          </p:nvPr>
        </p:nvSpPr>
        <p:spPr>
          <a:xfrm>
            <a:off x="889233" y="1501629"/>
            <a:ext cx="5276675" cy="4823670"/>
          </a:xfrm>
        </p:spPr>
        <p:txBody>
          <a:bodyPr>
            <a:normAutofit fontScale="92500"/>
          </a:bodyPr>
          <a:lstStyle/>
          <a:p>
            <a:pPr marL="0" indent="0">
              <a:buNone/>
            </a:pPr>
            <a:r>
              <a:rPr lang="en-US" sz="3000" b="1" dirty="0"/>
              <a:t>Full time faculty orientations:</a:t>
            </a:r>
          </a:p>
          <a:p>
            <a:pPr marL="0" indent="0">
              <a:buNone/>
            </a:pPr>
            <a:endParaRPr lang="en-US" sz="3000" b="1" dirty="0"/>
          </a:p>
          <a:p>
            <a:r>
              <a:rPr lang="en-US" sz="3000" dirty="0"/>
              <a:t>New full-time faculty this year: Participate in 1 or 2 meetings per month over the year, includes discussions, panels, and more</a:t>
            </a:r>
          </a:p>
          <a:p>
            <a:r>
              <a:rPr lang="en-US" sz="3000" dirty="0"/>
              <a:t>New faculty in the past 4 years: Invited to participate</a:t>
            </a:r>
          </a:p>
          <a:p>
            <a:r>
              <a:rPr lang="en-US" sz="3000" dirty="0"/>
              <a:t>Not new? You’re also welcome!</a:t>
            </a:r>
            <a:endParaRPr lang="en-US" dirty="0"/>
          </a:p>
        </p:txBody>
      </p:sp>
      <p:sp>
        <p:nvSpPr>
          <p:cNvPr id="4" name="Content Placeholder 3">
            <a:extLst>
              <a:ext uri="{FF2B5EF4-FFF2-40B4-BE49-F238E27FC236}">
                <a16:creationId xmlns:a16="http://schemas.microsoft.com/office/drawing/2014/main" id="{A62547A8-553B-4AB9-9FAB-898BE36B2B22}"/>
              </a:ext>
            </a:extLst>
          </p:cNvPr>
          <p:cNvSpPr>
            <a:spLocks noGrp="1"/>
          </p:cNvSpPr>
          <p:nvPr>
            <p:ph sz="half" idx="2"/>
          </p:nvPr>
        </p:nvSpPr>
        <p:spPr>
          <a:xfrm>
            <a:off x="6351326" y="1979117"/>
            <a:ext cx="5384778" cy="3582098"/>
          </a:xfrm>
        </p:spPr>
        <p:txBody>
          <a:bodyPr>
            <a:normAutofit fontScale="92500"/>
          </a:bodyPr>
          <a:lstStyle/>
          <a:p>
            <a:pPr marL="0" indent="0">
              <a:buNone/>
            </a:pPr>
            <a:r>
              <a:rPr lang="en-US" sz="3000" b="1" dirty="0"/>
              <a:t>Adjunct faculty orientations:</a:t>
            </a:r>
          </a:p>
          <a:p>
            <a:pPr marL="0" indent="0">
              <a:buNone/>
            </a:pPr>
            <a:endParaRPr lang="en-US" sz="3000" b="1" dirty="0"/>
          </a:p>
          <a:p>
            <a:r>
              <a:rPr lang="en-US" sz="3000" dirty="0"/>
              <a:t>New adjunct faculty this year: Participate in discussions, panels, and more; in hybrid format</a:t>
            </a:r>
          </a:p>
          <a:p>
            <a:r>
              <a:rPr lang="en-US" sz="3000" dirty="0"/>
              <a:t>Not new? You’re also welcome!</a:t>
            </a:r>
          </a:p>
          <a:p>
            <a:pPr marL="0" indent="0">
              <a:buNone/>
            </a:pPr>
            <a:endParaRPr lang="en-US" sz="2800" dirty="0"/>
          </a:p>
        </p:txBody>
      </p:sp>
    </p:spTree>
    <p:extLst>
      <p:ext uri="{BB962C8B-B14F-4D97-AF65-F5344CB8AC3E}">
        <p14:creationId xmlns:p14="http://schemas.microsoft.com/office/powerpoint/2010/main" val="401849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2E1F1-40E0-4B6C-8A64-FD1949B85C57}"/>
              </a:ext>
            </a:extLst>
          </p:cNvPr>
          <p:cNvSpPr>
            <a:spLocks noGrp="1"/>
          </p:cNvSpPr>
          <p:nvPr>
            <p:ph type="title"/>
          </p:nvPr>
        </p:nvSpPr>
        <p:spPr>
          <a:xfrm>
            <a:off x="1251678" y="382385"/>
            <a:ext cx="10178322" cy="1144411"/>
          </a:xfrm>
        </p:spPr>
        <p:txBody>
          <a:bodyPr/>
          <a:lstStyle/>
          <a:p>
            <a:r>
              <a:rPr lang="en-US" dirty="0"/>
              <a:t>What’s new? </a:t>
            </a:r>
            <a:r>
              <a:rPr lang="en-US" b="1" i="1" dirty="0"/>
              <a:t>Grants! </a:t>
            </a:r>
          </a:p>
        </p:txBody>
      </p:sp>
      <p:sp>
        <p:nvSpPr>
          <p:cNvPr id="3" name="Content Placeholder 2">
            <a:extLst>
              <a:ext uri="{FF2B5EF4-FFF2-40B4-BE49-F238E27FC236}">
                <a16:creationId xmlns:a16="http://schemas.microsoft.com/office/drawing/2014/main" id="{42D27218-70DC-4B7C-A6E4-60D2FF6613B1}"/>
              </a:ext>
            </a:extLst>
          </p:cNvPr>
          <p:cNvSpPr>
            <a:spLocks noGrp="1"/>
          </p:cNvSpPr>
          <p:nvPr>
            <p:ph idx="1"/>
          </p:nvPr>
        </p:nvSpPr>
        <p:spPr>
          <a:xfrm>
            <a:off x="1117453" y="1526796"/>
            <a:ext cx="10442575" cy="4948819"/>
          </a:xfrm>
        </p:spPr>
        <p:txBody>
          <a:bodyPr>
            <a:normAutofit/>
          </a:bodyPr>
          <a:lstStyle/>
          <a:p>
            <a:pPr marL="0" indent="0">
              <a:buNone/>
            </a:pPr>
            <a:r>
              <a:rPr lang="en-US" sz="2800" b="1" dirty="0"/>
              <a:t>New and continuing grants for instructor development and student success:</a:t>
            </a:r>
          </a:p>
          <a:p>
            <a:pPr marL="0" indent="0">
              <a:buNone/>
            </a:pPr>
            <a:endParaRPr lang="en-US" sz="2800" b="1" dirty="0"/>
          </a:p>
          <a:p>
            <a:r>
              <a:rPr lang="en-US" sz="2800" dirty="0"/>
              <a:t>CVC-OEI CTE (state) for instructors creating online curriculum</a:t>
            </a:r>
          </a:p>
          <a:p>
            <a:r>
              <a:rPr lang="en-US" sz="2800" dirty="0"/>
              <a:t>Perkins/VTEA (federal) to support vocational programs</a:t>
            </a:r>
          </a:p>
          <a:p>
            <a:r>
              <a:rPr lang="en-US" sz="2800" dirty="0"/>
              <a:t>CTE Transitions (state) to support career training</a:t>
            </a:r>
          </a:p>
          <a:p>
            <a:r>
              <a:rPr lang="en-US" sz="2800" dirty="0"/>
              <a:t>Strong Workforce (state) to support workforce preparation</a:t>
            </a:r>
          </a:p>
          <a:p>
            <a:r>
              <a:rPr lang="en-US" sz="2800" dirty="0"/>
              <a:t>Guided Pathways (state) to improve student success</a:t>
            </a:r>
          </a:p>
          <a:p>
            <a:endParaRPr lang="en-US" dirty="0"/>
          </a:p>
          <a:p>
            <a:endParaRPr lang="en-US" dirty="0"/>
          </a:p>
        </p:txBody>
      </p:sp>
    </p:spTree>
    <p:extLst>
      <p:ext uri="{BB962C8B-B14F-4D97-AF65-F5344CB8AC3E}">
        <p14:creationId xmlns:p14="http://schemas.microsoft.com/office/powerpoint/2010/main" val="89920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7FD0D-D669-4D26-B98F-95F22D9821CC}"/>
              </a:ext>
            </a:extLst>
          </p:cNvPr>
          <p:cNvSpPr>
            <a:spLocks noGrp="1"/>
          </p:cNvSpPr>
          <p:nvPr>
            <p:ph type="title"/>
          </p:nvPr>
        </p:nvSpPr>
        <p:spPr>
          <a:xfrm>
            <a:off x="912041" y="696286"/>
            <a:ext cx="10647987" cy="838899"/>
          </a:xfrm>
        </p:spPr>
        <p:txBody>
          <a:bodyPr>
            <a:normAutofit/>
          </a:bodyPr>
          <a:lstStyle/>
          <a:p>
            <a:r>
              <a:rPr lang="en-US" dirty="0"/>
              <a:t>Ready for Fall?  </a:t>
            </a:r>
            <a:r>
              <a:rPr lang="en-US" i="1" dirty="0"/>
              <a:t>Let’s Go Cougars!</a:t>
            </a:r>
          </a:p>
        </p:txBody>
      </p:sp>
      <p:pic>
        <p:nvPicPr>
          <p:cNvPr id="1028" name="Picture 4" descr="Image result for animated cougar">
            <a:extLst>
              <a:ext uri="{FF2B5EF4-FFF2-40B4-BE49-F238E27FC236}">
                <a16:creationId xmlns:a16="http://schemas.microsoft.com/office/drawing/2014/main" id="{87F448D3-7F5B-41F1-82A5-ABE6C271662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38362" y="1633131"/>
            <a:ext cx="7415758" cy="4943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24023" y="1785669"/>
            <a:ext cx="6933986" cy="1569660"/>
          </a:xfrm>
          <a:prstGeom prst="rect">
            <a:avLst/>
          </a:prstGeom>
        </p:spPr>
        <p:txBody>
          <a:bodyPr wrap="square">
            <a:spAutoFit/>
          </a:bodyPr>
          <a:lstStyle/>
          <a:p>
            <a:pPr algn="ctr"/>
            <a:r>
              <a:rPr lang="en-US" sz="3200" b="1" dirty="0"/>
              <a:t>STUDENT SERVICES UPDATE</a:t>
            </a:r>
            <a:br>
              <a:rPr lang="en-US" sz="3200" b="1" dirty="0"/>
            </a:br>
            <a:r>
              <a:rPr lang="en-US" sz="3200" b="1" dirty="0"/>
              <a:t>Severo Balason, Jr. </a:t>
            </a:r>
          </a:p>
          <a:p>
            <a:pPr algn="ctr"/>
            <a:r>
              <a:rPr lang="en-US" sz="3200" b="1" dirty="0"/>
              <a:t>Vice President of Student Services</a:t>
            </a:r>
          </a:p>
        </p:txBody>
      </p:sp>
    </p:spTree>
    <p:extLst>
      <p:ext uri="{BB962C8B-B14F-4D97-AF65-F5344CB8AC3E}">
        <p14:creationId xmlns:p14="http://schemas.microsoft.com/office/powerpoint/2010/main" val="1514353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8240" y="-3509"/>
            <a:ext cx="10178322" cy="803864"/>
          </a:xfrm>
        </p:spPr>
        <p:txBody>
          <a:bodyPr>
            <a:normAutofit/>
          </a:bodyPr>
          <a:lstStyle/>
          <a:p>
            <a:pPr algn="r"/>
            <a:r>
              <a:rPr lang="en-US" sz="3600" b="1" dirty="0">
                <a:latin typeface="Arial" panose="020B0604020202020204" pitchFamily="34" charset="0"/>
                <a:cs typeface="Arial" panose="020B0604020202020204" pitchFamily="34" charset="0"/>
              </a:rPr>
              <a:t>STUDENT SERVICES</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021746" y="1375900"/>
            <a:ext cx="9408253" cy="5191155"/>
          </a:xfrm>
        </p:spPr>
        <p:txBody>
          <a:bodyPr>
            <a:normAutofit/>
          </a:bodyPr>
          <a:lstStyle/>
          <a:p>
            <a:pPr marL="0" indent="0" algn="ctr">
              <a:spcAft>
                <a:spcPts val="600"/>
              </a:spcAft>
              <a:buNone/>
            </a:pPr>
            <a:endParaRPr lang="en-US" sz="4400" b="1" dirty="0">
              <a:latin typeface="Arial" panose="020B0604020202020204" pitchFamily="34" charset="0"/>
              <a:cs typeface="Arial" panose="020B0604020202020204" pitchFamily="34" charset="0"/>
            </a:endParaRPr>
          </a:p>
          <a:p>
            <a:r>
              <a:rPr lang="en-US" sz="4400" b="1" i="1" dirty="0">
                <a:latin typeface="Arial" panose="020B0604020202020204" pitchFamily="34" charset="0"/>
                <a:cs typeface="Arial" panose="020B0604020202020204" pitchFamily="34" charset="0"/>
              </a:rPr>
              <a:t> </a:t>
            </a:r>
            <a:r>
              <a:rPr lang="en-US" sz="4400" b="1" i="1" dirty="0">
                <a:solidFill>
                  <a:schemeClr val="tx1"/>
                </a:solidFill>
                <a:latin typeface="Arial" panose="020B0604020202020204" pitchFamily="34" charset="0"/>
                <a:cs typeface="Arial" panose="020B0604020202020204" pitchFamily="34" charset="0"/>
              </a:rPr>
              <a:t>Guided Pathways Dashboard</a:t>
            </a:r>
            <a:endParaRPr lang="en-US" sz="4400" b="1" dirty="0">
              <a:solidFill>
                <a:schemeClr val="tx1"/>
              </a:solidFill>
              <a:latin typeface="Arial" panose="020B0604020202020204" pitchFamily="34" charset="0"/>
              <a:cs typeface="Arial" panose="020B0604020202020204" pitchFamily="34" charset="0"/>
            </a:endParaRPr>
          </a:p>
          <a:p>
            <a:r>
              <a:rPr lang="en-US" sz="4400" b="1" i="1" dirty="0">
                <a:solidFill>
                  <a:schemeClr val="tx1"/>
                </a:solidFill>
                <a:latin typeface="Arial" panose="020B0604020202020204" pitchFamily="34" charset="0"/>
                <a:cs typeface="Arial" panose="020B0604020202020204" pitchFamily="34" charset="0"/>
              </a:rPr>
              <a:t> CAPP - GPAP</a:t>
            </a:r>
            <a:endParaRPr lang="en-US" sz="4400" b="1" dirty="0">
              <a:latin typeface="Arial" panose="020B0604020202020204" pitchFamily="34" charset="0"/>
              <a:cs typeface="Arial" panose="020B0604020202020204" pitchFamily="34" charset="0"/>
            </a:endParaRPr>
          </a:p>
          <a:p>
            <a:r>
              <a:rPr lang="en-US" sz="4400" b="1" i="1" dirty="0">
                <a:latin typeface="Arial" panose="020B0604020202020204" pitchFamily="34" charset="0"/>
                <a:cs typeface="Arial" panose="020B0604020202020204" pitchFamily="34" charset="0"/>
              </a:rPr>
              <a:t> </a:t>
            </a:r>
            <a:r>
              <a:rPr lang="en-US" sz="4400" b="1" i="1" dirty="0">
                <a:solidFill>
                  <a:schemeClr val="tx1"/>
                </a:solidFill>
                <a:latin typeface="Arial" panose="020B0604020202020204" pitchFamily="34" charset="0"/>
                <a:cs typeface="Arial" panose="020B0604020202020204" pitchFamily="34" charset="0"/>
              </a:rPr>
              <a:t>Emergency Preparedness </a:t>
            </a:r>
            <a:endParaRPr lang="en-US" sz="4400" b="1" dirty="0">
              <a:solidFill>
                <a:schemeClr val="tx1"/>
              </a:solidFill>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nvGraphicFramePr>
        <p:xfrm>
          <a:off x="2390862" y="1186249"/>
          <a:ext cx="7600426" cy="762000"/>
        </p:xfrm>
        <a:graphic>
          <a:graphicData uri="http://schemas.openxmlformats.org/drawingml/2006/table">
            <a:tbl>
              <a:tblPr firstRow="1" bandRow="1">
                <a:tableStyleId>{5C22544A-7EE6-4342-B048-85BDC9FD1C3A}</a:tableStyleId>
              </a:tblPr>
              <a:tblGrid>
                <a:gridCol w="7600426">
                  <a:extLst>
                    <a:ext uri="{9D8B030D-6E8A-4147-A177-3AD203B41FA5}">
                      <a16:colId xmlns:a16="http://schemas.microsoft.com/office/drawing/2014/main" val="1375762315"/>
                    </a:ext>
                  </a:extLst>
                </a:gridCol>
              </a:tblGrid>
              <a:tr h="750616">
                <a:tc>
                  <a:txBody>
                    <a:bodyPr/>
                    <a:lstStyle/>
                    <a:p>
                      <a:pPr marL="0" indent="0" algn="ctr">
                        <a:buNone/>
                      </a:pPr>
                      <a:r>
                        <a:rPr lang="en-US" sz="4400" dirty="0">
                          <a:solidFill>
                            <a:schemeClr val="tx1"/>
                          </a:solidFill>
                          <a:latin typeface="Arial" panose="020B0604020202020204" pitchFamily="34" charset="0"/>
                          <a:cs typeface="Arial" panose="020B0604020202020204" pitchFamily="34" charset="0"/>
                        </a:rPr>
                        <a:t>Guided Pathways Update</a:t>
                      </a:r>
                    </a:p>
                  </a:txBody>
                  <a:tcPr/>
                </a:tc>
                <a:extLst>
                  <a:ext uri="{0D108BD9-81ED-4DB2-BD59-A6C34878D82A}">
                    <a16:rowId xmlns:a16="http://schemas.microsoft.com/office/drawing/2014/main" val="3459178270"/>
                  </a:ext>
                </a:extLst>
              </a:tr>
            </a:tbl>
          </a:graphicData>
        </a:graphic>
      </p:graphicFrame>
    </p:spTree>
    <p:extLst>
      <p:ext uri="{BB962C8B-B14F-4D97-AF65-F5344CB8AC3E}">
        <p14:creationId xmlns:p14="http://schemas.microsoft.com/office/powerpoint/2010/main" val="1105817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8240" y="-3509"/>
            <a:ext cx="10178322" cy="803864"/>
          </a:xfrm>
        </p:spPr>
        <p:txBody>
          <a:bodyPr>
            <a:normAutofit/>
          </a:bodyPr>
          <a:lstStyle/>
          <a:p>
            <a:pPr algn="r"/>
            <a:r>
              <a:rPr lang="en-US" sz="3600" b="1" dirty="0">
                <a:latin typeface="Arial" panose="020B0604020202020204" pitchFamily="34" charset="0"/>
                <a:cs typeface="Arial" panose="020B0604020202020204" pitchFamily="34" charset="0"/>
              </a:rPr>
              <a:t>STUDENT SERVICES</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021746" y="1375900"/>
            <a:ext cx="9408253" cy="5191155"/>
          </a:xfrm>
        </p:spPr>
        <p:txBody>
          <a:bodyPr>
            <a:normAutofit/>
          </a:bodyPr>
          <a:lstStyle/>
          <a:p>
            <a:pPr marL="0" indent="0" algn="ctr">
              <a:spcAft>
                <a:spcPts val="600"/>
              </a:spcAft>
              <a:buNone/>
            </a:pPr>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nvGraphicFramePr>
        <p:xfrm>
          <a:off x="2390862" y="622301"/>
          <a:ext cx="7600426" cy="876300"/>
        </p:xfrm>
        <a:graphic>
          <a:graphicData uri="http://schemas.openxmlformats.org/drawingml/2006/table">
            <a:tbl>
              <a:tblPr firstRow="1" bandRow="1">
                <a:tableStyleId>{5C22544A-7EE6-4342-B048-85BDC9FD1C3A}</a:tableStyleId>
              </a:tblPr>
              <a:tblGrid>
                <a:gridCol w="7600426">
                  <a:extLst>
                    <a:ext uri="{9D8B030D-6E8A-4147-A177-3AD203B41FA5}">
                      <a16:colId xmlns:a16="http://schemas.microsoft.com/office/drawing/2014/main" val="1375762315"/>
                    </a:ext>
                  </a:extLst>
                </a:gridCol>
              </a:tblGrid>
              <a:tr h="876300">
                <a:tc>
                  <a:txBody>
                    <a:bodyPr/>
                    <a:lstStyle/>
                    <a:p>
                      <a:pPr marL="0" indent="0" algn="ctr">
                        <a:buNone/>
                      </a:pPr>
                      <a:r>
                        <a:rPr lang="en-US" sz="4400" dirty="0">
                          <a:solidFill>
                            <a:schemeClr val="tx1"/>
                          </a:solidFill>
                          <a:latin typeface="Arial" panose="020B0604020202020204" pitchFamily="34" charset="0"/>
                          <a:cs typeface="Arial" panose="020B0604020202020204" pitchFamily="34" charset="0"/>
                        </a:rPr>
                        <a:t>Guided Pathways</a:t>
                      </a:r>
                      <a:r>
                        <a:rPr lang="en-US" sz="4400" baseline="0" dirty="0">
                          <a:solidFill>
                            <a:schemeClr val="tx1"/>
                          </a:solidFill>
                          <a:latin typeface="Arial" panose="020B0604020202020204" pitchFamily="34" charset="0"/>
                          <a:cs typeface="Arial" panose="020B0604020202020204" pitchFamily="34" charset="0"/>
                        </a:rPr>
                        <a:t> Update</a:t>
                      </a:r>
                      <a:endParaRPr lang="en-US" sz="44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59178270"/>
                  </a:ext>
                </a:extLst>
              </a:tr>
            </a:tbl>
          </a:graphicData>
        </a:graphic>
      </p:graphicFrame>
      <p:pic>
        <p:nvPicPr>
          <p:cNvPr id="5" name="Picture Placeholder 7"/>
          <p:cNvPicPr>
            <a:picLocks/>
          </p:cNvPicPr>
          <p:nvPr/>
        </p:nvPicPr>
        <p:blipFill>
          <a:blip r:embed="rId2"/>
          <a:srcRect l="13125" r="13125"/>
          <a:stretch>
            <a:fillRect/>
          </a:stretch>
        </p:blipFill>
        <p:spPr>
          <a:xfrm>
            <a:off x="1498600" y="1498601"/>
            <a:ext cx="9664700" cy="5359400"/>
          </a:xfrm>
          <a:prstGeom prst="rect">
            <a:avLst/>
          </a:prstGeom>
        </p:spPr>
      </p:pic>
    </p:spTree>
    <p:extLst>
      <p:ext uri="{BB962C8B-B14F-4D97-AF65-F5344CB8AC3E}">
        <p14:creationId xmlns:p14="http://schemas.microsoft.com/office/powerpoint/2010/main" val="1028055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32317" y="802257"/>
            <a:ext cx="8177841" cy="1200329"/>
          </a:xfrm>
          <a:prstGeom prst="rect">
            <a:avLst/>
          </a:prstGeom>
          <a:noFill/>
        </p:spPr>
        <p:txBody>
          <a:bodyPr wrap="square" rtlCol="0">
            <a:spAutoFit/>
          </a:bodyPr>
          <a:lstStyle/>
          <a:p>
            <a:pPr marL="571500" indent="-571500">
              <a:buFont typeface="Arial" panose="020B0604020202020204" pitchFamily="34" charset="0"/>
              <a:buChar char="•"/>
            </a:pPr>
            <a:r>
              <a:rPr lang="en-US" sz="3600" dirty="0"/>
              <a:t>Thank You to all for In-Service Week</a:t>
            </a:r>
          </a:p>
          <a:p>
            <a:endParaRPr lang="en-US" sz="3600" dirty="0"/>
          </a:p>
        </p:txBody>
      </p:sp>
      <p:sp>
        <p:nvSpPr>
          <p:cNvPr id="3" name="TextBox 2"/>
          <p:cNvSpPr txBox="1"/>
          <p:nvPr/>
        </p:nvSpPr>
        <p:spPr>
          <a:xfrm>
            <a:off x="1932317" y="1656272"/>
            <a:ext cx="7944928"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a:t>Introduction of new employees</a:t>
            </a:r>
          </a:p>
        </p:txBody>
      </p:sp>
    </p:spTree>
    <p:extLst>
      <p:ext uri="{BB962C8B-B14F-4D97-AF65-F5344CB8AC3E}">
        <p14:creationId xmlns:p14="http://schemas.microsoft.com/office/powerpoint/2010/main" val="52700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4712" y="1296785"/>
            <a:ext cx="10747332" cy="5112328"/>
          </a:xfrm>
        </p:spPr>
        <p:txBody>
          <a:bodyPr>
            <a:normAutofit/>
          </a:bodyPr>
          <a:lstStyle/>
          <a:p>
            <a:pPr marL="0" indent="0" algn="ctr">
              <a:buNone/>
            </a:pPr>
            <a:endParaRPr lang="en-US" sz="2800" dirty="0">
              <a:latin typeface="Arial" panose="020B0604020202020204" pitchFamily="34" charset="0"/>
              <a:cs typeface="Arial" panose="020B0604020202020204" pitchFamily="34" charset="0"/>
            </a:endParaRPr>
          </a:p>
          <a:p>
            <a:pPr marL="0" indent="0" algn="ctr">
              <a:buNone/>
            </a:pPr>
            <a:r>
              <a:rPr lang="en-US" sz="2800" dirty="0">
                <a:latin typeface="Arial" panose="020B0604020202020204" pitchFamily="34" charset="0"/>
                <a:cs typeface="Arial" panose="020B0604020202020204" pitchFamily="34" charset="0"/>
                <a:hlinkClick r:id="rId2"/>
              </a:rPr>
              <a:t>https://dvknejbjwl2jp.cloudfront.net/clarify</a:t>
            </a:r>
            <a:endParaRPr lang="en-US" sz="2800" dirty="0">
              <a:latin typeface="Arial" panose="020B0604020202020204" pitchFamily="34" charset="0"/>
              <a:cs typeface="Arial" panose="020B0604020202020204" pitchFamily="34" charset="0"/>
            </a:endParaRPr>
          </a:p>
          <a:p>
            <a:pPr marL="0" indent="0" algn="ctr">
              <a:buNone/>
            </a:pPr>
            <a:endParaRPr lang="en-US" sz="2800" dirty="0">
              <a:latin typeface="Arial" panose="020B0604020202020204" pitchFamily="34" charset="0"/>
              <a:cs typeface="Arial" panose="020B0604020202020204" pitchFamily="34" charset="0"/>
            </a:endParaRPr>
          </a:p>
          <a:p>
            <a:endParaRPr lang="en-US" dirty="0"/>
          </a:p>
        </p:txBody>
      </p:sp>
      <p:graphicFrame>
        <p:nvGraphicFramePr>
          <p:cNvPr id="4" name="Table 3"/>
          <p:cNvGraphicFramePr>
            <a:graphicFrameLocks noGrp="1"/>
          </p:cNvGraphicFramePr>
          <p:nvPr/>
        </p:nvGraphicFramePr>
        <p:xfrm>
          <a:off x="2390862" y="800355"/>
          <a:ext cx="7600426" cy="762000"/>
        </p:xfrm>
        <a:graphic>
          <a:graphicData uri="http://schemas.openxmlformats.org/drawingml/2006/table">
            <a:tbl>
              <a:tblPr firstRow="1" bandRow="1">
                <a:tableStyleId>{5C22544A-7EE6-4342-B048-85BDC9FD1C3A}</a:tableStyleId>
              </a:tblPr>
              <a:tblGrid>
                <a:gridCol w="7600426">
                  <a:extLst>
                    <a:ext uri="{9D8B030D-6E8A-4147-A177-3AD203B41FA5}">
                      <a16:colId xmlns:a16="http://schemas.microsoft.com/office/drawing/2014/main" val="1375762315"/>
                    </a:ext>
                  </a:extLst>
                </a:gridCol>
              </a:tblGrid>
              <a:tr h="727820">
                <a:tc>
                  <a:txBody>
                    <a:bodyPr/>
                    <a:lstStyle/>
                    <a:p>
                      <a:pPr marL="0" indent="0" algn="ctr">
                        <a:buNone/>
                      </a:pPr>
                      <a:r>
                        <a:rPr lang="en-US" sz="4400" dirty="0">
                          <a:solidFill>
                            <a:schemeClr val="tx1"/>
                          </a:solidFill>
                          <a:latin typeface="Arial" panose="020B0604020202020204" pitchFamily="34" charset="0"/>
                          <a:cs typeface="Arial" panose="020B0604020202020204" pitchFamily="34" charset="0"/>
                        </a:rPr>
                        <a:t>Clarify the Path</a:t>
                      </a:r>
                    </a:p>
                  </a:txBody>
                  <a:tcPr/>
                </a:tc>
                <a:extLst>
                  <a:ext uri="{0D108BD9-81ED-4DB2-BD59-A6C34878D82A}">
                    <a16:rowId xmlns:a16="http://schemas.microsoft.com/office/drawing/2014/main" val="3459178270"/>
                  </a:ext>
                </a:extLst>
              </a:tr>
            </a:tbl>
          </a:graphicData>
        </a:graphic>
      </p:graphicFrame>
      <p:sp>
        <p:nvSpPr>
          <p:cNvPr id="5" name="Title 1"/>
          <p:cNvSpPr txBox="1">
            <a:spLocks/>
          </p:cNvSpPr>
          <p:nvPr/>
        </p:nvSpPr>
        <p:spPr>
          <a:xfrm>
            <a:off x="1738240" y="-3509"/>
            <a:ext cx="10178322" cy="80386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r"/>
            <a:r>
              <a:rPr lang="en-US" sz="3600" b="1">
                <a:latin typeface="Arial" panose="020B0604020202020204" pitchFamily="34" charset="0"/>
                <a:cs typeface="Arial" panose="020B0604020202020204" pitchFamily="34" charset="0"/>
              </a:rPr>
              <a:t>STUDENT SERVICES</a:t>
            </a:r>
            <a:endParaRPr lang="en-US" sz="36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939800" y="2366219"/>
            <a:ext cx="10976762" cy="4491781"/>
          </a:xfrm>
          <a:prstGeom prst="rect">
            <a:avLst/>
          </a:prstGeom>
        </p:spPr>
      </p:pic>
    </p:spTree>
    <p:extLst>
      <p:ext uri="{BB962C8B-B14F-4D97-AF65-F5344CB8AC3E}">
        <p14:creationId xmlns:p14="http://schemas.microsoft.com/office/powerpoint/2010/main" val="2640705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4712" y="1296785"/>
            <a:ext cx="10747332" cy="5112328"/>
          </a:xfrm>
        </p:spPr>
        <p:txBody>
          <a:bodyPr>
            <a:normAutofit/>
          </a:bodyPr>
          <a:lstStyle/>
          <a:p>
            <a:pPr marL="0" indent="0" algn="ctr">
              <a:buNone/>
            </a:pPr>
            <a:endParaRPr lang="en-US" sz="2800" dirty="0">
              <a:latin typeface="Arial" panose="020B0604020202020204" pitchFamily="34" charset="0"/>
              <a:cs typeface="Arial" panose="020B0604020202020204" pitchFamily="34" charset="0"/>
            </a:endParaRPr>
          </a:p>
          <a:p>
            <a:pPr marL="0" indent="0" algn="ctr">
              <a:buNone/>
            </a:pPr>
            <a:r>
              <a:rPr lang="en-US" sz="2800" dirty="0">
                <a:latin typeface="Arial" panose="020B0604020202020204" pitchFamily="34" charset="0"/>
                <a:cs typeface="Arial" panose="020B0604020202020204" pitchFamily="34" charset="0"/>
                <a:hlinkClick r:id="rId2"/>
              </a:rPr>
              <a:t>https://dvknejbjwl2jp.cloudfront.net/clarify</a:t>
            </a:r>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Applications by Age</a:t>
            </a:r>
          </a:p>
          <a:p>
            <a:r>
              <a:rPr lang="en-US" sz="2800" dirty="0">
                <a:latin typeface="Arial" panose="020B0604020202020204" pitchFamily="34" charset="0"/>
                <a:cs typeface="Arial" panose="020B0604020202020204" pitchFamily="34" charset="0"/>
              </a:rPr>
              <a:t>Applications by Ethnicity</a:t>
            </a:r>
          </a:p>
          <a:p>
            <a:r>
              <a:rPr lang="en-US" sz="2800" dirty="0">
                <a:latin typeface="Arial" panose="020B0604020202020204" pitchFamily="34" charset="0"/>
                <a:cs typeface="Arial" panose="020B0604020202020204" pitchFamily="34" charset="0"/>
              </a:rPr>
              <a:t>Applications by Gender</a:t>
            </a:r>
          </a:p>
          <a:p>
            <a:r>
              <a:rPr lang="en-US" sz="2800" dirty="0">
                <a:latin typeface="Arial" panose="020B0604020202020204" pitchFamily="34" charset="0"/>
                <a:cs typeface="Arial" panose="020B0604020202020204" pitchFamily="34" charset="0"/>
              </a:rPr>
              <a:t>Applications by High School</a:t>
            </a:r>
          </a:p>
          <a:p>
            <a:r>
              <a:rPr lang="en-US" sz="2800" dirty="0">
                <a:latin typeface="Arial" panose="020B0604020202020204" pitchFamily="34" charset="0"/>
                <a:cs typeface="Arial" panose="020B0604020202020204" pitchFamily="34" charset="0"/>
              </a:rPr>
              <a:t>Applications by City of Origin</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pPr marL="0" indent="0" algn="ctr">
              <a:buNone/>
            </a:pPr>
            <a:endParaRPr lang="en-US" sz="2800" dirty="0">
              <a:latin typeface="Arial" panose="020B0604020202020204" pitchFamily="34" charset="0"/>
              <a:cs typeface="Arial" panose="020B0604020202020204" pitchFamily="34" charset="0"/>
            </a:endParaRPr>
          </a:p>
          <a:p>
            <a:endParaRPr lang="en-US" dirty="0"/>
          </a:p>
        </p:txBody>
      </p:sp>
      <p:graphicFrame>
        <p:nvGraphicFramePr>
          <p:cNvPr id="4" name="Table 3"/>
          <p:cNvGraphicFramePr>
            <a:graphicFrameLocks noGrp="1"/>
          </p:cNvGraphicFramePr>
          <p:nvPr/>
        </p:nvGraphicFramePr>
        <p:xfrm>
          <a:off x="2390862" y="800355"/>
          <a:ext cx="7600426" cy="762000"/>
        </p:xfrm>
        <a:graphic>
          <a:graphicData uri="http://schemas.openxmlformats.org/drawingml/2006/table">
            <a:tbl>
              <a:tblPr firstRow="1" bandRow="1">
                <a:tableStyleId>{5C22544A-7EE6-4342-B048-85BDC9FD1C3A}</a:tableStyleId>
              </a:tblPr>
              <a:tblGrid>
                <a:gridCol w="7600426">
                  <a:extLst>
                    <a:ext uri="{9D8B030D-6E8A-4147-A177-3AD203B41FA5}">
                      <a16:colId xmlns:a16="http://schemas.microsoft.com/office/drawing/2014/main" val="1375762315"/>
                    </a:ext>
                  </a:extLst>
                </a:gridCol>
              </a:tblGrid>
              <a:tr h="727820">
                <a:tc>
                  <a:txBody>
                    <a:bodyPr/>
                    <a:lstStyle/>
                    <a:p>
                      <a:pPr marL="0" indent="0" algn="ctr">
                        <a:buNone/>
                      </a:pPr>
                      <a:r>
                        <a:rPr lang="en-US" sz="4400" dirty="0">
                          <a:solidFill>
                            <a:schemeClr val="tx1"/>
                          </a:solidFill>
                          <a:latin typeface="Arial" panose="020B0604020202020204" pitchFamily="34" charset="0"/>
                          <a:cs typeface="Arial" panose="020B0604020202020204" pitchFamily="34" charset="0"/>
                        </a:rPr>
                        <a:t>Clarify</a:t>
                      </a:r>
                      <a:r>
                        <a:rPr lang="en-US" sz="4400" baseline="0" dirty="0">
                          <a:solidFill>
                            <a:schemeClr val="tx1"/>
                          </a:solidFill>
                          <a:latin typeface="Arial" panose="020B0604020202020204" pitchFamily="34" charset="0"/>
                          <a:cs typeface="Arial" panose="020B0604020202020204" pitchFamily="34" charset="0"/>
                        </a:rPr>
                        <a:t> </a:t>
                      </a:r>
                      <a:r>
                        <a:rPr lang="en-US" sz="4400" dirty="0">
                          <a:solidFill>
                            <a:schemeClr val="tx1"/>
                          </a:solidFill>
                          <a:latin typeface="Arial" panose="020B0604020202020204" pitchFamily="34" charset="0"/>
                          <a:cs typeface="Arial" panose="020B0604020202020204" pitchFamily="34" charset="0"/>
                        </a:rPr>
                        <a:t>the Path</a:t>
                      </a:r>
                    </a:p>
                  </a:txBody>
                  <a:tcPr/>
                </a:tc>
                <a:extLst>
                  <a:ext uri="{0D108BD9-81ED-4DB2-BD59-A6C34878D82A}">
                    <a16:rowId xmlns:a16="http://schemas.microsoft.com/office/drawing/2014/main" val="3459178270"/>
                  </a:ext>
                </a:extLst>
              </a:tr>
            </a:tbl>
          </a:graphicData>
        </a:graphic>
      </p:graphicFrame>
      <p:sp>
        <p:nvSpPr>
          <p:cNvPr id="5" name="Title 1"/>
          <p:cNvSpPr txBox="1">
            <a:spLocks/>
          </p:cNvSpPr>
          <p:nvPr/>
        </p:nvSpPr>
        <p:spPr>
          <a:xfrm>
            <a:off x="1738240" y="-3509"/>
            <a:ext cx="10178322" cy="80386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r"/>
            <a:r>
              <a:rPr lang="en-US" sz="3600" b="1">
                <a:latin typeface="Arial" panose="020B0604020202020204" pitchFamily="34" charset="0"/>
                <a:cs typeface="Arial" panose="020B0604020202020204" pitchFamily="34" charset="0"/>
              </a:rPr>
              <a:t>STUDENT SERVICES</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8872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4712" y="1296785"/>
            <a:ext cx="10747332" cy="5112328"/>
          </a:xfrm>
        </p:spPr>
        <p:txBody>
          <a:bodyPr>
            <a:normAutofit/>
          </a:bodyPr>
          <a:lstStyle/>
          <a:p>
            <a:pPr marL="0" indent="0" algn="ctr">
              <a:buNone/>
            </a:pPr>
            <a:endParaRPr lang="en-US" sz="2800" dirty="0">
              <a:latin typeface="Arial" panose="020B0604020202020204" pitchFamily="34" charset="0"/>
              <a:cs typeface="Arial" panose="020B0604020202020204" pitchFamily="34" charset="0"/>
            </a:endParaRPr>
          </a:p>
          <a:p>
            <a:pPr marL="0" indent="0" algn="ctr">
              <a:buNone/>
            </a:pPr>
            <a:r>
              <a:rPr lang="en-US" sz="2800" dirty="0">
                <a:latin typeface="Arial" panose="020B0604020202020204" pitchFamily="34" charset="0"/>
                <a:cs typeface="Arial" panose="020B0604020202020204" pitchFamily="34" charset="0"/>
                <a:hlinkClick r:id="rId2"/>
              </a:rPr>
              <a:t>https://dvknejbjwl2jp.cloudfront.net/enter</a:t>
            </a:r>
            <a:endParaRPr lang="en-US" sz="2800" dirty="0">
              <a:latin typeface="Arial" panose="020B0604020202020204" pitchFamily="34" charset="0"/>
              <a:cs typeface="Arial" panose="020B0604020202020204" pitchFamily="34" charset="0"/>
            </a:endParaRPr>
          </a:p>
          <a:p>
            <a:pPr marL="0" indent="0" algn="ctr">
              <a:buNone/>
            </a:pPr>
            <a:endParaRPr lang="en-US" sz="2800" dirty="0">
              <a:latin typeface="Arial" panose="020B0604020202020204" pitchFamily="34" charset="0"/>
              <a:cs typeface="Arial" panose="020B0604020202020204" pitchFamily="34" charset="0"/>
            </a:endParaRPr>
          </a:p>
          <a:p>
            <a:endParaRPr lang="en-US" dirty="0"/>
          </a:p>
        </p:txBody>
      </p:sp>
      <p:graphicFrame>
        <p:nvGraphicFramePr>
          <p:cNvPr id="4" name="Table 3"/>
          <p:cNvGraphicFramePr>
            <a:graphicFrameLocks noGrp="1"/>
          </p:cNvGraphicFramePr>
          <p:nvPr/>
        </p:nvGraphicFramePr>
        <p:xfrm>
          <a:off x="2390862" y="800355"/>
          <a:ext cx="7600426" cy="762000"/>
        </p:xfrm>
        <a:graphic>
          <a:graphicData uri="http://schemas.openxmlformats.org/drawingml/2006/table">
            <a:tbl>
              <a:tblPr firstRow="1" bandRow="1">
                <a:tableStyleId>{5C22544A-7EE6-4342-B048-85BDC9FD1C3A}</a:tableStyleId>
              </a:tblPr>
              <a:tblGrid>
                <a:gridCol w="7600426">
                  <a:extLst>
                    <a:ext uri="{9D8B030D-6E8A-4147-A177-3AD203B41FA5}">
                      <a16:colId xmlns:a16="http://schemas.microsoft.com/office/drawing/2014/main" val="1375762315"/>
                    </a:ext>
                  </a:extLst>
                </a:gridCol>
              </a:tblGrid>
              <a:tr h="727820">
                <a:tc>
                  <a:txBody>
                    <a:bodyPr/>
                    <a:lstStyle/>
                    <a:p>
                      <a:pPr marL="0" indent="0" algn="ctr">
                        <a:buNone/>
                      </a:pPr>
                      <a:r>
                        <a:rPr lang="en-US" sz="4400" dirty="0">
                          <a:solidFill>
                            <a:schemeClr val="tx1"/>
                          </a:solidFill>
                          <a:latin typeface="Arial" panose="020B0604020202020204" pitchFamily="34" charset="0"/>
                          <a:cs typeface="Arial" panose="020B0604020202020204" pitchFamily="34" charset="0"/>
                        </a:rPr>
                        <a:t>Enter the Path</a:t>
                      </a:r>
                    </a:p>
                  </a:txBody>
                  <a:tcPr/>
                </a:tc>
                <a:extLst>
                  <a:ext uri="{0D108BD9-81ED-4DB2-BD59-A6C34878D82A}">
                    <a16:rowId xmlns:a16="http://schemas.microsoft.com/office/drawing/2014/main" val="3459178270"/>
                  </a:ext>
                </a:extLst>
              </a:tr>
            </a:tbl>
          </a:graphicData>
        </a:graphic>
      </p:graphicFrame>
      <p:sp>
        <p:nvSpPr>
          <p:cNvPr id="5" name="Title 1"/>
          <p:cNvSpPr txBox="1">
            <a:spLocks/>
          </p:cNvSpPr>
          <p:nvPr/>
        </p:nvSpPr>
        <p:spPr>
          <a:xfrm>
            <a:off x="1738240" y="-3509"/>
            <a:ext cx="10178322" cy="80386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r"/>
            <a:r>
              <a:rPr lang="en-US" sz="3600" b="1">
                <a:latin typeface="Arial" panose="020B0604020202020204" pitchFamily="34" charset="0"/>
                <a:cs typeface="Arial" panose="020B0604020202020204" pitchFamily="34" charset="0"/>
              </a:rPr>
              <a:t>STUDENT SERVICES</a:t>
            </a:r>
            <a:endParaRPr lang="en-US" sz="36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914400" y="2530258"/>
            <a:ext cx="11002162" cy="4327742"/>
          </a:xfrm>
          <a:prstGeom prst="rect">
            <a:avLst/>
          </a:prstGeom>
        </p:spPr>
      </p:pic>
    </p:spTree>
    <p:extLst>
      <p:ext uri="{BB962C8B-B14F-4D97-AF65-F5344CB8AC3E}">
        <p14:creationId xmlns:p14="http://schemas.microsoft.com/office/powerpoint/2010/main" val="345945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4712" y="1296785"/>
            <a:ext cx="10747332" cy="5112328"/>
          </a:xfrm>
        </p:spPr>
        <p:txBody>
          <a:bodyPr>
            <a:normAutofit/>
          </a:bodyPr>
          <a:lstStyle/>
          <a:p>
            <a:pPr marL="0" indent="0" algn="ctr">
              <a:buNone/>
            </a:pPr>
            <a:endParaRPr lang="en-US" sz="2800" dirty="0">
              <a:latin typeface="Arial" panose="020B0604020202020204" pitchFamily="34" charset="0"/>
              <a:cs typeface="Arial" panose="020B0604020202020204" pitchFamily="34" charset="0"/>
            </a:endParaRPr>
          </a:p>
          <a:p>
            <a:pPr marL="0" indent="0" algn="ctr">
              <a:buNone/>
            </a:pPr>
            <a:r>
              <a:rPr lang="en-US" sz="2800" dirty="0">
                <a:latin typeface="Arial" panose="020B0604020202020204" pitchFamily="34" charset="0"/>
                <a:cs typeface="Arial" panose="020B0604020202020204" pitchFamily="34" charset="0"/>
                <a:hlinkClick r:id="rId2"/>
              </a:rPr>
              <a:t>https://dvknejbjwl2jp.cloudfront.net/enter</a:t>
            </a:r>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Enrollment by Age</a:t>
            </a:r>
          </a:p>
          <a:p>
            <a:r>
              <a:rPr lang="en-US" sz="2800" dirty="0">
                <a:latin typeface="Arial" panose="020B0604020202020204" pitchFamily="34" charset="0"/>
                <a:cs typeface="Arial" panose="020B0604020202020204" pitchFamily="34" charset="0"/>
              </a:rPr>
              <a:t>Enrollment by Ethnicity</a:t>
            </a:r>
          </a:p>
          <a:p>
            <a:r>
              <a:rPr lang="en-US" sz="2800" dirty="0">
                <a:latin typeface="Arial" panose="020B0604020202020204" pitchFamily="34" charset="0"/>
                <a:cs typeface="Arial" panose="020B0604020202020204" pitchFamily="34" charset="0"/>
              </a:rPr>
              <a:t>Enrollment by Gender</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pPr marL="0" indent="0" algn="ctr">
              <a:buNone/>
            </a:pPr>
            <a:endParaRPr lang="en-US" sz="2800" dirty="0">
              <a:latin typeface="Arial" panose="020B0604020202020204" pitchFamily="34" charset="0"/>
              <a:cs typeface="Arial" panose="020B0604020202020204" pitchFamily="34" charset="0"/>
            </a:endParaRPr>
          </a:p>
          <a:p>
            <a:endParaRPr lang="en-US" dirty="0"/>
          </a:p>
        </p:txBody>
      </p:sp>
      <p:graphicFrame>
        <p:nvGraphicFramePr>
          <p:cNvPr id="4" name="Table 3"/>
          <p:cNvGraphicFramePr>
            <a:graphicFrameLocks noGrp="1"/>
          </p:cNvGraphicFramePr>
          <p:nvPr/>
        </p:nvGraphicFramePr>
        <p:xfrm>
          <a:off x="2390862" y="800355"/>
          <a:ext cx="7600426" cy="762000"/>
        </p:xfrm>
        <a:graphic>
          <a:graphicData uri="http://schemas.openxmlformats.org/drawingml/2006/table">
            <a:tbl>
              <a:tblPr firstRow="1" bandRow="1">
                <a:tableStyleId>{5C22544A-7EE6-4342-B048-85BDC9FD1C3A}</a:tableStyleId>
              </a:tblPr>
              <a:tblGrid>
                <a:gridCol w="7600426">
                  <a:extLst>
                    <a:ext uri="{9D8B030D-6E8A-4147-A177-3AD203B41FA5}">
                      <a16:colId xmlns:a16="http://schemas.microsoft.com/office/drawing/2014/main" val="1375762315"/>
                    </a:ext>
                  </a:extLst>
                </a:gridCol>
              </a:tblGrid>
              <a:tr h="727820">
                <a:tc>
                  <a:txBody>
                    <a:bodyPr/>
                    <a:lstStyle/>
                    <a:p>
                      <a:pPr marL="0" indent="0" algn="ctr">
                        <a:buNone/>
                      </a:pPr>
                      <a:r>
                        <a:rPr lang="en-US" sz="4400" dirty="0">
                          <a:solidFill>
                            <a:schemeClr val="tx1"/>
                          </a:solidFill>
                          <a:latin typeface="Arial" panose="020B0604020202020204" pitchFamily="34" charset="0"/>
                          <a:cs typeface="Arial" panose="020B0604020202020204" pitchFamily="34" charset="0"/>
                        </a:rPr>
                        <a:t>Enter the Path</a:t>
                      </a:r>
                    </a:p>
                  </a:txBody>
                  <a:tcPr/>
                </a:tc>
                <a:extLst>
                  <a:ext uri="{0D108BD9-81ED-4DB2-BD59-A6C34878D82A}">
                    <a16:rowId xmlns:a16="http://schemas.microsoft.com/office/drawing/2014/main" val="3459178270"/>
                  </a:ext>
                </a:extLst>
              </a:tr>
            </a:tbl>
          </a:graphicData>
        </a:graphic>
      </p:graphicFrame>
      <p:sp>
        <p:nvSpPr>
          <p:cNvPr id="5" name="Title 1"/>
          <p:cNvSpPr txBox="1">
            <a:spLocks/>
          </p:cNvSpPr>
          <p:nvPr/>
        </p:nvSpPr>
        <p:spPr>
          <a:xfrm>
            <a:off x="1738240" y="-3509"/>
            <a:ext cx="10178322" cy="80386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r"/>
            <a:r>
              <a:rPr lang="en-US" sz="3600" b="1">
                <a:latin typeface="Arial" panose="020B0604020202020204" pitchFamily="34" charset="0"/>
                <a:cs typeface="Arial" panose="020B0604020202020204" pitchFamily="34" charset="0"/>
              </a:rPr>
              <a:t>STUDENT SERVICES</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30594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4712" y="1296785"/>
            <a:ext cx="10747332" cy="5112328"/>
          </a:xfrm>
        </p:spPr>
        <p:txBody>
          <a:bodyPr>
            <a:normAutofit/>
          </a:bodyPr>
          <a:lstStyle/>
          <a:p>
            <a:pPr marL="0" indent="0" algn="ctr">
              <a:buNone/>
            </a:pPr>
            <a:endParaRPr lang="en-US" sz="2800" dirty="0">
              <a:latin typeface="Arial" panose="020B0604020202020204" pitchFamily="34" charset="0"/>
              <a:cs typeface="Arial" panose="020B0604020202020204" pitchFamily="34" charset="0"/>
            </a:endParaRPr>
          </a:p>
          <a:p>
            <a:pPr marL="0" indent="0" algn="ctr">
              <a:buNone/>
            </a:pPr>
            <a:r>
              <a:rPr lang="en-US" sz="2800" dirty="0">
                <a:latin typeface="Arial" panose="020B0604020202020204" pitchFamily="34" charset="0"/>
                <a:cs typeface="Arial" panose="020B0604020202020204" pitchFamily="34" charset="0"/>
                <a:hlinkClick r:id="rId2"/>
              </a:rPr>
              <a:t>https://dvknejbjwl2jp.cloudfront.net/stay</a:t>
            </a:r>
            <a:endParaRPr lang="en-US" sz="2800" dirty="0">
              <a:latin typeface="Arial" panose="020B0604020202020204" pitchFamily="34" charset="0"/>
              <a:cs typeface="Arial" panose="020B0604020202020204" pitchFamily="34" charset="0"/>
            </a:endParaRPr>
          </a:p>
          <a:p>
            <a:pPr marL="0" indent="0" algn="ctr">
              <a:buNone/>
            </a:pPr>
            <a:endParaRPr lang="en-US" sz="2800" dirty="0">
              <a:latin typeface="Arial" panose="020B0604020202020204" pitchFamily="34" charset="0"/>
              <a:cs typeface="Arial" panose="020B0604020202020204" pitchFamily="34" charset="0"/>
            </a:endParaRPr>
          </a:p>
          <a:p>
            <a:pPr marL="0" indent="0" algn="ctr">
              <a:buNone/>
            </a:pPr>
            <a:endParaRPr lang="en-US" sz="2800" dirty="0">
              <a:latin typeface="Arial" panose="020B0604020202020204" pitchFamily="34" charset="0"/>
              <a:cs typeface="Arial" panose="020B0604020202020204" pitchFamily="34" charset="0"/>
            </a:endParaRPr>
          </a:p>
          <a:p>
            <a:endParaRPr lang="en-US" dirty="0"/>
          </a:p>
        </p:txBody>
      </p:sp>
      <p:graphicFrame>
        <p:nvGraphicFramePr>
          <p:cNvPr id="4" name="Table 3"/>
          <p:cNvGraphicFramePr>
            <a:graphicFrameLocks noGrp="1"/>
          </p:cNvGraphicFramePr>
          <p:nvPr/>
        </p:nvGraphicFramePr>
        <p:xfrm>
          <a:off x="2390862" y="800355"/>
          <a:ext cx="7600426" cy="762000"/>
        </p:xfrm>
        <a:graphic>
          <a:graphicData uri="http://schemas.openxmlformats.org/drawingml/2006/table">
            <a:tbl>
              <a:tblPr firstRow="1" bandRow="1">
                <a:tableStyleId>{5C22544A-7EE6-4342-B048-85BDC9FD1C3A}</a:tableStyleId>
              </a:tblPr>
              <a:tblGrid>
                <a:gridCol w="7600426">
                  <a:extLst>
                    <a:ext uri="{9D8B030D-6E8A-4147-A177-3AD203B41FA5}">
                      <a16:colId xmlns:a16="http://schemas.microsoft.com/office/drawing/2014/main" val="1375762315"/>
                    </a:ext>
                  </a:extLst>
                </a:gridCol>
              </a:tblGrid>
              <a:tr h="727820">
                <a:tc>
                  <a:txBody>
                    <a:bodyPr/>
                    <a:lstStyle/>
                    <a:p>
                      <a:pPr marL="0" indent="0" algn="ctr">
                        <a:buNone/>
                      </a:pPr>
                      <a:r>
                        <a:rPr lang="en-US" sz="4400" dirty="0">
                          <a:solidFill>
                            <a:schemeClr val="tx1"/>
                          </a:solidFill>
                          <a:latin typeface="Arial" panose="020B0604020202020204" pitchFamily="34" charset="0"/>
                          <a:cs typeface="Arial" panose="020B0604020202020204" pitchFamily="34" charset="0"/>
                        </a:rPr>
                        <a:t>Stay</a:t>
                      </a:r>
                      <a:r>
                        <a:rPr lang="en-US" sz="4400" baseline="0" dirty="0">
                          <a:solidFill>
                            <a:schemeClr val="tx1"/>
                          </a:solidFill>
                          <a:latin typeface="Arial" panose="020B0604020202020204" pitchFamily="34" charset="0"/>
                          <a:cs typeface="Arial" panose="020B0604020202020204" pitchFamily="34" charset="0"/>
                        </a:rPr>
                        <a:t> on</a:t>
                      </a:r>
                      <a:r>
                        <a:rPr lang="en-US" sz="4400" dirty="0">
                          <a:solidFill>
                            <a:schemeClr val="tx1"/>
                          </a:solidFill>
                          <a:latin typeface="Arial" panose="020B0604020202020204" pitchFamily="34" charset="0"/>
                          <a:cs typeface="Arial" panose="020B0604020202020204" pitchFamily="34" charset="0"/>
                        </a:rPr>
                        <a:t> the Path</a:t>
                      </a:r>
                    </a:p>
                  </a:txBody>
                  <a:tcPr/>
                </a:tc>
                <a:extLst>
                  <a:ext uri="{0D108BD9-81ED-4DB2-BD59-A6C34878D82A}">
                    <a16:rowId xmlns:a16="http://schemas.microsoft.com/office/drawing/2014/main" val="3459178270"/>
                  </a:ext>
                </a:extLst>
              </a:tr>
            </a:tbl>
          </a:graphicData>
        </a:graphic>
      </p:graphicFrame>
      <p:sp>
        <p:nvSpPr>
          <p:cNvPr id="5" name="Title 1"/>
          <p:cNvSpPr txBox="1">
            <a:spLocks/>
          </p:cNvSpPr>
          <p:nvPr/>
        </p:nvSpPr>
        <p:spPr>
          <a:xfrm>
            <a:off x="1738240" y="-3509"/>
            <a:ext cx="10178322" cy="80386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r"/>
            <a:r>
              <a:rPr lang="en-US" sz="3600" b="1">
                <a:latin typeface="Arial" panose="020B0604020202020204" pitchFamily="34" charset="0"/>
                <a:cs typeface="Arial" panose="020B0604020202020204" pitchFamily="34" charset="0"/>
              </a:rPr>
              <a:t>STUDENT SERVICES</a:t>
            </a:r>
            <a:endParaRPr lang="en-US" sz="36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914400" y="2480152"/>
            <a:ext cx="11002162" cy="4377847"/>
          </a:xfrm>
          <a:prstGeom prst="rect">
            <a:avLst/>
          </a:prstGeom>
        </p:spPr>
      </p:pic>
    </p:spTree>
    <p:extLst>
      <p:ext uri="{BB962C8B-B14F-4D97-AF65-F5344CB8AC3E}">
        <p14:creationId xmlns:p14="http://schemas.microsoft.com/office/powerpoint/2010/main" val="4212979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4712" y="1296785"/>
            <a:ext cx="10747332" cy="5112328"/>
          </a:xfrm>
        </p:spPr>
        <p:txBody>
          <a:bodyPr>
            <a:normAutofit/>
          </a:bodyPr>
          <a:lstStyle/>
          <a:p>
            <a:pPr marL="0" indent="0" algn="ctr">
              <a:buNone/>
            </a:pPr>
            <a:endParaRPr lang="en-US" sz="2800" dirty="0">
              <a:latin typeface="Arial" panose="020B0604020202020204" pitchFamily="34" charset="0"/>
              <a:cs typeface="Arial" panose="020B0604020202020204" pitchFamily="34" charset="0"/>
            </a:endParaRPr>
          </a:p>
          <a:p>
            <a:pPr marL="0" indent="0" algn="ctr">
              <a:buNone/>
            </a:pPr>
            <a:r>
              <a:rPr lang="en-US" sz="2800" dirty="0">
                <a:latin typeface="Arial" panose="020B0604020202020204" pitchFamily="34" charset="0"/>
                <a:cs typeface="Arial" panose="020B0604020202020204" pitchFamily="34" charset="0"/>
                <a:hlinkClick r:id="rId2"/>
              </a:rPr>
              <a:t>https://dvknejbjwl2jp.cloudfront.net/ensure</a:t>
            </a:r>
            <a:endParaRPr lang="en-US" sz="2800" dirty="0">
              <a:latin typeface="Arial" panose="020B0604020202020204" pitchFamily="34" charset="0"/>
              <a:cs typeface="Arial" panose="020B0604020202020204" pitchFamily="34" charset="0"/>
            </a:endParaRPr>
          </a:p>
          <a:p>
            <a:pPr marL="0" indent="0" algn="ctr">
              <a:buNone/>
            </a:pPr>
            <a:endParaRPr lang="en-US" sz="2800" dirty="0">
              <a:latin typeface="Arial" panose="020B0604020202020204" pitchFamily="34" charset="0"/>
              <a:cs typeface="Arial" panose="020B0604020202020204" pitchFamily="34" charset="0"/>
            </a:endParaRPr>
          </a:p>
          <a:p>
            <a:pPr marL="0" indent="0" algn="ctr">
              <a:buNone/>
            </a:pPr>
            <a:endParaRPr lang="en-US" sz="2800" dirty="0">
              <a:latin typeface="Arial" panose="020B0604020202020204" pitchFamily="34" charset="0"/>
              <a:cs typeface="Arial" panose="020B0604020202020204" pitchFamily="34" charset="0"/>
            </a:endParaRPr>
          </a:p>
          <a:p>
            <a:pPr marL="0" indent="0" algn="ctr">
              <a:buNone/>
            </a:pPr>
            <a:endParaRPr lang="en-US" sz="2800" dirty="0">
              <a:latin typeface="Arial" panose="020B0604020202020204" pitchFamily="34" charset="0"/>
              <a:cs typeface="Arial" panose="020B0604020202020204" pitchFamily="34" charset="0"/>
            </a:endParaRPr>
          </a:p>
          <a:p>
            <a:endParaRPr lang="en-US" dirty="0"/>
          </a:p>
        </p:txBody>
      </p:sp>
      <p:graphicFrame>
        <p:nvGraphicFramePr>
          <p:cNvPr id="4" name="Table 3"/>
          <p:cNvGraphicFramePr>
            <a:graphicFrameLocks noGrp="1"/>
          </p:cNvGraphicFramePr>
          <p:nvPr/>
        </p:nvGraphicFramePr>
        <p:xfrm>
          <a:off x="2390862" y="800355"/>
          <a:ext cx="7600426" cy="762000"/>
        </p:xfrm>
        <a:graphic>
          <a:graphicData uri="http://schemas.openxmlformats.org/drawingml/2006/table">
            <a:tbl>
              <a:tblPr firstRow="1" bandRow="1">
                <a:tableStyleId>{5C22544A-7EE6-4342-B048-85BDC9FD1C3A}</a:tableStyleId>
              </a:tblPr>
              <a:tblGrid>
                <a:gridCol w="7600426">
                  <a:extLst>
                    <a:ext uri="{9D8B030D-6E8A-4147-A177-3AD203B41FA5}">
                      <a16:colId xmlns:a16="http://schemas.microsoft.com/office/drawing/2014/main" val="1375762315"/>
                    </a:ext>
                  </a:extLst>
                </a:gridCol>
              </a:tblGrid>
              <a:tr h="727820">
                <a:tc>
                  <a:txBody>
                    <a:bodyPr/>
                    <a:lstStyle/>
                    <a:p>
                      <a:pPr marL="0" indent="0" algn="ctr">
                        <a:buNone/>
                      </a:pPr>
                      <a:r>
                        <a:rPr lang="en-US" sz="4400" dirty="0">
                          <a:solidFill>
                            <a:schemeClr val="tx1"/>
                          </a:solidFill>
                          <a:latin typeface="Arial" panose="020B0604020202020204" pitchFamily="34" charset="0"/>
                          <a:cs typeface="Arial" panose="020B0604020202020204" pitchFamily="34" charset="0"/>
                        </a:rPr>
                        <a:t>Ensure Learning</a:t>
                      </a:r>
                    </a:p>
                  </a:txBody>
                  <a:tcPr/>
                </a:tc>
                <a:extLst>
                  <a:ext uri="{0D108BD9-81ED-4DB2-BD59-A6C34878D82A}">
                    <a16:rowId xmlns:a16="http://schemas.microsoft.com/office/drawing/2014/main" val="3459178270"/>
                  </a:ext>
                </a:extLst>
              </a:tr>
            </a:tbl>
          </a:graphicData>
        </a:graphic>
      </p:graphicFrame>
      <p:sp>
        <p:nvSpPr>
          <p:cNvPr id="5" name="Title 1"/>
          <p:cNvSpPr txBox="1">
            <a:spLocks/>
          </p:cNvSpPr>
          <p:nvPr/>
        </p:nvSpPr>
        <p:spPr>
          <a:xfrm>
            <a:off x="1738240" y="-3509"/>
            <a:ext cx="10178322" cy="80386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r"/>
            <a:r>
              <a:rPr lang="en-US" sz="3600" b="1">
                <a:latin typeface="Arial" panose="020B0604020202020204" pitchFamily="34" charset="0"/>
                <a:cs typeface="Arial" panose="020B0604020202020204" pitchFamily="34" charset="0"/>
              </a:rPr>
              <a:t>STUDENT SERVICES</a:t>
            </a:r>
            <a:endParaRPr lang="en-US" sz="36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914400" y="2366219"/>
            <a:ext cx="10897644" cy="4491780"/>
          </a:xfrm>
          <a:prstGeom prst="rect">
            <a:avLst/>
          </a:prstGeom>
        </p:spPr>
      </p:pic>
    </p:spTree>
    <p:extLst>
      <p:ext uri="{BB962C8B-B14F-4D97-AF65-F5344CB8AC3E}">
        <p14:creationId xmlns:p14="http://schemas.microsoft.com/office/powerpoint/2010/main" val="35790385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4712" y="1296785"/>
            <a:ext cx="10747332" cy="5112328"/>
          </a:xfrm>
        </p:spPr>
        <p:txBody>
          <a:bodyPr>
            <a:normAutofit/>
          </a:bodyPr>
          <a:lstStyle/>
          <a:p>
            <a:pPr marL="0" indent="0" algn="ctr">
              <a:buNone/>
            </a:pPr>
            <a:endParaRPr lang="en-US" sz="2800" dirty="0">
              <a:latin typeface="Arial" panose="020B0604020202020204" pitchFamily="34" charset="0"/>
              <a:cs typeface="Arial" panose="020B0604020202020204" pitchFamily="34" charset="0"/>
            </a:endParaRPr>
          </a:p>
          <a:p>
            <a:pPr marL="0" indent="0" algn="ctr">
              <a:buNone/>
            </a:pPr>
            <a:r>
              <a:rPr lang="en-US" sz="2800" dirty="0">
                <a:latin typeface="Arial" panose="020B0604020202020204" pitchFamily="34" charset="0"/>
                <a:cs typeface="Arial" panose="020B0604020202020204" pitchFamily="34" charset="0"/>
                <a:hlinkClick r:id="rId2"/>
              </a:rPr>
              <a:t>https://dvknejbjwl2jp.cloudfront.net/ensure</a:t>
            </a:r>
            <a:endParaRPr lang="en-US" sz="2800" dirty="0">
              <a:latin typeface="Arial" panose="020B0604020202020204" pitchFamily="34" charset="0"/>
              <a:cs typeface="Arial" panose="020B0604020202020204" pitchFamily="34" charset="0"/>
            </a:endParaRPr>
          </a:p>
          <a:p>
            <a:pPr marL="0" indent="0" algn="ctr">
              <a:buNone/>
            </a:pPr>
            <a:endParaRPr lang="en-US" sz="2800" dirty="0">
              <a:latin typeface="Arial" panose="020B0604020202020204" pitchFamily="34" charset="0"/>
              <a:cs typeface="Arial" panose="020B0604020202020204" pitchFamily="34" charset="0"/>
            </a:endParaRPr>
          </a:p>
          <a:p>
            <a:pPr marL="0" indent="0" algn="ctr">
              <a:buNone/>
            </a:pPr>
            <a:endParaRPr lang="en-US" sz="2800" dirty="0">
              <a:latin typeface="Arial" panose="020B0604020202020204" pitchFamily="34" charset="0"/>
              <a:cs typeface="Arial" panose="020B0604020202020204" pitchFamily="34" charset="0"/>
            </a:endParaRPr>
          </a:p>
          <a:p>
            <a:pPr marL="0" indent="0" algn="ctr">
              <a:buNone/>
            </a:pPr>
            <a:endParaRPr lang="en-US" sz="2800" dirty="0">
              <a:latin typeface="Arial" panose="020B0604020202020204" pitchFamily="34" charset="0"/>
              <a:cs typeface="Arial" panose="020B0604020202020204" pitchFamily="34" charset="0"/>
            </a:endParaRPr>
          </a:p>
          <a:p>
            <a:endParaRPr lang="en-US" dirty="0"/>
          </a:p>
        </p:txBody>
      </p:sp>
      <p:graphicFrame>
        <p:nvGraphicFramePr>
          <p:cNvPr id="4" name="Table 3"/>
          <p:cNvGraphicFramePr>
            <a:graphicFrameLocks noGrp="1"/>
          </p:cNvGraphicFramePr>
          <p:nvPr/>
        </p:nvGraphicFramePr>
        <p:xfrm>
          <a:off x="2390862" y="800355"/>
          <a:ext cx="7600426" cy="762000"/>
        </p:xfrm>
        <a:graphic>
          <a:graphicData uri="http://schemas.openxmlformats.org/drawingml/2006/table">
            <a:tbl>
              <a:tblPr firstRow="1" bandRow="1">
                <a:tableStyleId>{5C22544A-7EE6-4342-B048-85BDC9FD1C3A}</a:tableStyleId>
              </a:tblPr>
              <a:tblGrid>
                <a:gridCol w="7600426">
                  <a:extLst>
                    <a:ext uri="{9D8B030D-6E8A-4147-A177-3AD203B41FA5}">
                      <a16:colId xmlns:a16="http://schemas.microsoft.com/office/drawing/2014/main" val="1375762315"/>
                    </a:ext>
                  </a:extLst>
                </a:gridCol>
              </a:tblGrid>
              <a:tr h="727820">
                <a:tc>
                  <a:txBody>
                    <a:bodyPr/>
                    <a:lstStyle/>
                    <a:p>
                      <a:pPr marL="0" indent="0" algn="ctr">
                        <a:buNone/>
                      </a:pPr>
                      <a:r>
                        <a:rPr lang="en-US" sz="4400" dirty="0">
                          <a:solidFill>
                            <a:schemeClr val="tx1"/>
                          </a:solidFill>
                          <a:latin typeface="Arial" panose="020B0604020202020204" pitchFamily="34" charset="0"/>
                          <a:cs typeface="Arial" panose="020B0604020202020204" pitchFamily="34" charset="0"/>
                        </a:rPr>
                        <a:t>Ensure Learning</a:t>
                      </a:r>
                    </a:p>
                  </a:txBody>
                  <a:tcPr/>
                </a:tc>
                <a:extLst>
                  <a:ext uri="{0D108BD9-81ED-4DB2-BD59-A6C34878D82A}">
                    <a16:rowId xmlns:a16="http://schemas.microsoft.com/office/drawing/2014/main" val="3459178270"/>
                  </a:ext>
                </a:extLst>
              </a:tr>
            </a:tbl>
          </a:graphicData>
        </a:graphic>
      </p:graphicFrame>
      <p:sp>
        <p:nvSpPr>
          <p:cNvPr id="5" name="Title 1"/>
          <p:cNvSpPr txBox="1">
            <a:spLocks/>
          </p:cNvSpPr>
          <p:nvPr/>
        </p:nvSpPr>
        <p:spPr>
          <a:xfrm>
            <a:off x="1738240" y="-3509"/>
            <a:ext cx="10178322" cy="80386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r"/>
            <a:r>
              <a:rPr lang="en-US" sz="3600" b="1">
                <a:latin typeface="Arial" panose="020B0604020202020204" pitchFamily="34" charset="0"/>
                <a:cs typeface="Arial" panose="020B0604020202020204" pitchFamily="34" charset="0"/>
              </a:rPr>
              <a:t>STUDENT SERVICES</a:t>
            </a:r>
            <a:endParaRPr lang="en-US" sz="36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939800" y="2366219"/>
            <a:ext cx="10872244" cy="4491780"/>
          </a:xfrm>
          <a:prstGeom prst="rect">
            <a:avLst/>
          </a:prstGeom>
        </p:spPr>
      </p:pic>
    </p:spTree>
    <p:extLst>
      <p:ext uri="{BB962C8B-B14F-4D97-AF65-F5344CB8AC3E}">
        <p14:creationId xmlns:p14="http://schemas.microsoft.com/office/powerpoint/2010/main" val="2826938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4712" y="1296785"/>
            <a:ext cx="10747332" cy="5112328"/>
          </a:xfrm>
        </p:spPr>
        <p:txBody>
          <a:bodyPr>
            <a:normAutofit/>
          </a:bodyPr>
          <a:lstStyle/>
          <a:p>
            <a:pPr marL="0" indent="0" algn="ctr">
              <a:buNone/>
            </a:pPr>
            <a:endParaRPr lang="en-US" sz="2800" dirty="0">
              <a:latin typeface="Arial" panose="020B0604020202020204" pitchFamily="34" charset="0"/>
              <a:cs typeface="Arial" panose="020B0604020202020204" pitchFamily="34" charset="0"/>
            </a:endParaRPr>
          </a:p>
          <a:p>
            <a:pPr marL="0" indent="0" algn="ctr">
              <a:buNone/>
            </a:pPr>
            <a:r>
              <a:rPr lang="en-US" sz="2800" dirty="0">
                <a:latin typeface="Arial" panose="020B0604020202020204" pitchFamily="34" charset="0"/>
                <a:cs typeface="Arial" panose="020B0604020202020204" pitchFamily="34" charset="0"/>
                <a:hlinkClick r:id="rId2"/>
              </a:rPr>
              <a:t>https://dvknejbjwl2jp.cloudfront.net/ensure</a:t>
            </a:r>
            <a:endParaRPr lang="en-US" sz="2800" dirty="0">
              <a:latin typeface="Arial" panose="020B0604020202020204" pitchFamily="34" charset="0"/>
              <a:cs typeface="Arial" panose="020B0604020202020204" pitchFamily="34" charset="0"/>
            </a:endParaRPr>
          </a:p>
          <a:p>
            <a:pPr marL="0" indent="0" algn="ctr">
              <a:buNone/>
            </a:pPr>
            <a:endParaRPr lang="en-US" sz="2800" dirty="0">
              <a:latin typeface="Arial" panose="020B0604020202020204" pitchFamily="34" charset="0"/>
              <a:cs typeface="Arial" panose="020B0604020202020204" pitchFamily="34" charset="0"/>
            </a:endParaRPr>
          </a:p>
          <a:p>
            <a:pPr marL="0" indent="0" algn="ctr">
              <a:buNone/>
            </a:pPr>
            <a:endParaRPr lang="en-US" sz="2800" dirty="0">
              <a:latin typeface="Arial" panose="020B0604020202020204" pitchFamily="34" charset="0"/>
              <a:cs typeface="Arial" panose="020B0604020202020204" pitchFamily="34" charset="0"/>
            </a:endParaRPr>
          </a:p>
          <a:p>
            <a:pPr marL="0" indent="0" algn="ctr">
              <a:buNone/>
            </a:pPr>
            <a:endParaRPr lang="en-US" sz="2800" dirty="0">
              <a:latin typeface="Arial" panose="020B0604020202020204" pitchFamily="34" charset="0"/>
              <a:cs typeface="Arial" panose="020B0604020202020204" pitchFamily="34" charset="0"/>
            </a:endParaRPr>
          </a:p>
          <a:p>
            <a:endParaRPr lang="en-US" dirty="0"/>
          </a:p>
        </p:txBody>
      </p:sp>
      <p:graphicFrame>
        <p:nvGraphicFramePr>
          <p:cNvPr id="4" name="Table 3"/>
          <p:cNvGraphicFramePr>
            <a:graphicFrameLocks noGrp="1"/>
          </p:cNvGraphicFramePr>
          <p:nvPr/>
        </p:nvGraphicFramePr>
        <p:xfrm>
          <a:off x="2390862" y="800355"/>
          <a:ext cx="7600426" cy="762000"/>
        </p:xfrm>
        <a:graphic>
          <a:graphicData uri="http://schemas.openxmlformats.org/drawingml/2006/table">
            <a:tbl>
              <a:tblPr firstRow="1" bandRow="1">
                <a:tableStyleId>{5C22544A-7EE6-4342-B048-85BDC9FD1C3A}</a:tableStyleId>
              </a:tblPr>
              <a:tblGrid>
                <a:gridCol w="7600426">
                  <a:extLst>
                    <a:ext uri="{9D8B030D-6E8A-4147-A177-3AD203B41FA5}">
                      <a16:colId xmlns:a16="http://schemas.microsoft.com/office/drawing/2014/main" val="1375762315"/>
                    </a:ext>
                  </a:extLst>
                </a:gridCol>
              </a:tblGrid>
              <a:tr h="727820">
                <a:tc>
                  <a:txBody>
                    <a:bodyPr/>
                    <a:lstStyle/>
                    <a:p>
                      <a:pPr marL="0" indent="0" algn="ctr">
                        <a:buNone/>
                      </a:pPr>
                      <a:r>
                        <a:rPr lang="en-US" sz="4400" dirty="0">
                          <a:solidFill>
                            <a:schemeClr val="tx1"/>
                          </a:solidFill>
                          <a:latin typeface="Arial" panose="020B0604020202020204" pitchFamily="34" charset="0"/>
                          <a:cs typeface="Arial" panose="020B0604020202020204" pitchFamily="34" charset="0"/>
                        </a:rPr>
                        <a:t>Ensure Learning</a:t>
                      </a:r>
                    </a:p>
                  </a:txBody>
                  <a:tcPr/>
                </a:tc>
                <a:extLst>
                  <a:ext uri="{0D108BD9-81ED-4DB2-BD59-A6C34878D82A}">
                    <a16:rowId xmlns:a16="http://schemas.microsoft.com/office/drawing/2014/main" val="3459178270"/>
                  </a:ext>
                </a:extLst>
              </a:tr>
            </a:tbl>
          </a:graphicData>
        </a:graphic>
      </p:graphicFrame>
      <p:sp>
        <p:nvSpPr>
          <p:cNvPr id="5" name="Title 1"/>
          <p:cNvSpPr txBox="1">
            <a:spLocks/>
          </p:cNvSpPr>
          <p:nvPr/>
        </p:nvSpPr>
        <p:spPr>
          <a:xfrm>
            <a:off x="1738240" y="-3509"/>
            <a:ext cx="10178322" cy="80386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r"/>
            <a:r>
              <a:rPr lang="en-US" sz="3600" b="1">
                <a:latin typeface="Arial" panose="020B0604020202020204" pitchFamily="34" charset="0"/>
                <a:cs typeface="Arial" panose="020B0604020202020204" pitchFamily="34" charset="0"/>
              </a:rPr>
              <a:t>STUDENT SERVICES</a:t>
            </a:r>
            <a:endParaRPr lang="en-US" sz="36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927100" y="2467627"/>
            <a:ext cx="10989462" cy="4496844"/>
          </a:xfrm>
          <a:prstGeom prst="rect">
            <a:avLst/>
          </a:prstGeom>
        </p:spPr>
      </p:pic>
    </p:spTree>
    <p:extLst>
      <p:ext uri="{BB962C8B-B14F-4D97-AF65-F5344CB8AC3E}">
        <p14:creationId xmlns:p14="http://schemas.microsoft.com/office/powerpoint/2010/main" val="3683672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4712" y="1296785"/>
            <a:ext cx="10747332" cy="5112328"/>
          </a:xfrm>
        </p:spPr>
        <p:txBody>
          <a:bodyPr>
            <a:normAutofit/>
          </a:bodyPr>
          <a:lstStyle/>
          <a:p>
            <a:pPr marL="0" indent="0" algn="ctr">
              <a:buNone/>
            </a:pPr>
            <a:endParaRPr lang="en-US" sz="2800" dirty="0">
              <a:latin typeface="Arial" panose="020B0604020202020204" pitchFamily="34" charset="0"/>
              <a:cs typeface="Arial" panose="020B0604020202020204" pitchFamily="34" charset="0"/>
            </a:endParaRPr>
          </a:p>
          <a:p>
            <a:pPr marL="0" indent="0" algn="ctr">
              <a:buNone/>
            </a:pPr>
            <a:r>
              <a:rPr lang="en-US" sz="2800" dirty="0">
                <a:latin typeface="Arial" panose="020B0604020202020204" pitchFamily="34" charset="0"/>
                <a:cs typeface="Arial" panose="020B0604020202020204" pitchFamily="34" charset="0"/>
                <a:hlinkClick r:id="rId2"/>
              </a:rPr>
              <a:t>https://dvknejbjwl2jp.cloudfront.net/ensure</a:t>
            </a:r>
            <a:endParaRPr lang="en-US" sz="2800" dirty="0">
              <a:latin typeface="Arial" panose="020B0604020202020204" pitchFamily="34" charset="0"/>
              <a:cs typeface="Arial" panose="020B0604020202020204" pitchFamily="34" charset="0"/>
            </a:endParaRPr>
          </a:p>
          <a:p>
            <a:pPr marL="0" indent="0" algn="ctr">
              <a:buNone/>
            </a:pPr>
            <a:endParaRPr lang="en-US" sz="2800" dirty="0">
              <a:latin typeface="Arial" panose="020B0604020202020204" pitchFamily="34" charset="0"/>
              <a:cs typeface="Arial" panose="020B0604020202020204" pitchFamily="34" charset="0"/>
            </a:endParaRPr>
          </a:p>
          <a:p>
            <a:pPr marL="0" indent="0" algn="ctr">
              <a:buNone/>
            </a:pPr>
            <a:endParaRPr lang="en-US" sz="2800" dirty="0">
              <a:latin typeface="Arial" panose="020B0604020202020204" pitchFamily="34" charset="0"/>
              <a:cs typeface="Arial" panose="020B0604020202020204" pitchFamily="34" charset="0"/>
            </a:endParaRPr>
          </a:p>
          <a:p>
            <a:pPr marL="0" indent="0" algn="ctr">
              <a:buNone/>
            </a:pPr>
            <a:endParaRPr lang="en-US" sz="2800" dirty="0">
              <a:latin typeface="Arial" panose="020B0604020202020204" pitchFamily="34" charset="0"/>
              <a:cs typeface="Arial" panose="020B0604020202020204" pitchFamily="34" charset="0"/>
            </a:endParaRPr>
          </a:p>
          <a:p>
            <a:endParaRPr lang="en-US" dirty="0"/>
          </a:p>
        </p:txBody>
      </p:sp>
      <p:graphicFrame>
        <p:nvGraphicFramePr>
          <p:cNvPr id="4" name="Table 3"/>
          <p:cNvGraphicFramePr>
            <a:graphicFrameLocks noGrp="1"/>
          </p:cNvGraphicFramePr>
          <p:nvPr/>
        </p:nvGraphicFramePr>
        <p:xfrm>
          <a:off x="2390862" y="800355"/>
          <a:ext cx="7600426" cy="762000"/>
        </p:xfrm>
        <a:graphic>
          <a:graphicData uri="http://schemas.openxmlformats.org/drawingml/2006/table">
            <a:tbl>
              <a:tblPr firstRow="1" bandRow="1">
                <a:tableStyleId>{5C22544A-7EE6-4342-B048-85BDC9FD1C3A}</a:tableStyleId>
              </a:tblPr>
              <a:tblGrid>
                <a:gridCol w="7600426">
                  <a:extLst>
                    <a:ext uri="{9D8B030D-6E8A-4147-A177-3AD203B41FA5}">
                      <a16:colId xmlns:a16="http://schemas.microsoft.com/office/drawing/2014/main" val="1375762315"/>
                    </a:ext>
                  </a:extLst>
                </a:gridCol>
              </a:tblGrid>
              <a:tr h="727820">
                <a:tc>
                  <a:txBody>
                    <a:bodyPr/>
                    <a:lstStyle/>
                    <a:p>
                      <a:pPr marL="0" indent="0" algn="ctr">
                        <a:buNone/>
                      </a:pPr>
                      <a:r>
                        <a:rPr lang="en-US" sz="4400" dirty="0">
                          <a:solidFill>
                            <a:schemeClr val="tx1"/>
                          </a:solidFill>
                          <a:latin typeface="Arial" panose="020B0604020202020204" pitchFamily="34" charset="0"/>
                          <a:cs typeface="Arial" panose="020B0604020202020204" pitchFamily="34" charset="0"/>
                        </a:rPr>
                        <a:t>Ensure Learning</a:t>
                      </a:r>
                    </a:p>
                  </a:txBody>
                  <a:tcPr/>
                </a:tc>
                <a:extLst>
                  <a:ext uri="{0D108BD9-81ED-4DB2-BD59-A6C34878D82A}">
                    <a16:rowId xmlns:a16="http://schemas.microsoft.com/office/drawing/2014/main" val="3459178270"/>
                  </a:ext>
                </a:extLst>
              </a:tr>
            </a:tbl>
          </a:graphicData>
        </a:graphic>
      </p:graphicFrame>
      <p:sp>
        <p:nvSpPr>
          <p:cNvPr id="5" name="Title 1"/>
          <p:cNvSpPr txBox="1">
            <a:spLocks/>
          </p:cNvSpPr>
          <p:nvPr/>
        </p:nvSpPr>
        <p:spPr>
          <a:xfrm>
            <a:off x="1738240" y="-3509"/>
            <a:ext cx="10178322" cy="80386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r"/>
            <a:r>
              <a:rPr lang="en-US" sz="3600" b="1">
                <a:latin typeface="Arial" panose="020B0604020202020204" pitchFamily="34" charset="0"/>
                <a:cs typeface="Arial" panose="020B0604020202020204" pitchFamily="34" charset="0"/>
              </a:rPr>
              <a:t>STUDENT SERVICES</a:t>
            </a:r>
            <a:endParaRPr lang="en-US" sz="36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850900" y="2467626"/>
            <a:ext cx="11065662" cy="4390373"/>
          </a:xfrm>
          <a:prstGeom prst="rect">
            <a:avLst/>
          </a:prstGeom>
        </p:spPr>
      </p:pic>
    </p:spTree>
    <p:extLst>
      <p:ext uri="{BB962C8B-B14F-4D97-AF65-F5344CB8AC3E}">
        <p14:creationId xmlns:p14="http://schemas.microsoft.com/office/powerpoint/2010/main" val="36902149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4712" y="1296785"/>
            <a:ext cx="10747332" cy="5112328"/>
          </a:xfrm>
        </p:spPr>
        <p:txBody>
          <a:bodyPr>
            <a:normAutofit/>
          </a:bodyPr>
          <a:lstStyle/>
          <a:p>
            <a:pPr marL="0" indent="0" algn="ctr">
              <a:buNone/>
            </a:pPr>
            <a:endParaRPr lang="en-US" sz="2800" dirty="0">
              <a:latin typeface="Arial" panose="020B0604020202020204" pitchFamily="34" charset="0"/>
              <a:cs typeface="Arial" panose="020B0604020202020204" pitchFamily="34" charset="0"/>
            </a:endParaRPr>
          </a:p>
          <a:p>
            <a:pPr marL="0" indent="0" algn="ctr">
              <a:buNone/>
            </a:pPr>
            <a:endParaRPr lang="en-US" sz="2800" dirty="0">
              <a:latin typeface="Arial" panose="020B0604020202020204" pitchFamily="34" charset="0"/>
              <a:cs typeface="Arial" panose="020B0604020202020204" pitchFamily="34" charset="0"/>
            </a:endParaRPr>
          </a:p>
          <a:p>
            <a:pPr marL="0" indent="0" algn="ctr">
              <a:buNone/>
            </a:pPr>
            <a:endParaRPr lang="en-US" sz="2800" dirty="0">
              <a:latin typeface="Arial" panose="020B0604020202020204" pitchFamily="34" charset="0"/>
              <a:cs typeface="Arial" panose="020B0604020202020204" pitchFamily="34" charset="0"/>
            </a:endParaRPr>
          </a:p>
          <a:p>
            <a:pPr marL="0" indent="0" algn="ctr">
              <a:buNone/>
            </a:pPr>
            <a:endParaRPr lang="en-US" sz="2800" dirty="0">
              <a:latin typeface="Arial" panose="020B0604020202020204" pitchFamily="34" charset="0"/>
              <a:cs typeface="Arial" panose="020B0604020202020204" pitchFamily="34" charset="0"/>
            </a:endParaRPr>
          </a:p>
          <a:p>
            <a:endParaRPr lang="en-US" dirty="0"/>
          </a:p>
        </p:txBody>
      </p:sp>
      <p:graphicFrame>
        <p:nvGraphicFramePr>
          <p:cNvPr id="4" name="Table 3"/>
          <p:cNvGraphicFramePr>
            <a:graphicFrameLocks noGrp="1"/>
          </p:cNvGraphicFramePr>
          <p:nvPr/>
        </p:nvGraphicFramePr>
        <p:xfrm>
          <a:off x="2390862" y="425885"/>
          <a:ext cx="7600426" cy="831329"/>
        </p:xfrm>
        <a:graphic>
          <a:graphicData uri="http://schemas.openxmlformats.org/drawingml/2006/table">
            <a:tbl>
              <a:tblPr firstRow="1" bandRow="1">
                <a:tableStyleId>{5C22544A-7EE6-4342-B048-85BDC9FD1C3A}</a:tableStyleId>
              </a:tblPr>
              <a:tblGrid>
                <a:gridCol w="7600426">
                  <a:extLst>
                    <a:ext uri="{9D8B030D-6E8A-4147-A177-3AD203B41FA5}">
                      <a16:colId xmlns:a16="http://schemas.microsoft.com/office/drawing/2014/main" val="1375762315"/>
                    </a:ext>
                  </a:extLst>
                </a:gridCol>
              </a:tblGrid>
              <a:tr h="831329">
                <a:tc>
                  <a:txBody>
                    <a:bodyPr/>
                    <a:lstStyle/>
                    <a:p>
                      <a:pPr marL="0" indent="0" algn="ctr">
                        <a:buNone/>
                      </a:pPr>
                      <a:r>
                        <a:rPr lang="en-US" sz="4400" dirty="0">
                          <a:solidFill>
                            <a:schemeClr val="tx1"/>
                          </a:solidFill>
                          <a:latin typeface="Arial" panose="020B0604020202020204" pitchFamily="34" charset="0"/>
                          <a:cs typeface="Arial" panose="020B0604020202020204" pitchFamily="34" charset="0"/>
                        </a:rPr>
                        <a:t>GP</a:t>
                      </a:r>
                      <a:r>
                        <a:rPr lang="en-US" sz="4400" baseline="0" dirty="0">
                          <a:solidFill>
                            <a:schemeClr val="tx1"/>
                          </a:solidFill>
                          <a:latin typeface="Arial" panose="020B0604020202020204" pitchFamily="34" charset="0"/>
                          <a:cs typeface="Arial" panose="020B0604020202020204" pitchFamily="34" charset="0"/>
                        </a:rPr>
                        <a:t> Dashboard</a:t>
                      </a:r>
                      <a:endParaRPr lang="en-US" sz="44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59178270"/>
                  </a:ext>
                </a:extLst>
              </a:tr>
            </a:tbl>
          </a:graphicData>
        </a:graphic>
      </p:graphicFrame>
      <p:sp>
        <p:nvSpPr>
          <p:cNvPr id="5" name="Title 1"/>
          <p:cNvSpPr txBox="1">
            <a:spLocks/>
          </p:cNvSpPr>
          <p:nvPr/>
        </p:nvSpPr>
        <p:spPr>
          <a:xfrm>
            <a:off x="1738240" y="-3509"/>
            <a:ext cx="10178322" cy="80386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r"/>
            <a:r>
              <a:rPr lang="en-US" sz="3600" b="1">
                <a:latin typeface="Arial" panose="020B0604020202020204" pitchFamily="34" charset="0"/>
                <a:cs typeface="Arial" panose="020B0604020202020204" pitchFamily="34" charset="0"/>
              </a:rPr>
              <a:t>STUDENT SERVICES</a:t>
            </a:r>
            <a:endParaRPr lang="en-US" sz="36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2390862" y="1296785"/>
            <a:ext cx="7600426" cy="5466101"/>
          </a:xfrm>
          <a:prstGeom prst="rect">
            <a:avLst/>
          </a:prstGeom>
        </p:spPr>
      </p:pic>
      <p:sp>
        <p:nvSpPr>
          <p:cNvPr id="2" name="Rectangle: Rounded Corners 1">
            <a:extLst>
              <a:ext uri="{FF2B5EF4-FFF2-40B4-BE49-F238E27FC236}">
                <a16:creationId xmlns:a16="http://schemas.microsoft.com/office/drawing/2014/main" id="{723E05AB-A5A0-442E-AFEB-1C8EB2E5503B}"/>
              </a:ext>
            </a:extLst>
          </p:cNvPr>
          <p:cNvSpPr/>
          <p:nvPr/>
        </p:nvSpPr>
        <p:spPr>
          <a:xfrm>
            <a:off x="2733675" y="4657725"/>
            <a:ext cx="5191125" cy="2857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233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9278" y="2987518"/>
            <a:ext cx="8197052" cy="1754326"/>
          </a:xfrm>
          <a:prstGeom prst="rect">
            <a:avLst/>
          </a:prstGeom>
        </p:spPr>
        <p:txBody>
          <a:bodyPr wrap="none">
            <a:spAutoFit/>
          </a:bodyPr>
          <a:lstStyle/>
          <a:p>
            <a:pPr algn="ctr"/>
            <a:r>
              <a:rPr lang="en-US" sz="5400" dirty="0"/>
              <a:t>Instructional Updates</a:t>
            </a:r>
          </a:p>
          <a:p>
            <a:pPr algn="ctr"/>
            <a:r>
              <a:rPr lang="en-US" sz="5400" dirty="0"/>
              <a:t>Vice President of Instruction</a:t>
            </a:r>
          </a:p>
        </p:txBody>
      </p:sp>
      <p:pic>
        <p:nvPicPr>
          <p:cNvPr id="13" name="Picture 12"/>
          <p:cNvPicPr/>
          <p:nvPr/>
        </p:nvPicPr>
        <p:blipFill>
          <a:blip r:embed="rId2">
            <a:extLst>
              <a:ext uri="{28A0092B-C50C-407E-A947-70E740481C1C}">
                <a14:useLocalDpi xmlns:a14="http://schemas.microsoft.com/office/drawing/2010/main" val="0"/>
              </a:ext>
            </a:extLst>
          </a:blip>
          <a:stretch>
            <a:fillRect/>
          </a:stretch>
        </p:blipFill>
        <p:spPr>
          <a:xfrm>
            <a:off x="7186410" y="377425"/>
            <a:ext cx="4268303" cy="1179526"/>
          </a:xfrm>
          <a:prstGeom prst="rect">
            <a:avLst/>
          </a:prstGeom>
        </p:spPr>
      </p:pic>
    </p:spTree>
    <p:extLst>
      <p:ext uri="{BB962C8B-B14F-4D97-AF65-F5344CB8AC3E}">
        <p14:creationId xmlns:p14="http://schemas.microsoft.com/office/powerpoint/2010/main" val="1261242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7132" y="1515649"/>
            <a:ext cx="10656868" cy="5342351"/>
          </a:xfrm>
        </p:spPr>
        <p:txBody>
          <a:bodyPr>
            <a:normAutofit/>
          </a:bodyPr>
          <a:lstStyle/>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lgn="ctr">
              <a:buNone/>
            </a:pPr>
            <a:endParaRPr lang="en-US" sz="2800" dirty="0">
              <a:latin typeface="Arial" panose="020B0604020202020204" pitchFamily="34" charset="0"/>
              <a:cs typeface="Arial" panose="020B0604020202020204" pitchFamily="34" charset="0"/>
            </a:endParaRPr>
          </a:p>
          <a:p>
            <a:pPr marL="0" indent="0" algn="ctr">
              <a:buNone/>
            </a:pPr>
            <a:endParaRPr lang="en-US" sz="2800" dirty="0">
              <a:latin typeface="Arial" panose="020B0604020202020204" pitchFamily="34" charset="0"/>
              <a:cs typeface="Arial" panose="020B0604020202020204" pitchFamily="34" charset="0"/>
            </a:endParaRPr>
          </a:p>
          <a:p>
            <a:endParaRPr lang="en-US" dirty="0"/>
          </a:p>
        </p:txBody>
      </p:sp>
      <p:graphicFrame>
        <p:nvGraphicFramePr>
          <p:cNvPr id="4" name="Table 3"/>
          <p:cNvGraphicFramePr>
            <a:graphicFrameLocks noGrp="1"/>
          </p:cNvGraphicFramePr>
          <p:nvPr/>
        </p:nvGraphicFramePr>
        <p:xfrm>
          <a:off x="2390862" y="613774"/>
          <a:ext cx="7600426" cy="776615"/>
        </p:xfrm>
        <a:graphic>
          <a:graphicData uri="http://schemas.openxmlformats.org/drawingml/2006/table">
            <a:tbl>
              <a:tblPr firstRow="1" bandRow="1">
                <a:tableStyleId>{5C22544A-7EE6-4342-B048-85BDC9FD1C3A}</a:tableStyleId>
              </a:tblPr>
              <a:tblGrid>
                <a:gridCol w="7600426">
                  <a:extLst>
                    <a:ext uri="{9D8B030D-6E8A-4147-A177-3AD203B41FA5}">
                      <a16:colId xmlns:a16="http://schemas.microsoft.com/office/drawing/2014/main" val="1375762315"/>
                    </a:ext>
                  </a:extLst>
                </a:gridCol>
              </a:tblGrid>
              <a:tr h="776615">
                <a:tc>
                  <a:txBody>
                    <a:bodyPr/>
                    <a:lstStyle/>
                    <a:p>
                      <a:pPr marL="0" indent="0" algn="ctr">
                        <a:buNone/>
                      </a:pPr>
                      <a:r>
                        <a:rPr lang="en-US" sz="4400" dirty="0">
                          <a:solidFill>
                            <a:schemeClr val="tx1"/>
                          </a:solidFill>
                          <a:latin typeface="Arial" panose="020B0604020202020204" pitchFamily="34" charset="0"/>
                          <a:cs typeface="Arial" panose="020B0604020202020204" pitchFamily="34" charset="0"/>
                        </a:rPr>
                        <a:t>CAPP - GPAP</a:t>
                      </a:r>
                    </a:p>
                  </a:txBody>
                  <a:tcPr/>
                </a:tc>
                <a:extLst>
                  <a:ext uri="{0D108BD9-81ED-4DB2-BD59-A6C34878D82A}">
                    <a16:rowId xmlns:a16="http://schemas.microsoft.com/office/drawing/2014/main" val="3459178270"/>
                  </a:ext>
                </a:extLst>
              </a:tr>
            </a:tbl>
          </a:graphicData>
        </a:graphic>
      </p:graphicFrame>
      <p:sp>
        <p:nvSpPr>
          <p:cNvPr id="5" name="Title 1"/>
          <p:cNvSpPr txBox="1">
            <a:spLocks/>
          </p:cNvSpPr>
          <p:nvPr/>
        </p:nvSpPr>
        <p:spPr>
          <a:xfrm>
            <a:off x="1738240" y="-3509"/>
            <a:ext cx="10178322" cy="80386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r"/>
            <a:r>
              <a:rPr lang="en-US" sz="3600" b="1">
                <a:latin typeface="Arial" panose="020B0604020202020204" pitchFamily="34" charset="0"/>
                <a:cs typeface="Arial" panose="020B0604020202020204" pitchFamily="34" charset="0"/>
              </a:rPr>
              <a:t>STUDENT SERVICES</a:t>
            </a:r>
            <a:endParaRPr lang="en-US" sz="36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914401" y="1417638"/>
            <a:ext cx="11002162" cy="5440363"/>
          </a:xfrm>
          <a:prstGeom prst="rect">
            <a:avLst/>
          </a:prstGeom>
        </p:spPr>
      </p:pic>
    </p:spTree>
    <p:extLst>
      <p:ext uri="{BB962C8B-B14F-4D97-AF65-F5344CB8AC3E}">
        <p14:creationId xmlns:p14="http://schemas.microsoft.com/office/powerpoint/2010/main" val="3945485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7132" y="1727199"/>
            <a:ext cx="10656868" cy="1027215"/>
          </a:xfrm>
        </p:spPr>
        <p:txBody>
          <a:bodyPr>
            <a:normAutofit/>
          </a:bodyPr>
          <a:lstStyle/>
          <a:p>
            <a:pPr marL="0" indent="0" algn="ctr">
              <a:buNone/>
            </a:pPr>
            <a:r>
              <a:rPr lang="en-US" sz="2800" dirty="0">
                <a:latin typeface="Arial" panose="020B0604020202020204" pitchFamily="34" charset="0"/>
                <a:cs typeface="Arial" panose="020B0604020202020204" pitchFamily="34" charset="0"/>
              </a:rPr>
              <a:t>Long Beach City, 2-day Convening</a:t>
            </a: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lgn="ctr">
              <a:buNone/>
            </a:pPr>
            <a:endParaRPr lang="en-US" sz="2800" dirty="0">
              <a:latin typeface="Arial" panose="020B0604020202020204" pitchFamily="34" charset="0"/>
              <a:cs typeface="Arial" panose="020B0604020202020204" pitchFamily="34" charset="0"/>
            </a:endParaRPr>
          </a:p>
          <a:p>
            <a:pPr marL="0" indent="0" algn="ctr">
              <a:buNone/>
            </a:pPr>
            <a:endParaRPr lang="en-US" sz="2800" dirty="0">
              <a:latin typeface="Arial" panose="020B0604020202020204" pitchFamily="34" charset="0"/>
              <a:cs typeface="Arial" panose="020B0604020202020204" pitchFamily="34" charset="0"/>
            </a:endParaRPr>
          </a:p>
          <a:p>
            <a:endParaRPr lang="en-US" dirty="0"/>
          </a:p>
        </p:txBody>
      </p:sp>
      <p:graphicFrame>
        <p:nvGraphicFramePr>
          <p:cNvPr id="4" name="Table 3"/>
          <p:cNvGraphicFramePr>
            <a:graphicFrameLocks noGrp="1"/>
          </p:cNvGraphicFramePr>
          <p:nvPr/>
        </p:nvGraphicFramePr>
        <p:xfrm>
          <a:off x="2390862" y="613774"/>
          <a:ext cx="7600426" cy="776615"/>
        </p:xfrm>
        <a:graphic>
          <a:graphicData uri="http://schemas.openxmlformats.org/drawingml/2006/table">
            <a:tbl>
              <a:tblPr firstRow="1" bandRow="1">
                <a:tableStyleId>{5C22544A-7EE6-4342-B048-85BDC9FD1C3A}</a:tableStyleId>
              </a:tblPr>
              <a:tblGrid>
                <a:gridCol w="7600426">
                  <a:extLst>
                    <a:ext uri="{9D8B030D-6E8A-4147-A177-3AD203B41FA5}">
                      <a16:colId xmlns:a16="http://schemas.microsoft.com/office/drawing/2014/main" val="1375762315"/>
                    </a:ext>
                  </a:extLst>
                </a:gridCol>
              </a:tblGrid>
              <a:tr h="776615">
                <a:tc>
                  <a:txBody>
                    <a:bodyPr/>
                    <a:lstStyle/>
                    <a:p>
                      <a:pPr marL="0" indent="0" algn="ctr">
                        <a:buNone/>
                      </a:pPr>
                      <a:r>
                        <a:rPr lang="en-US" sz="4400" dirty="0">
                          <a:solidFill>
                            <a:schemeClr val="tx1"/>
                          </a:solidFill>
                          <a:latin typeface="Arial" panose="020B0604020202020204" pitchFamily="34" charset="0"/>
                          <a:cs typeface="Arial" panose="020B0604020202020204" pitchFamily="34" charset="0"/>
                        </a:rPr>
                        <a:t>CAPP - GPAP</a:t>
                      </a:r>
                    </a:p>
                  </a:txBody>
                  <a:tcPr/>
                </a:tc>
                <a:extLst>
                  <a:ext uri="{0D108BD9-81ED-4DB2-BD59-A6C34878D82A}">
                    <a16:rowId xmlns:a16="http://schemas.microsoft.com/office/drawing/2014/main" val="3459178270"/>
                  </a:ext>
                </a:extLst>
              </a:tr>
            </a:tbl>
          </a:graphicData>
        </a:graphic>
      </p:graphicFrame>
      <p:sp>
        <p:nvSpPr>
          <p:cNvPr id="5" name="Title 1"/>
          <p:cNvSpPr txBox="1">
            <a:spLocks/>
          </p:cNvSpPr>
          <p:nvPr/>
        </p:nvSpPr>
        <p:spPr>
          <a:xfrm>
            <a:off x="1738240" y="-3509"/>
            <a:ext cx="10178322" cy="80386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r"/>
            <a:r>
              <a:rPr lang="en-US" sz="3600" b="1">
                <a:latin typeface="Arial" panose="020B0604020202020204" pitchFamily="34" charset="0"/>
                <a:cs typeface="Arial" panose="020B0604020202020204" pitchFamily="34" charset="0"/>
              </a:rPr>
              <a:t>STUDENT SERVICES</a:t>
            </a:r>
            <a:endParaRPr lang="en-US" sz="3600" dirty="0">
              <a:latin typeface="Arial" panose="020B0604020202020204" pitchFamily="34" charset="0"/>
              <a:cs typeface="Arial" panose="020B0604020202020204" pitchFamily="34" charset="0"/>
            </a:endParaRPr>
          </a:p>
        </p:txBody>
      </p:sp>
      <p:pic>
        <p:nvPicPr>
          <p:cNvPr id="1026" name="Picture 2" descr="a6434001-a88b-4516-8acb-f4058930432e@namprd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205713" y="2170918"/>
            <a:ext cx="4508503" cy="4865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ee93ed77-3b05-4374-96b0-4291a6e502ee@namprd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521448" y="2343152"/>
            <a:ext cx="4978401" cy="4991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82726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4712" y="1296785"/>
            <a:ext cx="10747332" cy="5112328"/>
          </a:xfrm>
        </p:spPr>
        <p:txBody>
          <a:bodyPr>
            <a:normAutofit/>
          </a:bodyPr>
          <a:lstStyle/>
          <a:p>
            <a:pPr marL="0" indent="0" algn="ctr">
              <a:buNone/>
            </a:pPr>
            <a:endParaRPr lang="en-US" sz="2800" dirty="0">
              <a:latin typeface="Arial" panose="020B0604020202020204" pitchFamily="34" charset="0"/>
              <a:cs typeface="Arial" panose="020B0604020202020204" pitchFamily="34" charset="0"/>
            </a:endParaRPr>
          </a:p>
          <a:p>
            <a:pPr marL="0" indent="0" algn="ctr">
              <a:buNone/>
            </a:pPr>
            <a:endParaRPr lang="en-US" sz="2800" dirty="0">
              <a:latin typeface="Arial" panose="020B0604020202020204" pitchFamily="34" charset="0"/>
              <a:cs typeface="Arial" panose="020B0604020202020204" pitchFamily="34" charset="0"/>
            </a:endParaRPr>
          </a:p>
          <a:p>
            <a:pPr marL="0" indent="0" algn="ctr">
              <a:buNone/>
            </a:pPr>
            <a:endParaRPr lang="en-US" sz="2800" dirty="0">
              <a:latin typeface="Arial" panose="020B0604020202020204" pitchFamily="34" charset="0"/>
              <a:cs typeface="Arial" panose="020B0604020202020204" pitchFamily="34" charset="0"/>
            </a:endParaRPr>
          </a:p>
          <a:p>
            <a:pPr marL="0" indent="0" algn="ctr">
              <a:buNone/>
            </a:pPr>
            <a:endParaRPr lang="en-US" sz="2800" dirty="0">
              <a:latin typeface="Arial" panose="020B0604020202020204" pitchFamily="34" charset="0"/>
              <a:cs typeface="Arial" panose="020B0604020202020204" pitchFamily="34" charset="0"/>
            </a:endParaRPr>
          </a:p>
          <a:p>
            <a:endParaRPr lang="en-US" dirty="0"/>
          </a:p>
        </p:txBody>
      </p:sp>
      <p:graphicFrame>
        <p:nvGraphicFramePr>
          <p:cNvPr id="4" name="Table 3"/>
          <p:cNvGraphicFramePr>
            <a:graphicFrameLocks noGrp="1"/>
          </p:cNvGraphicFramePr>
          <p:nvPr/>
        </p:nvGraphicFramePr>
        <p:xfrm>
          <a:off x="1587500" y="546100"/>
          <a:ext cx="9829800" cy="1432560"/>
        </p:xfrm>
        <a:graphic>
          <a:graphicData uri="http://schemas.openxmlformats.org/drawingml/2006/table">
            <a:tbl>
              <a:tblPr firstRow="1" bandRow="1">
                <a:tableStyleId>{5C22544A-7EE6-4342-B048-85BDC9FD1C3A}</a:tableStyleId>
              </a:tblPr>
              <a:tblGrid>
                <a:gridCol w="9829800">
                  <a:extLst>
                    <a:ext uri="{9D8B030D-6E8A-4147-A177-3AD203B41FA5}">
                      <a16:colId xmlns:a16="http://schemas.microsoft.com/office/drawing/2014/main" val="1375762315"/>
                    </a:ext>
                  </a:extLst>
                </a:gridCol>
              </a:tblGrid>
              <a:tr h="914400">
                <a:tc>
                  <a:txBody>
                    <a:bodyPr/>
                    <a:lstStyle/>
                    <a:p>
                      <a:pPr marL="0" indent="0" algn="ctr">
                        <a:buNone/>
                      </a:pPr>
                      <a:r>
                        <a:rPr lang="en-US" sz="4400" dirty="0">
                          <a:solidFill>
                            <a:schemeClr val="tx1"/>
                          </a:solidFill>
                          <a:latin typeface="Arial" panose="020B0604020202020204" pitchFamily="34" charset="0"/>
                          <a:cs typeface="Arial" panose="020B0604020202020204" pitchFamily="34" charset="0"/>
                        </a:rPr>
                        <a:t>California Academic Partnership Program</a:t>
                      </a:r>
                    </a:p>
                  </a:txBody>
                  <a:tcPr/>
                </a:tc>
                <a:extLst>
                  <a:ext uri="{0D108BD9-81ED-4DB2-BD59-A6C34878D82A}">
                    <a16:rowId xmlns:a16="http://schemas.microsoft.com/office/drawing/2014/main" val="3459178270"/>
                  </a:ext>
                </a:extLst>
              </a:tr>
            </a:tbl>
          </a:graphicData>
        </a:graphic>
      </p:graphicFrame>
      <p:sp>
        <p:nvSpPr>
          <p:cNvPr id="5" name="Title 1"/>
          <p:cNvSpPr txBox="1">
            <a:spLocks/>
          </p:cNvSpPr>
          <p:nvPr/>
        </p:nvSpPr>
        <p:spPr>
          <a:xfrm>
            <a:off x="1738240" y="-3509"/>
            <a:ext cx="10178322" cy="80386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r"/>
            <a:r>
              <a:rPr lang="en-US" sz="3600" b="1">
                <a:latin typeface="Arial" panose="020B0604020202020204" pitchFamily="34" charset="0"/>
                <a:cs typeface="Arial" panose="020B0604020202020204" pitchFamily="34" charset="0"/>
              </a:rPr>
              <a:t>STUDENT SERVICES</a:t>
            </a:r>
            <a:endParaRPr lang="en-US" sz="36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064712" y="2146301"/>
            <a:ext cx="10581188" cy="4711700"/>
          </a:xfrm>
          <a:prstGeom prst="rect">
            <a:avLst/>
          </a:prstGeom>
        </p:spPr>
      </p:pic>
    </p:spTree>
    <p:extLst>
      <p:ext uri="{BB962C8B-B14F-4D97-AF65-F5344CB8AC3E}">
        <p14:creationId xmlns:p14="http://schemas.microsoft.com/office/powerpoint/2010/main" val="38899337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7132" y="1511301"/>
            <a:ext cx="10656868" cy="2298700"/>
          </a:xfrm>
        </p:spPr>
        <p:txBody>
          <a:bodyPr>
            <a:normAutofit/>
          </a:bodyPr>
          <a:lstStyle/>
          <a:p>
            <a:pPr marL="0" indent="0" algn="ctr">
              <a:buNone/>
            </a:pPr>
            <a:r>
              <a:rPr lang="en-US" sz="2800" dirty="0">
                <a:latin typeface="Arial" panose="020B0604020202020204" pitchFamily="34" charset="0"/>
                <a:cs typeface="Arial" panose="020B0604020202020204" pitchFamily="34" charset="0"/>
              </a:rPr>
              <a:t>Goal of GPAP</a:t>
            </a:r>
          </a:p>
          <a:p>
            <a:pPr marL="0" indent="0" algn="ctr">
              <a:buNone/>
            </a:pPr>
            <a:r>
              <a:rPr lang="en-US" sz="2800" dirty="0">
                <a:latin typeface="Arial" panose="020B0604020202020204" pitchFamily="34" charset="0"/>
                <a:cs typeface="Arial" panose="020B0604020202020204" pitchFamily="34" charset="0"/>
              </a:rPr>
              <a:t>An articulation between TC &amp; TUHS to ensure equity for all students’ academic and life skill needs targeted specifically to low socio-economic students.</a:t>
            </a:r>
          </a:p>
          <a:p>
            <a:pPr marL="0" indent="0" algn="ctr">
              <a:buNone/>
            </a:pPr>
            <a:endParaRPr lang="en-US" sz="2800" dirty="0">
              <a:latin typeface="Arial" panose="020B0604020202020204" pitchFamily="34" charset="0"/>
              <a:cs typeface="Arial" panose="020B0604020202020204" pitchFamily="34" charset="0"/>
            </a:endParaRPr>
          </a:p>
          <a:p>
            <a:endParaRPr lang="en-US" dirty="0"/>
          </a:p>
        </p:txBody>
      </p:sp>
      <p:graphicFrame>
        <p:nvGraphicFramePr>
          <p:cNvPr id="4" name="Table 3"/>
          <p:cNvGraphicFramePr>
            <a:graphicFrameLocks noGrp="1"/>
          </p:cNvGraphicFramePr>
          <p:nvPr/>
        </p:nvGraphicFramePr>
        <p:xfrm>
          <a:off x="2390862" y="613774"/>
          <a:ext cx="7600426" cy="776615"/>
        </p:xfrm>
        <a:graphic>
          <a:graphicData uri="http://schemas.openxmlformats.org/drawingml/2006/table">
            <a:tbl>
              <a:tblPr firstRow="1" bandRow="1">
                <a:tableStyleId>{5C22544A-7EE6-4342-B048-85BDC9FD1C3A}</a:tableStyleId>
              </a:tblPr>
              <a:tblGrid>
                <a:gridCol w="7600426">
                  <a:extLst>
                    <a:ext uri="{9D8B030D-6E8A-4147-A177-3AD203B41FA5}">
                      <a16:colId xmlns:a16="http://schemas.microsoft.com/office/drawing/2014/main" val="1375762315"/>
                    </a:ext>
                  </a:extLst>
                </a:gridCol>
              </a:tblGrid>
              <a:tr h="776615">
                <a:tc>
                  <a:txBody>
                    <a:bodyPr/>
                    <a:lstStyle/>
                    <a:p>
                      <a:pPr marL="0" indent="0" algn="ctr">
                        <a:buNone/>
                      </a:pPr>
                      <a:r>
                        <a:rPr lang="en-US" sz="4400" dirty="0">
                          <a:solidFill>
                            <a:schemeClr val="tx1"/>
                          </a:solidFill>
                          <a:latin typeface="Arial" panose="020B0604020202020204" pitchFamily="34" charset="0"/>
                          <a:cs typeface="Arial" panose="020B0604020202020204" pitchFamily="34" charset="0"/>
                        </a:rPr>
                        <a:t>CAPP - GPAP</a:t>
                      </a:r>
                    </a:p>
                  </a:txBody>
                  <a:tcPr/>
                </a:tc>
                <a:extLst>
                  <a:ext uri="{0D108BD9-81ED-4DB2-BD59-A6C34878D82A}">
                    <a16:rowId xmlns:a16="http://schemas.microsoft.com/office/drawing/2014/main" val="3459178270"/>
                  </a:ext>
                </a:extLst>
              </a:tr>
            </a:tbl>
          </a:graphicData>
        </a:graphic>
      </p:graphicFrame>
      <p:sp>
        <p:nvSpPr>
          <p:cNvPr id="5" name="Title 1"/>
          <p:cNvSpPr txBox="1">
            <a:spLocks/>
          </p:cNvSpPr>
          <p:nvPr/>
        </p:nvSpPr>
        <p:spPr>
          <a:xfrm>
            <a:off x="1738240" y="-3509"/>
            <a:ext cx="10178322" cy="80386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r"/>
            <a:r>
              <a:rPr lang="en-US" sz="3600" b="1">
                <a:latin typeface="Arial" panose="020B0604020202020204" pitchFamily="34" charset="0"/>
                <a:cs typeface="Arial" panose="020B0604020202020204" pitchFamily="34" charset="0"/>
              </a:rPr>
              <a:t>STUDENT SERVICES</a:t>
            </a:r>
            <a:endParaRPr lang="en-US" sz="3600" dirty="0">
              <a:latin typeface="Arial" panose="020B0604020202020204" pitchFamily="34" charset="0"/>
              <a:cs typeface="Arial" panose="020B0604020202020204" pitchFamily="34" charset="0"/>
            </a:endParaRPr>
          </a:p>
        </p:txBody>
      </p:sp>
      <p:pic>
        <p:nvPicPr>
          <p:cNvPr id="2050" name="Picture 2" descr="2d4abeb5-9732-486b-8684-d64f29ea35ee@namprd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108" y="3568700"/>
            <a:ext cx="11124674" cy="328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79243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1874" y="1515649"/>
            <a:ext cx="11014688" cy="5342351"/>
          </a:xfrm>
        </p:spPr>
        <p:txBody>
          <a:bodyPr>
            <a:normAutofit/>
          </a:bodyPr>
          <a:lstStyle/>
          <a:p>
            <a:pPr marL="0" indent="0" algn="ctr">
              <a:buNone/>
            </a:pPr>
            <a:r>
              <a:rPr lang="en-US" sz="2800" b="1" dirty="0">
                <a:latin typeface="Arial" panose="020B0604020202020204" pitchFamily="34" charset="0"/>
                <a:cs typeface="Arial" panose="020B0604020202020204" pitchFamily="34" charset="0"/>
              </a:rPr>
              <a:t>Who are we targeting?</a:t>
            </a:r>
          </a:p>
          <a:p>
            <a:pPr marL="0" indent="0">
              <a:buNone/>
            </a:pPr>
            <a:r>
              <a:rPr lang="en-US" sz="2800" dirty="0">
                <a:solidFill>
                  <a:schemeClr val="tx1"/>
                </a:solidFill>
                <a:latin typeface="Arial" panose="020B0604020202020204" pitchFamily="34" charset="0"/>
                <a:cs typeface="Arial" panose="020B0604020202020204" pitchFamily="34" charset="0"/>
              </a:rPr>
              <a:t>Socio-economic (school-wide) with focus on “Get Focused, Stay Focused” curriculum informed by </a:t>
            </a:r>
            <a:r>
              <a:rPr lang="en-US" sz="2800" i="1" dirty="0">
                <a:solidFill>
                  <a:schemeClr val="tx1"/>
                </a:solidFill>
                <a:latin typeface="Arial" panose="020B0604020202020204" pitchFamily="34" charset="0"/>
                <a:cs typeface="Arial" panose="020B0604020202020204" pitchFamily="34" charset="0"/>
              </a:rPr>
              <a:t>Success Navigator </a:t>
            </a:r>
            <a:r>
              <a:rPr lang="en-US" sz="2800" dirty="0">
                <a:solidFill>
                  <a:schemeClr val="tx1"/>
                </a:solidFill>
                <a:latin typeface="Arial" panose="020B0604020202020204" pitchFamily="34" charset="0"/>
                <a:cs typeface="Arial" panose="020B0604020202020204" pitchFamily="34" charset="0"/>
              </a:rPr>
              <a:t>(170)</a:t>
            </a:r>
            <a:r>
              <a:rPr lang="en-US" sz="2800" i="1" dirty="0">
                <a:solidFill>
                  <a:schemeClr val="tx1"/>
                </a:solidFill>
                <a:latin typeface="Arial" panose="020B0604020202020204" pitchFamily="34" charset="0"/>
                <a:cs typeface="Arial" panose="020B0604020202020204" pitchFamily="34" charset="0"/>
              </a:rPr>
              <a:t>.</a:t>
            </a:r>
          </a:p>
          <a:p>
            <a:pPr marL="0" indent="0">
              <a:buNone/>
            </a:pPr>
            <a:r>
              <a:rPr lang="en-US" sz="2800" dirty="0">
                <a:solidFill>
                  <a:schemeClr val="tx1"/>
                </a:solidFill>
                <a:latin typeface="Arial" panose="020B0604020202020204" pitchFamily="34" charset="0"/>
                <a:cs typeface="Arial" panose="020B0604020202020204" pitchFamily="34" charset="0"/>
              </a:rPr>
              <a:t>2</a:t>
            </a:r>
            <a:r>
              <a:rPr lang="en-US" sz="2800" baseline="30000" dirty="0">
                <a:solidFill>
                  <a:schemeClr val="tx1"/>
                </a:solidFill>
                <a:latin typeface="Arial" panose="020B0604020202020204" pitchFamily="34" charset="0"/>
                <a:cs typeface="Arial" panose="020B0604020202020204" pitchFamily="34" charset="0"/>
              </a:rPr>
              <a:t>nd</a:t>
            </a:r>
            <a:r>
              <a:rPr lang="en-US" sz="2800" dirty="0">
                <a:solidFill>
                  <a:schemeClr val="tx1"/>
                </a:solidFill>
                <a:latin typeface="Arial" panose="020B0604020202020204" pitchFamily="34" charset="0"/>
                <a:cs typeface="Arial" panose="020B0604020202020204" pitchFamily="34" charset="0"/>
              </a:rPr>
              <a:t> Year TC Promise Students as transitional coaches on campus (peer to peer)</a:t>
            </a:r>
          </a:p>
          <a:p>
            <a:pPr marL="0" indent="0" algn="ctr">
              <a:buNone/>
            </a:pPr>
            <a:r>
              <a:rPr lang="en-US" sz="2800" b="1" dirty="0">
                <a:solidFill>
                  <a:schemeClr val="tx1"/>
                </a:solidFill>
                <a:latin typeface="Arial" panose="020B0604020202020204" pitchFamily="34" charset="0"/>
                <a:cs typeface="Arial" panose="020B0604020202020204" pitchFamily="34" charset="0"/>
              </a:rPr>
              <a:t>What do we align?</a:t>
            </a:r>
            <a:r>
              <a:rPr lang="en-US" sz="2800" dirty="0">
                <a:solidFill>
                  <a:schemeClr val="tx1"/>
                </a:solidFill>
                <a:latin typeface="Arial" panose="020B0604020202020204" pitchFamily="34" charset="0"/>
                <a:cs typeface="Arial" panose="020B0604020202020204" pitchFamily="34" charset="0"/>
              </a:rPr>
              <a:t> </a:t>
            </a:r>
          </a:p>
          <a:p>
            <a:pPr marL="0" indent="0">
              <a:buNone/>
            </a:pPr>
            <a:r>
              <a:rPr lang="en-US" sz="2800" dirty="0">
                <a:solidFill>
                  <a:schemeClr val="tx1"/>
                </a:solidFill>
                <a:latin typeface="Arial" panose="020B0604020202020204" pitchFamily="34" charset="0"/>
                <a:cs typeface="Arial" panose="020B0604020202020204" pitchFamily="34" charset="0"/>
              </a:rPr>
              <a:t>Pathway alignment to meta majors, TUHS has 11 pathways to align appropriate pathways at TC.</a:t>
            </a:r>
          </a:p>
          <a:p>
            <a:pPr marL="0" indent="0" algn="ctr">
              <a:buNone/>
            </a:pPr>
            <a:r>
              <a:rPr lang="en-US" sz="2800" b="1" dirty="0">
                <a:solidFill>
                  <a:schemeClr val="tx1"/>
                </a:solidFill>
                <a:latin typeface="Arial" panose="020B0604020202020204" pitchFamily="34" charset="0"/>
                <a:cs typeface="Arial" panose="020B0604020202020204" pitchFamily="34" charset="0"/>
              </a:rPr>
              <a:t>Who will connect us?</a:t>
            </a:r>
          </a:p>
          <a:p>
            <a:pPr marL="0" indent="0">
              <a:buNone/>
            </a:pPr>
            <a:r>
              <a:rPr lang="en-US" sz="2800" dirty="0">
                <a:solidFill>
                  <a:schemeClr val="tx1"/>
                </a:solidFill>
                <a:latin typeface="Arial" panose="020B0604020202020204" pitchFamily="34" charset="0"/>
                <a:cs typeface="Arial" panose="020B0604020202020204" pitchFamily="34" charset="0"/>
              </a:rPr>
              <a:t>Outreach from TC for counseling support, articulation with students.</a:t>
            </a:r>
          </a:p>
          <a:p>
            <a:pPr marL="0" indent="0">
              <a:buNone/>
            </a:pPr>
            <a:endParaRPr lang="en-US" sz="28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lgn="ctr">
              <a:buNone/>
            </a:pPr>
            <a:endParaRPr lang="en-US" sz="2800" dirty="0">
              <a:latin typeface="Arial" panose="020B0604020202020204" pitchFamily="34" charset="0"/>
              <a:cs typeface="Arial" panose="020B0604020202020204" pitchFamily="34" charset="0"/>
            </a:endParaRPr>
          </a:p>
          <a:p>
            <a:pPr marL="0" indent="0" algn="ctr">
              <a:buNone/>
            </a:pPr>
            <a:endParaRPr lang="en-US" sz="2800" dirty="0">
              <a:latin typeface="Arial" panose="020B0604020202020204" pitchFamily="34" charset="0"/>
              <a:cs typeface="Arial" panose="020B0604020202020204" pitchFamily="34" charset="0"/>
            </a:endParaRPr>
          </a:p>
          <a:p>
            <a:endParaRPr lang="en-US" dirty="0"/>
          </a:p>
        </p:txBody>
      </p:sp>
      <p:graphicFrame>
        <p:nvGraphicFramePr>
          <p:cNvPr id="4" name="Table 3"/>
          <p:cNvGraphicFramePr>
            <a:graphicFrameLocks noGrp="1"/>
          </p:cNvGraphicFramePr>
          <p:nvPr/>
        </p:nvGraphicFramePr>
        <p:xfrm>
          <a:off x="2390862" y="613774"/>
          <a:ext cx="7600426" cy="776615"/>
        </p:xfrm>
        <a:graphic>
          <a:graphicData uri="http://schemas.openxmlformats.org/drawingml/2006/table">
            <a:tbl>
              <a:tblPr firstRow="1" bandRow="1">
                <a:tableStyleId>{5C22544A-7EE6-4342-B048-85BDC9FD1C3A}</a:tableStyleId>
              </a:tblPr>
              <a:tblGrid>
                <a:gridCol w="7600426">
                  <a:extLst>
                    <a:ext uri="{9D8B030D-6E8A-4147-A177-3AD203B41FA5}">
                      <a16:colId xmlns:a16="http://schemas.microsoft.com/office/drawing/2014/main" val="1375762315"/>
                    </a:ext>
                  </a:extLst>
                </a:gridCol>
              </a:tblGrid>
              <a:tr h="776615">
                <a:tc>
                  <a:txBody>
                    <a:bodyPr/>
                    <a:lstStyle/>
                    <a:p>
                      <a:pPr marL="0" indent="0" algn="ctr">
                        <a:buNone/>
                      </a:pPr>
                      <a:r>
                        <a:rPr lang="en-US" sz="4400" dirty="0">
                          <a:solidFill>
                            <a:schemeClr val="tx1"/>
                          </a:solidFill>
                          <a:latin typeface="Arial" panose="020B0604020202020204" pitchFamily="34" charset="0"/>
                          <a:cs typeface="Arial" panose="020B0604020202020204" pitchFamily="34" charset="0"/>
                        </a:rPr>
                        <a:t>CAPP - GPAP</a:t>
                      </a:r>
                    </a:p>
                  </a:txBody>
                  <a:tcPr/>
                </a:tc>
                <a:extLst>
                  <a:ext uri="{0D108BD9-81ED-4DB2-BD59-A6C34878D82A}">
                    <a16:rowId xmlns:a16="http://schemas.microsoft.com/office/drawing/2014/main" val="3459178270"/>
                  </a:ext>
                </a:extLst>
              </a:tr>
            </a:tbl>
          </a:graphicData>
        </a:graphic>
      </p:graphicFrame>
      <p:sp>
        <p:nvSpPr>
          <p:cNvPr id="5" name="Title 1"/>
          <p:cNvSpPr txBox="1">
            <a:spLocks/>
          </p:cNvSpPr>
          <p:nvPr/>
        </p:nvSpPr>
        <p:spPr>
          <a:xfrm>
            <a:off x="1738240" y="-3509"/>
            <a:ext cx="10178322" cy="80386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r"/>
            <a:r>
              <a:rPr lang="en-US" sz="3600" b="1">
                <a:latin typeface="Arial" panose="020B0604020202020204" pitchFamily="34" charset="0"/>
                <a:cs typeface="Arial" panose="020B0604020202020204" pitchFamily="34" charset="0"/>
              </a:rPr>
              <a:t>STUDENT SERVICES</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29714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7132" y="1515649"/>
            <a:ext cx="10656868" cy="5342351"/>
          </a:xfrm>
        </p:spPr>
        <p:txBody>
          <a:bodyPr>
            <a:normAutofit/>
          </a:bodyPr>
          <a:lstStyle/>
          <a:p>
            <a:pPr marL="0" indent="0" algn="ctr">
              <a:buNone/>
            </a:pPr>
            <a:r>
              <a:rPr lang="en-US" sz="2800" b="1" dirty="0">
                <a:latin typeface="Arial" panose="020B0604020202020204" pitchFamily="34" charset="0"/>
                <a:cs typeface="Arial" panose="020B0604020202020204" pitchFamily="34" charset="0"/>
              </a:rPr>
              <a:t>Who/How will we connect with parents?</a:t>
            </a:r>
            <a:r>
              <a:rPr lang="en-US" sz="2800" dirty="0">
                <a:latin typeface="Arial" panose="020B0604020202020204" pitchFamily="34" charset="0"/>
                <a:cs typeface="Arial" panose="020B0604020202020204" pitchFamily="34" charset="0"/>
              </a:rPr>
              <a:t> </a:t>
            </a:r>
          </a:p>
          <a:p>
            <a:pPr marL="0" indent="0">
              <a:buNone/>
            </a:pPr>
            <a:r>
              <a:rPr lang="en-US" sz="2800" dirty="0">
                <a:latin typeface="Arial" panose="020B0604020202020204" pitchFamily="34" charset="0"/>
                <a:cs typeface="Arial" panose="020B0604020202020204" pitchFamily="34" charset="0"/>
              </a:rPr>
              <a:t>Parent orientation at TUHS with TC and TUHS collaboration.</a:t>
            </a:r>
          </a:p>
          <a:p>
            <a:pPr marL="0" indent="0" algn="ctr">
              <a:buNone/>
            </a:pPr>
            <a:r>
              <a:rPr lang="en-US" sz="2800" b="1" dirty="0">
                <a:latin typeface="Arial" panose="020B0604020202020204" pitchFamily="34" charset="0"/>
                <a:cs typeface="Arial" panose="020B0604020202020204" pitchFamily="34" charset="0"/>
              </a:rPr>
              <a:t>How will we inform all staff? </a:t>
            </a:r>
          </a:p>
          <a:p>
            <a:pPr marL="0" indent="0">
              <a:buNone/>
            </a:pPr>
            <a:r>
              <a:rPr lang="en-US" sz="2800" dirty="0">
                <a:latin typeface="Arial" panose="020B0604020202020204" pitchFamily="34" charset="0"/>
                <a:cs typeface="Arial" panose="020B0604020202020204" pitchFamily="34" charset="0"/>
              </a:rPr>
              <a:t>TUHS and TC via shared personnel organizational charts</a:t>
            </a:r>
          </a:p>
          <a:p>
            <a:pPr marL="0" indent="0" algn="ctr">
              <a:buNone/>
            </a:pPr>
            <a:r>
              <a:rPr lang="en-US" sz="2800" b="1" dirty="0">
                <a:latin typeface="Arial" panose="020B0604020202020204" pitchFamily="34" charset="0"/>
                <a:cs typeface="Arial" panose="020B0604020202020204" pitchFamily="34" charset="0"/>
              </a:rPr>
              <a:t>How will teams collaborate?</a:t>
            </a:r>
          </a:p>
          <a:p>
            <a:pPr marL="0" indent="0">
              <a:buNone/>
            </a:pPr>
            <a:r>
              <a:rPr lang="en-US" sz="2800" dirty="0">
                <a:latin typeface="Arial" panose="020B0604020202020204" pitchFamily="34" charset="0"/>
                <a:cs typeface="Arial" panose="020B0604020202020204" pitchFamily="34" charset="0"/>
              </a:rPr>
              <a:t>Faculty to faculty meetings, department to department meetings,</a:t>
            </a:r>
          </a:p>
          <a:p>
            <a:pPr marL="0" indent="0">
              <a:buNone/>
            </a:pPr>
            <a:r>
              <a:rPr lang="en-US" sz="2800" dirty="0">
                <a:latin typeface="Arial" panose="020B0604020202020204" pitchFamily="34" charset="0"/>
                <a:cs typeface="Arial" panose="020B0604020202020204" pitchFamily="34" charset="0"/>
              </a:rPr>
              <a:t>counselor to counselor meetings, and cross-curricular meetings</a:t>
            </a:r>
          </a:p>
          <a:p>
            <a:pPr marL="0" indent="0">
              <a:buNone/>
            </a:pPr>
            <a:endParaRPr lang="en-US" sz="28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lgn="ctr">
              <a:buNone/>
            </a:pPr>
            <a:endParaRPr lang="en-US" sz="2800" dirty="0">
              <a:latin typeface="Arial" panose="020B0604020202020204" pitchFamily="34" charset="0"/>
              <a:cs typeface="Arial" panose="020B0604020202020204" pitchFamily="34" charset="0"/>
            </a:endParaRPr>
          </a:p>
          <a:p>
            <a:pPr marL="0" indent="0" algn="ctr">
              <a:buNone/>
            </a:pPr>
            <a:endParaRPr lang="en-US" sz="2800" dirty="0">
              <a:latin typeface="Arial" panose="020B0604020202020204" pitchFamily="34" charset="0"/>
              <a:cs typeface="Arial" panose="020B0604020202020204" pitchFamily="34" charset="0"/>
            </a:endParaRPr>
          </a:p>
          <a:p>
            <a:endParaRPr lang="en-US" dirty="0"/>
          </a:p>
        </p:txBody>
      </p:sp>
      <p:graphicFrame>
        <p:nvGraphicFramePr>
          <p:cNvPr id="4" name="Table 3"/>
          <p:cNvGraphicFramePr>
            <a:graphicFrameLocks noGrp="1"/>
          </p:cNvGraphicFramePr>
          <p:nvPr/>
        </p:nvGraphicFramePr>
        <p:xfrm>
          <a:off x="2390862" y="613774"/>
          <a:ext cx="7600426" cy="776615"/>
        </p:xfrm>
        <a:graphic>
          <a:graphicData uri="http://schemas.openxmlformats.org/drawingml/2006/table">
            <a:tbl>
              <a:tblPr firstRow="1" bandRow="1">
                <a:tableStyleId>{5C22544A-7EE6-4342-B048-85BDC9FD1C3A}</a:tableStyleId>
              </a:tblPr>
              <a:tblGrid>
                <a:gridCol w="7600426">
                  <a:extLst>
                    <a:ext uri="{9D8B030D-6E8A-4147-A177-3AD203B41FA5}">
                      <a16:colId xmlns:a16="http://schemas.microsoft.com/office/drawing/2014/main" val="1375762315"/>
                    </a:ext>
                  </a:extLst>
                </a:gridCol>
              </a:tblGrid>
              <a:tr h="776615">
                <a:tc>
                  <a:txBody>
                    <a:bodyPr/>
                    <a:lstStyle/>
                    <a:p>
                      <a:pPr marL="0" indent="0" algn="ctr">
                        <a:buNone/>
                      </a:pPr>
                      <a:r>
                        <a:rPr lang="en-US" sz="4400" dirty="0">
                          <a:solidFill>
                            <a:schemeClr val="tx1"/>
                          </a:solidFill>
                          <a:latin typeface="Arial" panose="020B0604020202020204" pitchFamily="34" charset="0"/>
                          <a:cs typeface="Arial" panose="020B0604020202020204" pitchFamily="34" charset="0"/>
                        </a:rPr>
                        <a:t>CAPP - GPAP</a:t>
                      </a:r>
                    </a:p>
                  </a:txBody>
                  <a:tcPr/>
                </a:tc>
                <a:extLst>
                  <a:ext uri="{0D108BD9-81ED-4DB2-BD59-A6C34878D82A}">
                    <a16:rowId xmlns:a16="http://schemas.microsoft.com/office/drawing/2014/main" val="3459178270"/>
                  </a:ext>
                </a:extLst>
              </a:tr>
            </a:tbl>
          </a:graphicData>
        </a:graphic>
      </p:graphicFrame>
      <p:sp>
        <p:nvSpPr>
          <p:cNvPr id="5" name="Title 1"/>
          <p:cNvSpPr txBox="1">
            <a:spLocks/>
          </p:cNvSpPr>
          <p:nvPr/>
        </p:nvSpPr>
        <p:spPr>
          <a:xfrm>
            <a:off x="1738240" y="-3509"/>
            <a:ext cx="10178322" cy="80386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r"/>
            <a:r>
              <a:rPr lang="en-US" sz="3600" b="1">
                <a:latin typeface="Arial" panose="020B0604020202020204" pitchFamily="34" charset="0"/>
                <a:cs typeface="Arial" panose="020B0604020202020204" pitchFamily="34" charset="0"/>
              </a:rPr>
              <a:t>STUDENT SERVICES</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58300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7132" y="1515649"/>
            <a:ext cx="10656868" cy="5342351"/>
          </a:xfrm>
        </p:spPr>
        <p:txBody>
          <a:bodyPr>
            <a:normAutofit/>
          </a:bodyPr>
          <a:lstStyle/>
          <a:p>
            <a:pPr marL="0" indent="0" algn="ctr">
              <a:buNone/>
            </a:pPr>
            <a:r>
              <a:rPr lang="en-US" sz="2800" b="1" dirty="0">
                <a:latin typeface="Arial" panose="020B0604020202020204" pitchFamily="34" charset="0"/>
                <a:cs typeface="Arial" panose="020B0604020202020204" pitchFamily="34" charset="0"/>
              </a:rPr>
              <a:t>Timeline 2019-2020</a:t>
            </a:r>
          </a:p>
          <a:p>
            <a:pPr marL="0" indent="0" algn="ctr">
              <a:buNone/>
            </a:pPr>
            <a:r>
              <a:rPr lang="en-US" sz="2800" dirty="0">
                <a:solidFill>
                  <a:schemeClr val="tx1"/>
                </a:solidFill>
                <a:latin typeface="Arial" panose="020B0604020202020204" pitchFamily="34" charset="0"/>
                <a:cs typeface="Arial" panose="020B0604020202020204" pitchFamily="34" charset="0"/>
              </a:rPr>
              <a:t>Summer 2019</a:t>
            </a:r>
          </a:p>
          <a:p>
            <a:pPr marL="0" indent="0">
              <a:buNone/>
            </a:pPr>
            <a:r>
              <a:rPr lang="en-US" sz="2800" dirty="0">
                <a:solidFill>
                  <a:schemeClr val="tx1"/>
                </a:solidFill>
                <a:latin typeface="Arial" panose="020B0604020202020204" pitchFamily="34" charset="0"/>
                <a:cs typeface="Arial" panose="020B0604020202020204" pitchFamily="34" charset="0"/>
              </a:rPr>
              <a:t>Counselor Summit (TUHS &amp; TC) 6/21/2019</a:t>
            </a:r>
          </a:p>
          <a:p>
            <a:pPr marL="0" indent="0">
              <a:buNone/>
            </a:pPr>
            <a:r>
              <a:rPr lang="en-US" sz="2800" dirty="0">
                <a:solidFill>
                  <a:schemeClr val="tx1"/>
                </a:solidFill>
                <a:latin typeface="Arial" panose="020B0604020202020204" pitchFamily="34" charset="0"/>
                <a:cs typeface="Arial" panose="020B0604020202020204" pitchFamily="34" charset="0"/>
              </a:rPr>
              <a:t>Alignment of pathways –Dean of Student Success</a:t>
            </a:r>
          </a:p>
          <a:p>
            <a:pPr marL="0" indent="0">
              <a:buNone/>
            </a:pPr>
            <a:r>
              <a:rPr lang="en-US" sz="2800" dirty="0">
                <a:solidFill>
                  <a:schemeClr val="tx1"/>
                </a:solidFill>
                <a:latin typeface="Arial" panose="020B0604020202020204" pitchFamily="34" charset="0"/>
                <a:cs typeface="Arial" panose="020B0604020202020204" pitchFamily="34" charset="0"/>
              </a:rPr>
              <a:t>Get Data-TUHS students @TC (Jacobi)</a:t>
            </a:r>
          </a:p>
          <a:p>
            <a:pPr marL="0" indent="0">
              <a:buNone/>
            </a:pPr>
            <a:endParaRPr lang="en-US" sz="2800" dirty="0">
              <a:solidFill>
                <a:schemeClr val="tx1"/>
              </a:solidFill>
              <a:latin typeface="Arial" panose="020B0604020202020204" pitchFamily="34" charset="0"/>
              <a:cs typeface="Arial" panose="020B0604020202020204" pitchFamily="34" charset="0"/>
            </a:endParaRPr>
          </a:p>
          <a:p>
            <a:pPr marL="0" indent="0" algn="ctr">
              <a:buNone/>
            </a:pPr>
            <a:r>
              <a:rPr lang="en-US" sz="2800" dirty="0">
                <a:solidFill>
                  <a:schemeClr val="tx1"/>
                </a:solidFill>
                <a:latin typeface="Arial" panose="020B0604020202020204" pitchFamily="34" charset="0"/>
                <a:cs typeface="Arial" panose="020B0604020202020204" pitchFamily="34" charset="0"/>
              </a:rPr>
              <a:t>Fall 2019</a:t>
            </a:r>
          </a:p>
          <a:p>
            <a:pPr marL="0" indent="0">
              <a:buNone/>
            </a:pPr>
            <a:r>
              <a:rPr lang="en-US" sz="2800" dirty="0">
                <a:solidFill>
                  <a:schemeClr val="tx1"/>
                </a:solidFill>
                <a:latin typeface="Arial" panose="020B0604020202020204" pitchFamily="34" charset="0"/>
                <a:cs typeface="Arial" panose="020B0604020202020204" pitchFamily="34" charset="0"/>
              </a:rPr>
              <a:t>Ongoing Get Focused, Stay Focused – Mary Alice Finn</a:t>
            </a:r>
          </a:p>
          <a:p>
            <a:pPr marL="0" indent="0">
              <a:buNone/>
            </a:pPr>
            <a:r>
              <a:rPr lang="en-US" sz="2800" dirty="0">
                <a:solidFill>
                  <a:schemeClr val="tx1"/>
                </a:solidFill>
                <a:latin typeface="Arial" panose="020B0604020202020204" pitchFamily="34" charset="0"/>
                <a:cs typeface="Arial" panose="020B0604020202020204" pitchFamily="34" charset="0"/>
              </a:rPr>
              <a:t>TC Booth at BTSN – Parent outreach – 8/19/2019</a:t>
            </a:r>
          </a:p>
          <a:p>
            <a:pPr marL="0" indent="0">
              <a:buNone/>
            </a:pPr>
            <a:endParaRPr lang="en-US" sz="28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lgn="ctr">
              <a:buNone/>
            </a:pPr>
            <a:endParaRPr lang="en-US" sz="2800" dirty="0">
              <a:latin typeface="Arial" panose="020B0604020202020204" pitchFamily="34" charset="0"/>
              <a:cs typeface="Arial" panose="020B0604020202020204" pitchFamily="34" charset="0"/>
            </a:endParaRPr>
          </a:p>
          <a:p>
            <a:pPr marL="0" indent="0" algn="ctr">
              <a:buNone/>
            </a:pPr>
            <a:endParaRPr lang="en-US" sz="2800" dirty="0">
              <a:latin typeface="Arial" panose="020B0604020202020204" pitchFamily="34" charset="0"/>
              <a:cs typeface="Arial" panose="020B0604020202020204" pitchFamily="34" charset="0"/>
            </a:endParaRPr>
          </a:p>
          <a:p>
            <a:endParaRPr lang="en-US" dirty="0"/>
          </a:p>
        </p:txBody>
      </p:sp>
      <p:graphicFrame>
        <p:nvGraphicFramePr>
          <p:cNvPr id="4" name="Table 3"/>
          <p:cNvGraphicFramePr>
            <a:graphicFrameLocks noGrp="1"/>
          </p:cNvGraphicFramePr>
          <p:nvPr/>
        </p:nvGraphicFramePr>
        <p:xfrm>
          <a:off x="2390862" y="613774"/>
          <a:ext cx="7600426" cy="776615"/>
        </p:xfrm>
        <a:graphic>
          <a:graphicData uri="http://schemas.openxmlformats.org/drawingml/2006/table">
            <a:tbl>
              <a:tblPr firstRow="1" bandRow="1">
                <a:tableStyleId>{5C22544A-7EE6-4342-B048-85BDC9FD1C3A}</a:tableStyleId>
              </a:tblPr>
              <a:tblGrid>
                <a:gridCol w="7600426">
                  <a:extLst>
                    <a:ext uri="{9D8B030D-6E8A-4147-A177-3AD203B41FA5}">
                      <a16:colId xmlns:a16="http://schemas.microsoft.com/office/drawing/2014/main" val="1375762315"/>
                    </a:ext>
                  </a:extLst>
                </a:gridCol>
              </a:tblGrid>
              <a:tr h="776615">
                <a:tc>
                  <a:txBody>
                    <a:bodyPr/>
                    <a:lstStyle/>
                    <a:p>
                      <a:pPr marL="0" indent="0" algn="ctr">
                        <a:buNone/>
                      </a:pPr>
                      <a:r>
                        <a:rPr lang="en-US" sz="4400" dirty="0">
                          <a:solidFill>
                            <a:schemeClr val="tx1"/>
                          </a:solidFill>
                          <a:latin typeface="Arial" panose="020B0604020202020204" pitchFamily="34" charset="0"/>
                          <a:cs typeface="Arial" panose="020B0604020202020204" pitchFamily="34" charset="0"/>
                        </a:rPr>
                        <a:t>CAPP - GPAP</a:t>
                      </a:r>
                    </a:p>
                  </a:txBody>
                  <a:tcPr/>
                </a:tc>
                <a:extLst>
                  <a:ext uri="{0D108BD9-81ED-4DB2-BD59-A6C34878D82A}">
                    <a16:rowId xmlns:a16="http://schemas.microsoft.com/office/drawing/2014/main" val="3459178270"/>
                  </a:ext>
                </a:extLst>
              </a:tr>
            </a:tbl>
          </a:graphicData>
        </a:graphic>
      </p:graphicFrame>
      <p:sp>
        <p:nvSpPr>
          <p:cNvPr id="5" name="Title 1"/>
          <p:cNvSpPr txBox="1">
            <a:spLocks/>
          </p:cNvSpPr>
          <p:nvPr/>
        </p:nvSpPr>
        <p:spPr>
          <a:xfrm>
            <a:off x="1738240" y="-3509"/>
            <a:ext cx="10178322" cy="80386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r"/>
            <a:r>
              <a:rPr lang="en-US" sz="3600" b="1">
                <a:latin typeface="Arial" panose="020B0604020202020204" pitchFamily="34" charset="0"/>
                <a:cs typeface="Arial" panose="020B0604020202020204" pitchFamily="34" charset="0"/>
              </a:rPr>
              <a:t>STUDENT SERVICES</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60238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7132" y="1417639"/>
            <a:ext cx="10656868" cy="5440362"/>
          </a:xfrm>
        </p:spPr>
        <p:txBody>
          <a:bodyPr>
            <a:normAutofit fontScale="92500" lnSpcReduction="10000"/>
          </a:bodyPr>
          <a:lstStyle/>
          <a:p>
            <a:pPr marL="0" indent="0" algn="ctr">
              <a:buNone/>
            </a:pPr>
            <a:r>
              <a:rPr lang="en-US" sz="2800" b="1" dirty="0">
                <a:latin typeface="Arial" panose="020B0604020202020204" pitchFamily="34" charset="0"/>
                <a:cs typeface="Arial" panose="020B0604020202020204" pitchFamily="34" charset="0"/>
              </a:rPr>
              <a:t>Timeline 2019-2020</a:t>
            </a:r>
          </a:p>
          <a:p>
            <a:pPr marL="0" indent="0">
              <a:buNone/>
            </a:pPr>
            <a:r>
              <a:rPr lang="en-US" sz="2800" dirty="0">
                <a:solidFill>
                  <a:schemeClr val="tx1"/>
                </a:solidFill>
                <a:latin typeface="Arial" panose="020B0604020202020204" pitchFamily="34" charset="0"/>
                <a:cs typeface="Arial" panose="020B0604020202020204" pitchFamily="34" charset="0"/>
              </a:rPr>
              <a:t>September 2019 – English collaboration – English Department</a:t>
            </a:r>
          </a:p>
          <a:p>
            <a:pPr marL="0" indent="0">
              <a:buNone/>
            </a:pPr>
            <a:r>
              <a:rPr lang="en-US" sz="2800" dirty="0">
                <a:solidFill>
                  <a:schemeClr val="tx1"/>
                </a:solidFill>
                <a:latin typeface="Arial" panose="020B0604020202020204" pitchFamily="34" charset="0"/>
                <a:cs typeface="Arial" panose="020B0604020202020204" pitchFamily="34" charset="0"/>
              </a:rPr>
              <a:t>Planning for TUHS outreach by grade level</a:t>
            </a:r>
          </a:p>
          <a:p>
            <a:pPr marL="0" indent="0">
              <a:buNone/>
            </a:pPr>
            <a:r>
              <a:rPr lang="en-US" sz="2800" dirty="0">
                <a:solidFill>
                  <a:schemeClr val="tx1"/>
                </a:solidFill>
                <a:latin typeface="Arial" panose="020B0604020202020204" pitchFamily="34" charset="0"/>
                <a:cs typeface="Arial" panose="020B0604020202020204" pitchFamily="34" charset="0"/>
              </a:rPr>
              <a:t>      -Review success navigator with students and get feedback</a:t>
            </a:r>
          </a:p>
          <a:p>
            <a:pPr marL="0" indent="0">
              <a:buNone/>
            </a:pPr>
            <a:r>
              <a:rPr lang="en-US" sz="2800" dirty="0">
                <a:solidFill>
                  <a:schemeClr val="tx1"/>
                </a:solidFill>
                <a:latin typeface="Arial" panose="020B0604020202020204" pitchFamily="34" charset="0"/>
                <a:cs typeface="Arial" panose="020B0604020202020204" pitchFamily="34" charset="0"/>
              </a:rPr>
              <a:t>Sharing Organizational Charts</a:t>
            </a:r>
          </a:p>
          <a:p>
            <a:pPr marL="0" indent="0" algn="ctr">
              <a:buNone/>
            </a:pPr>
            <a:r>
              <a:rPr lang="en-US" sz="2800" dirty="0">
                <a:solidFill>
                  <a:schemeClr val="tx1"/>
                </a:solidFill>
                <a:latin typeface="Arial" panose="020B0604020202020204" pitchFamily="34" charset="0"/>
                <a:cs typeface="Arial" panose="020B0604020202020204" pitchFamily="34" charset="0"/>
              </a:rPr>
              <a:t>Spring 2020</a:t>
            </a:r>
          </a:p>
          <a:p>
            <a:pPr marL="0" indent="0">
              <a:buNone/>
            </a:pPr>
            <a:r>
              <a:rPr lang="en-US" sz="2800" dirty="0">
                <a:solidFill>
                  <a:schemeClr val="tx1"/>
                </a:solidFill>
                <a:latin typeface="Arial" panose="020B0604020202020204" pitchFamily="34" charset="0"/>
                <a:cs typeface="Arial" panose="020B0604020202020204" pitchFamily="34" charset="0"/>
              </a:rPr>
              <a:t>Promise students start at TUHS as Transitional Coaches</a:t>
            </a:r>
          </a:p>
          <a:p>
            <a:pPr marL="0" indent="0">
              <a:buNone/>
            </a:pPr>
            <a:r>
              <a:rPr lang="en-US" sz="2800" dirty="0">
                <a:solidFill>
                  <a:schemeClr val="tx1"/>
                </a:solidFill>
                <a:latin typeface="Arial" panose="020B0604020202020204" pitchFamily="34" charset="0"/>
                <a:cs typeface="Arial" panose="020B0604020202020204" pitchFamily="34" charset="0"/>
              </a:rPr>
              <a:t>Cougar Day – Student Services</a:t>
            </a:r>
          </a:p>
          <a:p>
            <a:pPr marL="0" indent="0">
              <a:buNone/>
            </a:pPr>
            <a:r>
              <a:rPr lang="en-US" sz="2800" dirty="0">
                <a:solidFill>
                  <a:schemeClr val="tx1"/>
                </a:solidFill>
                <a:latin typeface="Arial" panose="020B0604020202020204" pitchFamily="34" charset="0"/>
                <a:cs typeface="Arial" panose="020B0604020202020204" pitchFamily="34" charset="0"/>
              </a:rPr>
              <a:t>Sophomore Success Navigator administration</a:t>
            </a:r>
          </a:p>
          <a:p>
            <a:pPr marL="0" indent="0" algn="ctr">
              <a:buNone/>
            </a:pPr>
            <a:r>
              <a:rPr lang="en-US" sz="2800" dirty="0">
                <a:solidFill>
                  <a:schemeClr val="tx1"/>
                </a:solidFill>
                <a:latin typeface="Arial" panose="020B0604020202020204" pitchFamily="34" charset="0"/>
                <a:cs typeface="Arial" panose="020B0604020202020204" pitchFamily="34" charset="0"/>
              </a:rPr>
              <a:t>Summer 2020</a:t>
            </a:r>
          </a:p>
          <a:p>
            <a:r>
              <a:rPr lang="en-US" sz="2800" dirty="0">
                <a:solidFill>
                  <a:schemeClr val="tx1"/>
                </a:solidFill>
                <a:latin typeface="Arial" panose="020B0604020202020204" pitchFamily="34" charset="0"/>
                <a:cs typeface="Arial" panose="020B0604020202020204" pitchFamily="34" charset="0"/>
              </a:rPr>
              <a:t>TC Tutors in Summer School - Vicki</a:t>
            </a:r>
          </a:p>
          <a:p>
            <a:pPr lvl="1"/>
            <a:endParaRPr lang="en-US" sz="24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lgn="ctr">
              <a:buNone/>
            </a:pPr>
            <a:endParaRPr lang="en-US" sz="2800" dirty="0">
              <a:latin typeface="Arial" panose="020B0604020202020204" pitchFamily="34" charset="0"/>
              <a:cs typeface="Arial" panose="020B0604020202020204" pitchFamily="34" charset="0"/>
            </a:endParaRPr>
          </a:p>
          <a:p>
            <a:pPr marL="0" indent="0" algn="ctr">
              <a:buNone/>
            </a:pPr>
            <a:endParaRPr lang="en-US" sz="2800" dirty="0">
              <a:latin typeface="Arial" panose="020B0604020202020204" pitchFamily="34" charset="0"/>
              <a:cs typeface="Arial" panose="020B0604020202020204" pitchFamily="34" charset="0"/>
            </a:endParaRPr>
          </a:p>
          <a:p>
            <a:endParaRPr lang="en-US" dirty="0"/>
          </a:p>
        </p:txBody>
      </p:sp>
      <p:graphicFrame>
        <p:nvGraphicFramePr>
          <p:cNvPr id="4" name="Table 3"/>
          <p:cNvGraphicFramePr>
            <a:graphicFrameLocks noGrp="1"/>
          </p:cNvGraphicFramePr>
          <p:nvPr/>
        </p:nvGraphicFramePr>
        <p:xfrm>
          <a:off x="2390862" y="613774"/>
          <a:ext cx="7600426" cy="776615"/>
        </p:xfrm>
        <a:graphic>
          <a:graphicData uri="http://schemas.openxmlformats.org/drawingml/2006/table">
            <a:tbl>
              <a:tblPr firstRow="1" bandRow="1">
                <a:tableStyleId>{5C22544A-7EE6-4342-B048-85BDC9FD1C3A}</a:tableStyleId>
              </a:tblPr>
              <a:tblGrid>
                <a:gridCol w="7600426">
                  <a:extLst>
                    <a:ext uri="{9D8B030D-6E8A-4147-A177-3AD203B41FA5}">
                      <a16:colId xmlns:a16="http://schemas.microsoft.com/office/drawing/2014/main" val="1375762315"/>
                    </a:ext>
                  </a:extLst>
                </a:gridCol>
              </a:tblGrid>
              <a:tr h="776615">
                <a:tc>
                  <a:txBody>
                    <a:bodyPr/>
                    <a:lstStyle/>
                    <a:p>
                      <a:pPr marL="0" indent="0" algn="ctr">
                        <a:buNone/>
                      </a:pPr>
                      <a:r>
                        <a:rPr lang="en-US" sz="4400" dirty="0">
                          <a:solidFill>
                            <a:schemeClr val="tx1"/>
                          </a:solidFill>
                          <a:latin typeface="Arial" panose="020B0604020202020204" pitchFamily="34" charset="0"/>
                          <a:cs typeface="Arial" panose="020B0604020202020204" pitchFamily="34" charset="0"/>
                        </a:rPr>
                        <a:t>CAPP - GPAP</a:t>
                      </a:r>
                    </a:p>
                  </a:txBody>
                  <a:tcPr/>
                </a:tc>
                <a:extLst>
                  <a:ext uri="{0D108BD9-81ED-4DB2-BD59-A6C34878D82A}">
                    <a16:rowId xmlns:a16="http://schemas.microsoft.com/office/drawing/2014/main" val="3459178270"/>
                  </a:ext>
                </a:extLst>
              </a:tr>
            </a:tbl>
          </a:graphicData>
        </a:graphic>
      </p:graphicFrame>
      <p:sp>
        <p:nvSpPr>
          <p:cNvPr id="5" name="Title 1"/>
          <p:cNvSpPr txBox="1">
            <a:spLocks/>
          </p:cNvSpPr>
          <p:nvPr/>
        </p:nvSpPr>
        <p:spPr>
          <a:xfrm>
            <a:off x="1738240" y="-3509"/>
            <a:ext cx="10178322" cy="80386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r"/>
            <a:r>
              <a:rPr lang="en-US" sz="3600" b="1">
                <a:latin typeface="Arial" panose="020B0604020202020204" pitchFamily="34" charset="0"/>
                <a:cs typeface="Arial" panose="020B0604020202020204" pitchFamily="34" charset="0"/>
              </a:rPr>
              <a:t>STUDENT SERVICES</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33611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38240" y="-3509"/>
            <a:ext cx="10178322" cy="80386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r"/>
            <a:r>
              <a:rPr lang="en-US" sz="3600" b="1">
                <a:latin typeface="Arial" panose="020B0604020202020204" pitchFamily="34" charset="0"/>
                <a:cs typeface="Arial" panose="020B0604020202020204" pitchFamily="34" charset="0"/>
              </a:rPr>
              <a:t>STUDENT SERVICES</a:t>
            </a:r>
            <a:endParaRPr lang="en-US" sz="3600" dirty="0">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nvGraphicFramePr>
        <p:xfrm>
          <a:off x="2390862" y="1186249"/>
          <a:ext cx="7600426" cy="762000"/>
        </p:xfrm>
        <a:graphic>
          <a:graphicData uri="http://schemas.openxmlformats.org/drawingml/2006/table">
            <a:tbl>
              <a:tblPr firstRow="1" bandRow="1">
                <a:tableStyleId>{5C22544A-7EE6-4342-B048-85BDC9FD1C3A}</a:tableStyleId>
              </a:tblPr>
              <a:tblGrid>
                <a:gridCol w="7600426">
                  <a:extLst>
                    <a:ext uri="{9D8B030D-6E8A-4147-A177-3AD203B41FA5}">
                      <a16:colId xmlns:a16="http://schemas.microsoft.com/office/drawing/2014/main" val="1375762315"/>
                    </a:ext>
                  </a:extLst>
                </a:gridCol>
              </a:tblGrid>
              <a:tr h="750616">
                <a:tc>
                  <a:txBody>
                    <a:bodyPr/>
                    <a:lstStyle/>
                    <a:p>
                      <a:pPr marL="0" indent="0" algn="ctr">
                        <a:buNone/>
                      </a:pPr>
                      <a:r>
                        <a:rPr lang="en-US" sz="4400" dirty="0">
                          <a:solidFill>
                            <a:schemeClr val="tx1"/>
                          </a:solidFill>
                          <a:latin typeface="Arial" panose="020B0604020202020204" pitchFamily="34" charset="0"/>
                          <a:cs typeface="Arial" panose="020B0604020202020204" pitchFamily="34" charset="0"/>
                        </a:rPr>
                        <a:t>Campus Safety &amp;</a:t>
                      </a:r>
                      <a:r>
                        <a:rPr lang="en-US" sz="4400" baseline="0" dirty="0">
                          <a:solidFill>
                            <a:schemeClr val="tx1"/>
                          </a:solidFill>
                          <a:latin typeface="Arial" panose="020B0604020202020204" pitchFamily="34" charset="0"/>
                          <a:cs typeface="Arial" panose="020B0604020202020204" pitchFamily="34" charset="0"/>
                        </a:rPr>
                        <a:t> Security</a:t>
                      </a:r>
                      <a:endParaRPr lang="en-US" sz="44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59178270"/>
                  </a:ext>
                </a:extLst>
              </a:tr>
            </a:tbl>
          </a:graphicData>
        </a:graphic>
      </p:graphicFrame>
      <p:sp>
        <p:nvSpPr>
          <p:cNvPr id="7" name="Content Placeholder 2"/>
          <p:cNvSpPr>
            <a:spLocks noGrp="1"/>
          </p:cNvSpPr>
          <p:nvPr>
            <p:ph sz="half" idx="1"/>
          </p:nvPr>
        </p:nvSpPr>
        <p:spPr>
          <a:xfrm>
            <a:off x="1738240" y="1948249"/>
            <a:ext cx="10178322" cy="3936783"/>
          </a:xfrm>
        </p:spPr>
        <p:txBody>
          <a:bodyPr>
            <a:noAutofit/>
          </a:bodyPr>
          <a:lstStyle/>
          <a:p>
            <a:pPr>
              <a:spcAft>
                <a:spcPts val="1200"/>
              </a:spcAft>
              <a:buNone/>
            </a:pPr>
            <a:endParaRPr lang="en-US" sz="2800" dirty="0">
              <a:solidFill>
                <a:schemeClr val="tx1"/>
              </a:solidFill>
            </a:endParaRPr>
          </a:p>
          <a:p>
            <a:pPr algn="ctr">
              <a:buNone/>
            </a:pPr>
            <a:r>
              <a:rPr lang="en-US" sz="2400" dirty="0"/>
              <a:t>	</a:t>
            </a:r>
            <a:r>
              <a:rPr lang="en-US" sz="3600" dirty="0">
                <a:solidFill>
                  <a:schemeClr val="tx1"/>
                </a:solidFill>
              </a:rPr>
              <a:t>Updates on Emergency Preparedness</a:t>
            </a:r>
          </a:p>
          <a:p>
            <a:r>
              <a:rPr lang="en-US" sz="3600" dirty="0">
                <a:solidFill>
                  <a:schemeClr val="tx1"/>
                </a:solidFill>
              </a:rPr>
              <a:t>Active Shooter Presentation (Updated – 8/23/19)</a:t>
            </a:r>
          </a:p>
          <a:p>
            <a:r>
              <a:rPr lang="en-US" sz="3600" dirty="0">
                <a:solidFill>
                  <a:schemeClr val="tx1"/>
                </a:solidFill>
              </a:rPr>
              <a:t>Active Shooter Simulation (January 2020 – TBA)</a:t>
            </a:r>
          </a:p>
          <a:p>
            <a:r>
              <a:rPr lang="en-US" sz="3600" dirty="0">
                <a:solidFill>
                  <a:schemeClr val="tx1"/>
                </a:solidFill>
              </a:rPr>
              <a:t>AED units on different locations on campus</a:t>
            </a:r>
          </a:p>
          <a:p>
            <a:r>
              <a:rPr lang="en-US" sz="3600" dirty="0">
                <a:solidFill>
                  <a:schemeClr val="tx1"/>
                </a:solidFill>
              </a:rPr>
              <a:t>26 CPR/AED Certified TC Staff &amp; Administrators </a:t>
            </a:r>
          </a:p>
          <a:p>
            <a:pPr>
              <a:lnSpc>
                <a:spcPct val="100000"/>
              </a:lnSpc>
              <a:spcBef>
                <a:spcPts val="3000"/>
              </a:spcBef>
              <a:buNone/>
            </a:pPr>
            <a:r>
              <a:rPr lang="en-US" sz="3600" dirty="0"/>
              <a:t>	</a:t>
            </a:r>
          </a:p>
        </p:txBody>
      </p:sp>
    </p:spTree>
    <p:extLst>
      <p:ext uri="{BB962C8B-B14F-4D97-AF65-F5344CB8AC3E}">
        <p14:creationId xmlns:p14="http://schemas.microsoft.com/office/powerpoint/2010/main" val="25798405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38240" y="-3509"/>
            <a:ext cx="10178322" cy="80386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r"/>
            <a:r>
              <a:rPr lang="en-US" sz="3600" b="1">
                <a:latin typeface="Arial" panose="020B0604020202020204" pitchFamily="34" charset="0"/>
                <a:cs typeface="Arial" panose="020B0604020202020204" pitchFamily="34" charset="0"/>
              </a:rPr>
              <a:t>STUDENT SERVICES</a:t>
            </a:r>
            <a:endParaRPr lang="en-US" sz="3600" dirty="0">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nvGraphicFramePr>
        <p:xfrm>
          <a:off x="2390862" y="1186249"/>
          <a:ext cx="7600426" cy="762000"/>
        </p:xfrm>
        <a:graphic>
          <a:graphicData uri="http://schemas.openxmlformats.org/drawingml/2006/table">
            <a:tbl>
              <a:tblPr firstRow="1" bandRow="1">
                <a:tableStyleId>{5C22544A-7EE6-4342-B048-85BDC9FD1C3A}</a:tableStyleId>
              </a:tblPr>
              <a:tblGrid>
                <a:gridCol w="7600426">
                  <a:extLst>
                    <a:ext uri="{9D8B030D-6E8A-4147-A177-3AD203B41FA5}">
                      <a16:colId xmlns:a16="http://schemas.microsoft.com/office/drawing/2014/main" val="1375762315"/>
                    </a:ext>
                  </a:extLst>
                </a:gridCol>
              </a:tblGrid>
              <a:tr h="750616">
                <a:tc>
                  <a:txBody>
                    <a:bodyPr/>
                    <a:lstStyle/>
                    <a:p>
                      <a:pPr marL="0" indent="0" algn="ctr">
                        <a:buNone/>
                      </a:pPr>
                      <a:r>
                        <a:rPr lang="en-US" sz="4400" dirty="0">
                          <a:solidFill>
                            <a:schemeClr val="tx1"/>
                          </a:solidFill>
                          <a:latin typeface="Arial" panose="020B0604020202020204" pitchFamily="34" charset="0"/>
                          <a:cs typeface="Arial" panose="020B0604020202020204" pitchFamily="34" charset="0"/>
                        </a:rPr>
                        <a:t>Campus Safety &amp;</a:t>
                      </a:r>
                      <a:r>
                        <a:rPr lang="en-US" sz="4400" baseline="0" dirty="0">
                          <a:solidFill>
                            <a:schemeClr val="tx1"/>
                          </a:solidFill>
                          <a:latin typeface="Arial" panose="020B0604020202020204" pitchFamily="34" charset="0"/>
                          <a:cs typeface="Arial" panose="020B0604020202020204" pitchFamily="34" charset="0"/>
                        </a:rPr>
                        <a:t> Security</a:t>
                      </a:r>
                      <a:endParaRPr lang="en-US" sz="44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59178270"/>
                  </a:ext>
                </a:extLst>
              </a:tr>
            </a:tbl>
          </a:graphicData>
        </a:graphic>
      </p:graphicFrame>
      <p:sp>
        <p:nvSpPr>
          <p:cNvPr id="7" name="Content Placeholder 2"/>
          <p:cNvSpPr>
            <a:spLocks noGrp="1"/>
          </p:cNvSpPr>
          <p:nvPr>
            <p:ph sz="half" idx="1"/>
          </p:nvPr>
        </p:nvSpPr>
        <p:spPr>
          <a:xfrm>
            <a:off x="1738240" y="1948249"/>
            <a:ext cx="10178322" cy="3936783"/>
          </a:xfrm>
        </p:spPr>
        <p:txBody>
          <a:bodyPr>
            <a:noAutofit/>
          </a:bodyPr>
          <a:lstStyle/>
          <a:p>
            <a:pPr algn="ctr">
              <a:buNone/>
            </a:pPr>
            <a:r>
              <a:rPr lang="en-US" sz="3600" dirty="0">
                <a:solidFill>
                  <a:schemeClr val="tx1"/>
                </a:solidFill>
              </a:rPr>
              <a:t>Locations of AED Units</a:t>
            </a:r>
          </a:p>
          <a:p>
            <a:r>
              <a:rPr lang="en-US" sz="3600" dirty="0">
                <a:solidFill>
                  <a:schemeClr val="tx1"/>
                </a:solidFill>
              </a:rPr>
              <a:t>Administration Building 1</a:t>
            </a:r>
            <a:r>
              <a:rPr lang="en-US" sz="3600" baseline="30000" dirty="0">
                <a:solidFill>
                  <a:schemeClr val="tx1"/>
                </a:solidFill>
              </a:rPr>
              <a:t>st</a:t>
            </a:r>
            <a:r>
              <a:rPr lang="en-US" sz="3600" dirty="0">
                <a:solidFill>
                  <a:schemeClr val="tx1"/>
                </a:solidFill>
              </a:rPr>
              <a:t> Floor</a:t>
            </a:r>
          </a:p>
          <a:p>
            <a:r>
              <a:rPr lang="en-US" sz="3600" dirty="0">
                <a:solidFill>
                  <a:schemeClr val="tx1"/>
                </a:solidFill>
              </a:rPr>
              <a:t>Administration Building 2</a:t>
            </a:r>
            <a:r>
              <a:rPr lang="en-US" sz="3600" baseline="30000" dirty="0">
                <a:solidFill>
                  <a:schemeClr val="tx1"/>
                </a:solidFill>
              </a:rPr>
              <a:t>nd</a:t>
            </a:r>
            <a:r>
              <a:rPr lang="en-US" sz="3600" dirty="0">
                <a:solidFill>
                  <a:schemeClr val="tx1"/>
                </a:solidFill>
              </a:rPr>
              <a:t> Floor </a:t>
            </a:r>
          </a:p>
          <a:p>
            <a:r>
              <a:rPr lang="en-US" sz="3600" dirty="0">
                <a:solidFill>
                  <a:schemeClr val="tx1"/>
                </a:solidFill>
              </a:rPr>
              <a:t>Tech Arts</a:t>
            </a:r>
          </a:p>
          <a:p>
            <a:r>
              <a:rPr lang="en-US" sz="3600" dirty="0">
                <a:solidFill>
                  <a:schemeClr val="tx1"/>
                </a:solidFill>
              </a:rPr>
              <a:t>Ash Dorms</a:t>
            </a:r>
          </a:p>
          <a:p>
            <a:r>
              <a:rPr lang="en-US" sz="3600" dirty="0">
                <a:solidFill>
                  <a:schemeClr val="tx1"/>
                </a:solidFill>
              </a:rPr>
              <a:t>Cougar Dorms</a:t>
            </a:r>
          </a:p>
          <a:p>
            <a:r>
              <a:rPr lang="en-US" sz="3600" dirty="0">
                <a:solidFill>
                  <a:schemeClr val="tx1"/>
                </a:solidFill>
              </a:rPr>
              <a:t>ETEC Building</a:t>
            </a:r>
          </a:p>
          <a:p>
            <a:pPr>
              <a:lnSpc>
                <a:spcPct val="100000"/>
              </a:lnSpc>
              <a:spcBef>
                <a:spcPts val="3000"/>
              </a:spcBef>
              <a:buNone/>
            </a:pPr>
            <a:r>
              <a:rPr lang="en-US" sz="3600" dirty="0"/>
              <a:t>	</a:t>
            </a:r>
          </a:p>
        </p:txBody>
      </p:sp>
    </p:spTree>
    <p:extLst>
      <p:ext uri="{BB962C8B-B14F-4D97-AF65-F5344CB8AC3E}">
        <p14:creationId xmlns:p14="http://schemas.microsoft.com/office/powerpoint/2010/main" val="991451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2ADA8-8ADA-4AFC-8F03-A5ABE569185B}"/>
              </a:ext>
            </a:extLst>
          </p:cNvPr>
          <p:cNvSpPr>
            <a:spLocks noGrp="1"/>
          </p:cNvSpPr>
          <p:nvPr>
            <p:ph type="title"/>
          </p:nvPr>
        </p:nvSpPr>
        <p:spPr/>
        <p:txBody>
          <a:bodyPr/>
          <a:lstStyle/>
          <a:p>
            <a:r>
              <a:rPr lang="en-US" dirty="0"/>
              <a:t>What’s new? </a:t>
            </a:r>
            <a:r>
              <a:rPr lang="en-US" b="1" i="1" dirty="0"/>
              <a:t>Transitions</a:t>
            </a:r>
            <a:r>
              <a:rPr lang="en-US" b="1" dirty="0"/>
              <a:t> </a:t>
            </a:r>
          </a:p>
        </p:txBody>
      </p:sp>
      <p:sp>
        <p:nvSpPr>
          <p:cNvPr id="3" name="Content Placeholder 2">
            <a:extLst>
              <a:ext uri="{FF2B5EF4-FFF2-40B4-BE49-F238E27FC236}">
                <a16:creationId xmlns:a16="http://schemas.microsoft.com/office/drawing/2014/main" id="{ADC768BF-7EDB-4F2A-BC4B-974782938AD0}"/>
              </a:ext>
            </a:extLst>
          </p:cNvPr>
          <p:cNvSpPr>
            <a:spLocks noGrp="1"/>
          </p:cNvSpPr>
          <p:nvPr>
            <p:ph sz="half" idx="1"/>
          </p:nvPr>
        </p:nvSpPr>
        <p:spPr/>
        <p:txBody>
          <a:bodyPr>
            <a:normAutofit/>
          </a:bodyPr>
          <a:lstStyle/>
          <a:p>
            <a:pPr marL="0" indent="0">
              <a:buNone/>
            </a:pPr>
            <a:r>
              <a:rPr lang="en-US" sz="2800" b="1" dirty="0"/>
              <a:t>New Academic Senate president:</a:t>
            </a:r>
          </a:p>
          <a:p>
            <a:r>
              <a:rPr lang="en-US" sz="2800" dirty="0"/>
              <a:t>Sharyn </a:t>
            </a:r>
            <a:r>
              <a:rPr lang="en-US" sz="2800" dirty="0" err="1"/>
              <a:t>Eveland</a:t>
            </a:r>
            <a:endParaRPr lang="en-US" sz="2800" dirty="0"/>
          </a:p>
          <a:p>
            <a:endParaRPr lang="en-US" sz="2800" dirty="0"/>
          </a:p>
          <a:p>
            <a:pPr marL="0" indent="0">
              <a:buNone/>
            </a:pPr>
            <a:r>
              <a:rPr lang="en-US" sz="2800" b="1" dirty="0"/>
              <a:t>New SLO coordinator:</a:t>
            </a:r>
          </a:p>
          <a:p>
            <a:r>
              <a:rPr lang="en-US" sz="2800" dirty="0" err="1"/>
              <a:t>Jo’ell</a:t>
            </a:r>
            <a:r>
              <a:rPr lang="en-US" sz="2800" dirty="0"/>
              <a:t> Chaidez</a:t>
            </a:r>
          </a:p>
        </p:txBody>
      </p:sp>
      <p:sp>
        <p:nvSpPr>
          <p:cNvPr id="4" name="Content Placeholder 3">
            <a:extLst>
              <a:ext uri="{FF2B5EF4-FFF2-40B4-BE49-F238E27FC236}">
                <a16:creationId xmlns:a16="http://schemas.microsoft.com/office/drawing/2014/main" id="{88CF332C-BC98-4723-B083-182C7CEEBFD3}"/>
              </a:ext>
            </a:extLst>
          </p:cNvPr>
          <p:cNvSpPr>
            <a:spLocks noGrp="1"/>
          </p:cNvSpPr>
          <p:nvPr>
            <p:ph sz="half" idx="2"/>
          </p:nvPr>
        </p:nvSpPr>
        <p:spPr/>
        <p:txBody>
          <a:bodyPr>
            <a:normAutofit/>
          </a:bodyPr>
          <a:lstStyle/>
          <a:p>
            <a:pPr marL="0" indent="0">
              <a:buNone/>
            </a:pPr>
            <a:r>
              <a:rPr lang="en-US" sz="2800" b="1" dirty="0"/>
              <a:t>Newly tenured:</a:t>
            </a:r>
          </a:p>
          <a:p>
            <a:r>
              <a:rPr lang="en-US" sz="2800" dirty="0"/>
              <a:t>Chris Flachmann</a:t>
            </a:r>
          </a:p>
          <a:p>
            <a:r>
              <a:rPr lang="en-US" sz="2800" dirty="0"/>
              <a:t>Abbas </a:t>
            </a:r>
            <a:r>
              <a:rPr lang="en-US" sz="2800" dirty="0" err="1"/>
              <a:t>Jarrahian</a:t>
            </a:r>
            <a:endParaRPr lang="en-US" sz="2800" dirty="0"/>
          </a:p>
          <a:p>
            <a:r>
              <a:rPr lang="en-US" sz="2800" dirty="0"/>
              <a:t>Tina Mendoza</a:t>
            </a:r>
          </a:p>
          <a:p>
            <a:r>
              <a:rPr lang="en-US" sz="2800" dirty="0"/>
              <a:t>Debora </a:t>
            </a:r>
            <a:r>
              <a:rPr lang="en-US" sz="2800" dirty="0" err="1"/>
              <a:t>Rodenhauser</a:t>
            </a:r>
            <a:endParaRPr lang="en-US" sz="2800" dirty="0"/>
          </a:p>
          <a:p>
            <a:endParaRPr lang="en-US" dirty="0"/>
          </a:p>
        </p:txBody>
      </p:sp>
    </p:spTree>
    <p:extLst>
      <p:ext uri="{BB962C8B-B14F-4D97-AF65-F5344CB8AC3E}">
        <p14:creationId xmlns:p14="http://schemas.microsoft.com/office/powerpoint/2010/main" val="257613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fade">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fade">
                                      <p:cBhvr>
                                        <p:cTn id="28" dur="500"/>
                                        <p:tgtEl>
                                          <p:spTgt spid="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fade">
                                      <p:cBhvr>
                                        <p:cTn id="33" dur="500"/>
                                        <p:tgtEl>
                                          <p:spTgt spid="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fade">
                                      <p:cBhvr>
                                        <p:cTn id="38" dur="500"/>
                                        <p:tgtEl>
                                          <p:spTgt spid="4">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fade">
                                      <p:cBhvr>
                                        <p:cTn id="4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38240" y="-3509"/>
            <a:ext cx="10178322" cy="80386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r"/>
            <a:r>
              <a:rPr lang="en-US" sz="3600" b="1">
                <a:latin typeface="Arial" panose="020B0604020202020204" pitchFamily="34" charset="0"/>
                <a:cs typeface="Arial" panose="020B0604020202020204" pitchFamily="34" charset="0"/>
              </a:rPr>
              <a:t>STUDENT SERVICES</a:t>
            </a:r>
            <a:endParaRPr lang="en-US" sz="3600" dirty="0">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nvGraphicFramePr>
        <p:xfrm>
          <a:off x="2390862" y="698501"/>
          <a:ext cx="7600426" cy="762000"/>
        </p:xfrm>
        <a:graphic>
          <a:graphicData uri="http://schemas.openxmlformats.org/drawingml/2006/table">
            <a:tbl>
              <a:tblPr firstRow="1" bandRow="1">
                <a:tableStyleId>{5C22544A-7EE6-4342-B048-85BDC9FD1C3A}</a:tableStyleId>
              </a:tblPr>
              <a:tblGrid>
                <a:gridCol w="7600426">
                  <a:extLst>
                    <a:ext uri="{9D8B030D-6E8A-4147-A177-3AD203B41FA5}">
                      <a16:colId xmlns:a16="http://schemas.microsoft.com/office/drawing/2014/main" val="1375762315"/>
                    </a:ext>
                  </a:extLst>
                </a:gridCol>
              </a:tblGrid>
              <a:tr h="698500">
                <a:tc>
                  <a:txBody>
                    <a:bodyPr/>
                    <a:lstStyle/>
                    <a:p>
                      <a:pPr marL="0" indent="0" algn="ctr">
                        <a:buNone/>
                      </a:pPr>
                      <a:r>
                        <a:rPr lang="en-US" sz="4400" dirty="0">
                          <a:solidFill>
                            <a:schemeClr val="tx1"/>
                          </a:solidFill>
                          <a:latin typeface="Arial" panose="020B0604020202020204" pitchFamily="34" charset="0"/>
                          <a:cs typeface="Arial" panose="020B0604020202020204" pitchFamily="34" charset="0"/>
                        </a:rPr>
                        <a:t>Campus Safety &amp;</a:t>
                      </a:r>
                      <a:r>
                        <a:rPr lang="en-US" sz="4400" baseline="0" dirty="0">
                          <a:solidFill>
                            <a:schemeClr val="tx1"/>
                          </a:solidFill>
                          <a:latin typeface="Arial" panose="020B0604020202020204" pitchFamily="34" charset="0"/>
                          <a:cs typeface="Arial" panose="020B0604020202020204" pitchFamily="34" charset="0"/>
                        </a:rPr>
                        <a:t> Security</a:t>
                      </a:r>
                      <a:endParaRPr lang="en-US" sz="44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59178270"/>
                  </a:ext>
                </a:extLst>
              </a:tr>
            </a:tbl>
          </a:graphicData>
        </a:graphic>
      </p:graphicFrame>
      <p:sp>
        <p:nvSpPr>
          <p:cNvPr id="7" name="Content Placeholder 2"/>
          <p:cNvSpPr>
            <a:spLocks noGrp="1"/>
          </p:cNvSpPr>
          <p:nvPr>
            <p:ph sz="half" idx="1"/>
          </p:nvPr>
        </p:nvSpPr>
        <p:spPr>
          <a:xfrm>
            <a:off x="965200" y="1285158"/>
            <a:ext cx="10769600" cy="5572842"/>
          </a:xfrm>
        </p:spPr>
        <p:txBody>
          <a:bodyPr>
            <a:noAutofit/>
          </a:bodyPr>
          <a:lstStyle/>
          <a:p>
            <a:pPr algn="ctr">
              <a:buNone/>
            </a:pPr>
            <a:r>
              <a:rPr lang="en-US" sz="3600" dirty="0">
                <a:solidFill>
                  <a:schemeClr val="tx1"/>
                </a:solidFill>
              </a:rPr>
              <a:t>Locations of AED Units</a:t>
            </a:r>
          </a:p>
          <a:p>
            <a:r>
              <a:rPr lang="en-US" sz="3600" dirty="0">
                <a:solidFill>
                  <a:schemeClr val="tx1"/>
                </a:solidFill>
              </a:rPr>
              <a:t>Maintenance &amp; Operations</a:t>
            </a:r>
          </a:p>
          <a:p>
            <a:r>
              <a:rPr lang="en-US" sz="3600" dirty="0">
                <a:solidFill>
                  <a:schemeClr val="tx1"/>
                </a:solidFill>
              </a:rPr>
              <a:t>Welding Shop </a:t>
            </a:r>
          </a:p>
          <a:p>
            <a:r>
              <a:rPr lang="en-US" sz="3600" dirty="0">
                <a:solidFill>
                  <a:schemeClr val="tx1"/>
                </a:solidFill>
              </a:rPr>
              <a:t>Gym (2 units)</a:t>
            </a:r>
          </a:p>
          <a:p>
            <a:r>
              <a:rPr lang="en-US" sz="3600" dirty="0">
                <a:solidFill>
                  <a:schemeClr val="tx1"/>
                </a:solidFill>
              </a:rPr>
              <a:t>Dental Hygiene</a:t>
            </a:r>
          </a:p>
          <a:p>
            <a:r>
              <a:rPr lang="en-US" sz="3600" dirty="0">
                <a:solidFill>
                  <a:schemeClr val="tx1"/>
                </a:solidFill>
              </a:rPr>
              <a:t>CIL (2 units) </a:t>
            </a:r>
          </a:p>
          <a:p>
            <a:r>
              <a:rPr lang="en-US" sz="3600" dirty="0">
                <a:solidFill>
                  <a:schemeClr val="tx1"/>
                </a:solidFill>
              </a:rPr>
              <a:t>Children’s Center</a:t>
            </a:r>
          </a:p>
          <a:p>
            <a:pPr>
              <a:lnSpc>
                <a:spcPct val="100000"/>
              </a:lnSpc>
              <a:spcBef>
                <a:spcPts val="3000"/>
              </a:spcBef>
              <a:buNone/>
            </a:pPr>
            <a:r>
              <a:rPr lang="en-US" sz="3600" dirty="0"/>
              <a:t>	</a:t>
            </a:r>
          </a:p>
        </p:txBody>
      </p:sp>
    </p:spTree>
    <p:extLst>
      <p:ext uri="{BB962C8B-B14F-4D97-AF65-F5344CB8AC3E}">
        <p14:creationId xmlns:p14="http://schemas.microsoft.com/office/powerpoint/2010/main" val="1141366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991349" y="2142999"/>
            <a:ext cx="5019675" cy="4682270"/>
          </a:xfrm>
        </p:spPr>
        <p:txBody>
          <a:bodyPr>
            <a:normAutofit/>
          </a:bodyPr>
          <a:lstStyle/>
          <a:p>
            <a:r>
              <a:rPr lang="en-US" sz="2400" dirty="0">
                <a:solidFill>
                  <a:schemeClr val="tx1"/>
                </a:solidFill>
                <a:latin typeface="Calibri" panose="020F0502020204030204" pitchFamily="34" charset="0"/>
                <a:cs typeface="Calibri" panose="020F0502020204030204" pitchFamily="34" charset="0"/>
              </a:rPr>
              <a:t>Interactive </a:t>
            </a:r>
            <a:r>
              <a:rPr lang="en-US" sz="2400" dirty="0">
                <a:solidFill>
                  <a:schemeClr val="tx1"/>
                </a:solidFill>
                <a:latin typeface="Calibri" panose="020F0502020204030204" pitchFamily="34" charset="0"/>
                <a:cs typeface="Calibri" panose="020F0502020204030204" pitchFamily="34" charset="0"/>
                <a:hlinkClick r:id="rId2"/>
              </a:rPr>
              <a:t>Map</a:t>
            </a:r>
            <a:endParaRPr lang="en-US" sz="2400" dirty="0">
              <a:solidFill>
                <a:schemeClr val="tx1"/>
              </a:solidFill>
              <a:latin typeface="Calibri" panose="020F0502020204030204" pitchFamily="34" charset="0"/>
              <a:cs typeface="Calibri" panose="020F0502020204030204" pitchFamily="34" charset="0"/>
            </a:endParaRPr>
          </a:p>
          <a:p>
            <a:r>
              <a:rPr lang="en-US" sz="2400" dirty="0">
                <a:solidFill>
                  <a:schemeClr val="tx1"/>
                </a:solidFill>
                <a:latin typeface="Calibri" panose="020F0502020204030204" pitchFamily="34" charset="0"/>
                <a:cs typeface="Calibri" panose="020F0502020204030204" pitchFamily="34" charset="0"/>
              </a:rPr>
              <a:t>Campus Safety </a:t>
            </a:r>
            <a:r>
              <a:rPr lang="en-US" sz="2400" dirty="0">
                <a:solidFill>
                  <a:schemeClr val="tx1"/>
                </a:solidFill>
                <a:latin typeface="Calibri" panose="020F0502020204030204" pitchFamily="34" charset="0"/>
                <a:cs typeface="Calibri" panose="020F0502020204030204" pitchFamily="34" charset="0"/>
                <a:hlinkClick r:id="rId3"/>
              </a:rPr>
              <a:t>Website</a:t>
            </a:r>
            <a:endParaRPr lang="en-US" sz="2400" dirty="0">
              <a:solidFill>
                <a:schemeClr val="tx1"/>
              </a:solidFill>
              <a:latin typeface="Calibri" panose="020F0502020204030204" pitchFamily="34" charset="0"/>
              <a:cs typeface="Calibri" panose="020F0502020204030204" pitchFamily="34" charset="0"/>
            </a:endParaRPr>
          </a:p>
          <a:p>
            <a:pPr lvl="1"/>
            <a:r>
              <a:rPr lang="en-US" sz="2400" dirty="0">
                <a:solidFill>
                  <a:schemeClr val="tx1"/>
                </a:solidFill>
                <a:latin typeface="Calibri" panose="020F0502020204030204" pitchFamily="34" charset="0"/>
                <a:cs typeface="Calibri" panose="020F0502020204030204" pitchFamily="34" charset="0"/>
              </a:rPr>
              <a:t>Annual Reports</a:t>
            </a:r>
          </a:p>
          <a:p>
            <a:pPr lvl="1"/>
            <a:r>
              <a:rPr lang="en-US" sz="2400" dirty="0">
                <a:solidFill>
                  <a:schemeClr val="tx1"/>
                </a:solidFill>
                <a:latin typeface="Calibri" panose="020F0502020204030204" pitchFamily="34" charset="0"/>
                <a:cs typeface="Calibri" panose="020F0502020204030204" pitchFamily="34" charset="0"/>
              </a:rPr>
              <a:t>Daily Crime Log</a:t>
            </a:r>
          </a:p>
          <a:p>
            <a:pPr lvl="1"/>
            <a:r>
              <a:rPr lang="en-US" sz="2400" dirty="0">
                <a:solidFill>
                  <a:schemeClr val="tx1"/>
                </a:solidFill>
                <a:latin typeface="Calibri" panose="020F0502020204030204" pitchFamily="34" charset="0"/>
                <a:cs typeface="Calibri" panose="020F0502020204030204" pitchFamily="34" charset="0"/>
              </a:rPr>
              <a:t>Lost &amp; Found</a:t>
            </a:r>
          </a:p>
          <a:p>
            <a:pPr lvl="1"/>
            <a:r>
              <a:rPr lang="en-US" sz="2400" dirty="0">
                <a:solidFill>
                  <a:schemeClr val="tx1"/>
                </a:solidFill>
                <a:latin typeface="Calibri" panose="020F0502020204030204" pitchFamily="34" charset="0"/>
                <a:cs typeface="Calibri" panose="020F0502020204030204" pitchFamily="34" charset="0"/>
              </a:rPr>
              <a:t>CSA Resources</a:t>
            </a:r>
          </a:p>
          <a:p>
            <a:pPr lvl="1"/>
            <a:r>
              <a:rPr lang="en-US" sz="2400" dirty="0">
                <a:solidFill>
                  <a:schemeClr val="tx1"/>
                </a:solidFill>
                <a:latin typeface="Calibri" panose="020F0502020204030204" pitchFamily="34" charset="0"/>
                <a:cs typeface="Calibri" panose="020F0502020204030204" pitchFamily="34" charset="0"/>
              </a:rPr>
              <a:t>Emergency Alert Portal</a:t>
            </a:r>
          </a:p>
          <a:p>
            <a:pPr lvl="1"/>
            <a:r>
              <a:rPr lang="en-US" sz="2400" dirty="0">
                <a:solidFill>
                  <a:schemeClr val="tx1"/>
                </a:solidFill>
                <a:latin typeface="Calibri" panose="020F0502020204030204" pitchFamily="34" charset="0"/>
                <a:cs typeface="Calibri" panose="020F0502020204030204" pitchFamily="34" charset="0"/>
              </a:rPr>
              <a:t>California Shake</a:t>
            </a:r>
          </a:p>
          <a:p>
            <a:pPr lvl="1"/>
            <a:r>
              <a:rPr lang="en-US" sz="2400" dirty="0">
                <a:solidFill>
                  <a:schemeClr val="tx1"/>
                </a:solidFill>
                <a:latin typeface="Calibri" panose="020F0502020204030204" pitchFamily="34" charset="0"/>
                <a:cs typeface="Calibri" panose="020F0502020204030204" pitchFamily="34" charset="0"/>
              </a:rPr>
              <a:t>Campus Fire Drill</a:t>
            </a:r>
          </a:p>
        </p:txBody>
      </p:sp>
      <p:sp>
        <p:nvSpPr>
          <p:cNvPr id="6" name="Title 1"/>
          <p:cNvSpPr txBox="1">
            <a:spLocks/>
          </p:cNvSpPr>
          <p:nvPr/>
        </p:nvSpPr>
        <p:spPr>
          <a:xfrm>
            <a:off x="1738240" y="-3509"/>
            <a:ext cx="10178322" cy="80386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r"/>
            <a:r>
              <a:rPr lang="en-US" sz="3600" b="1">
                <a:latin typeface="Arial" panose="020B0604020202020204" pitchFamily="34" charset="0"/>
                <a:cs typeface="Arial" panose="020B0604020202020204" pitchFamily="34" charset="0"/>
              </a:rPr>
              <a:t>STUDENT SERVICES</a:t>
            </a:r>
            <a:endParaRPr lang="en-US" sz="3600" dirty="0">
              <a:latin typeface="Arial" panose="020B0604020202020204" pitchFamily="34" charset="0"/>
              <a:cs typeface="Arial" panose="020B0604020202020204" pitchFamily="34" charset="0"/>
            </a:endParaRPr>
          </a:p>
        </p:txBody>
      </p:sp>
      <p:pic>
        <p:nvPicPr>
          <p:cNvPr id="7" name="Picture 6">
            <a:hlinkClick r:id="rId2"/>
          </p:cNvPr>
          <p:cNvPicPr>
            <a:picLocks noChangeAspect="1"/>
          </p:cNvPicPr>
          <p:nvPr/>
        </p:nvPicPr>
        <p:blipFill>
          <a:blip r:embed="rId4"/>
          <a:stretch>
            <a:fillRect/>
          </a:stretch>
        </p:blipFill>
        <p:spPr>
          <a:xfrm>
            <a:off x="1006186" y="2142999"/>
            <a:ext cx="5899440" cy="4600341"/>
          </a:xfrm>
          <a:prstGeom prst="rect">
            <a:avLst/>
          </a:prstGeom>
        </p:spPr>
      </p:pic>
      <p:graphicFrame>
        <p:nvGraphicFramePr>
          <p:cNvPr id="8" name="Table 7"/>
          <p:cNvGraphicFramePr>
            <a:graphicFrameLocks noGrp="1"/>
          </p:cNvGraphicFramePr>
          <p:nvPr/>
        </p:nvGraphicFramePr>
        <p:xfrm>
          <a:off x="2390862" y="1186249"/>
          <a:ext cx="7600426" cy="762000"/>
        </p:xfrm>
        <a:graphic>
          <a:graphicData uri="http://schemas.openxmlformats.org/drawingml/2006/table">
            <a:tbl>
              <a:tblPr firstRow="1" bandRow="1">
                <a:tableStyleId>{5C22544A-7EE6-4342-B048-85BDC9FD1C3A}</a:tableStyleId>
              </a:tblPr>
              <a:tblGrid>
                <a:gridCol w="7600426">
                  <a:extLst>
                    <a:ext uri="{9D8B030D-6E8A-4147-A177-3AD203B41FA5}">
                      <a16:colId xmlns:a16="http://schemas.microsoft.com/office/drawing/2014/main" val="1375762315"/>
                    </a:ext>
                  </a:extLst>
                </a:gridCol>
              </a:tblGrid>
              <a:tr h="750616">
                <a:tc>
                  <a:txBody>
                    <a:bodyPr/>
                    <a:lstStyle/>
                    <a:p>
                      <a:pPr marL="0" indent="0" algn="ctr">
                        <a:buNone/>
                      </a:pPr>
                      <a:r>
                        <a:rPr lang="en-US" sz="4400" dirty="0">
                          <a:solidFill>
                            <a:schemeClr val="tx1"/>
                          </a:solidFill>
                          <a:latin typeface="Arial" panose="020B0604020202020204" pitchFamily="34" charset="0"/>
                          <a:cs typeface="Arial" panose="020B0604020202020204" pitchFamily="34" charset="0"/>
                        </a:rPr>
                        <a:t>Campus Safety &amp;</a:t>
                      </a:r>
                      <a:r>
                        <a:rPr lang="en-US" sz="4400" baseline="0" dirty="0">
                          <a:solidFill>
                            <a:schemeClr val="tx1"/>
                          </a:solidFill>
                          <a:latin typeface="Arial" panose="020B0604020202020204" pitchFamily="34" charset="0"/>
                          <a:cs typeface="Arial" panose="020B0604020202020204" pitchFamily="34" charset="0"/>
                        </a:rPr>
                        <a:t> Security</a:t>
                      </a:r>
                      <a:endParaRPr lang="en-US" sz="44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59178270"/>
                  </a:ext>
                </a:extLst>
              </a:tr>
            </a:tbl>
          </a:graphicData>
        </a:graphic>
      </p:graphicFrame>
    </p:spTree>
    <p:extLst>
      <p:ext uri="{BB962C8B-B14F-4D97-AF65-F5344CB8AC3E}">
        <p14:creationId xmlns:p14="http://schemas.microsoft.com/office/powerpoint/2010/main" val="10313440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2A46C-80E9-4EA2-A92E-124D7BC83E1B}"/>
              </a:ext>
            </a:extLst>
          </p:cNvPr>
          <p:cNvSpPr>
            <a:spLocks noGrp="1"/>
          </p:cNvSpPr>
          <p:nvPr>
            <p:ph type="title"/>
          </p:nvPr>
        </p:nvSpPr>
        <p:spPr>
          <a:xfrm>
            <a:off x="1251678" y="2862938"/>
            <a:ext cx="10178322" cy="1492132"/>
          </a:xfrm>
        </p:spPr>
        <p:txBody>
          <a:bodyPr>
            <a:normAutofit/>
          </a:bodyPr>
          <a:lstStyle/>
          <a:p>
            <a:pPr algn="ctr"/>
            <a:r>
              <a:rPr lang="en-US" sz="4400" dirty="0"/>
              <a:t>Vice president of human resources Heather del </a:t>
            </a:r>
            <a:r>
              <a:rPr lang="en-US" sz="4400" dirty="0" err="1"/>
              <a:t>rosario</a:t>
            </a:r>
            <a:endParaRPr lang="en-US" sz="4400" dirty="0"/>
          </a:p>
        </p:txBody>
      </p:sp>
    </p:spTree>
    <p:extLst>
      <p:ext uri="{BB962C8B-B14F-4D97-AF65-F5344CB8AC3E}">
        <p14:creationId xmlns:p14="http://schemas.microsoft.com/office/powerpoint/2010/main" val="19712970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110362" y="169948"/>
            <a:ext cx="10178322" cy="744452"/>
          </a:xfrm>
        </p:spPr>
        <p:txBody>
          <a:bodyPr>
            <a:normAutofit fontScale="90000"/>
          </a:bodyPr>
          <a:lstStyle/>
          <a:p>
            <a:r>
              <a:rPr lang="en-US" dirty="0"/>
              <a:t>2019/20 Updates</a:t>
            </a:r>
          </a:p>
        </p:txBody>
      </p:sp>
      <p:sp>
        <p:nvSpPr>
          <p:cNvPr id="2" name="TextBox 1"/>
          <p:cNvSpPr txBox="1"/>
          <p:nvPr/>
        </p:nvSpPr>
        <p:spPr>
          <a:xfrm>
            <a:off x="1049790" y="1155469"/>
            <a:ext cx="9966960" cy="3908762"/>
          </a:xfrm>
          <a:prstGeom prst="rect">
            <a:avLst/>
          </a:prstGeom>
          <a:noFill/>
        </p:spPr>
        <p:txBody>
          <a:bodyPr wrap="square" rtlCol="0">
            <a:spAutoFit/>
          </a:bodyPr>
          <a:lstStyle/>
          <a:p>
            <a:pPr marL="285750" indent="-285750">
              <a:buFont typeface="Arial" panose="020B0604020202020204" pitchFamily="34" charset="0"/>
              <a:buChar char="•"/>
            </a:pPr>
            <a:endParaRPr lang="en-US" sz="3600" dirty="0"/>
          </a:p>
          <a:p>
            <a:pPr marL="285750" indent="-285750">
              <a:buFont typeface="Arial" panose="020B0604020202020204" pitchFamily="34" charset="0"/>
              <a:buChar char="•"/>
            </a:pPr>
            <a:r>
              <a:rPr lang="en-US" sz="4400" dirty="0"/>
              <a:t>Open Enrollment</a:t>
            </a:r>
          </a:p>
          <a:p>
            <a:pPr marL="285750" indent="-285750">
              <a:buFont typeface="Arial" panose="020B0604020202020204" pitchFamily="34" charset="0"/>
              <a:buChar char="•"/>
            </a:pPr>
            <a:r>
              <a:rPr lang="en-US" sz="4400" dirty="0"/>
              <a:t>Employee Self Service</a:t>
            </a:r>
          </a:p>
          <a:p>
            <a:pPr marL="285750" indent="-285750">
              <a:buFont typeface="Arial" panose="020B0604020202020204" pitchFamily="34" charset="0"/>
              <a:buChar char="•"/>
            </a:pPr>
            <a:r>
              <a:rPr lang="en-US" sz="4400" dirty="0"/>
              <a:t>Newton</a:t>
            </a:r>
          </a:p>
          <a:p>
            <a:pPr marL="285750" indent="-285750">
              <a:buFont typeface="Arial" panose="020B0604020202020204" pitchFamily="34" charset="0"/>
              <a:buChar char="•"/>
            </a:pPr>
            <a:r>
              <a:rPr lang="en-US" sz="4400" dirty="0"/>
              <a:t>Vision Resource Center</a:t>
            </a:r>
          </a:p>
          <a:p>
            <a:pPr lvl="1"/>
            <a:endParaRPr lang="en-US" sz="3600" dirty="0"/>
          </a:p>
        </p:txBody>
      </p:sp>
    </p:spTree>
    <p:extLst>
      <p:ext uri="{BB962C8B-B14F-4D97-AF65-F5344CB8AC3E}">
        <p14:creationId xmlns:p14="http://schemas.microsoft.com/office/powerpoint/2010/main" val="35995902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71816" y="71409"/>
            <a:ext cx="10178322" cy="753688"/>
          </a:xfrm>
        </p:spPr>
        <p:txBody>
          <a:bodyPr>
            <a:normAutofit fontScale="90000"/>
          </a:bodyPr>
          <a:lstStyle/>
          <a:p>
            <a:r>
              <a:rPr lang="en-US" dirty="0"/>
              <a:t>Open enrollment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9727" y="777072"/>
            <a:ext cx="5065262" cy="5804790"/>
          </a:xfrm>
          <a:prstGeom prst="rect">
            <a:avLst/>
          </a:prstGeom>
        </p:spPr>
      </p:pic>
    </p:spTree>
    <p:extLst>
      <p:ext uri="{BB962C8B-B14F-4D97-AF65-F5344CB8AC3E}">
        <p14:creationId xmlns:p14="http://schemas.microsoft.com/office/powerpoint/2010/main" val="12413279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022" y="20860"/>
            <a:ext cx="10178322" cy="748146"/>
          </a:xfrm>
        </p:spPr>
        <p:txBody>
          <a:bodyPr>
            <a:normAutofit fontScale="90000"/>
          </a:bodyPr>
          <a:lstStyle/>
          <a:p>
            <a:r>
              <a:rPr lang="en-US" dirty="0"/>
              <a:t>Open Enrollment 2019-20</a:t>
            </a:r>
          </a:p>
        </p:txBody>
      </p:sp>
      <p:sp>
        <p:nvSpPr>
          <p:cNvPr id="8" name="TextBox 7"/>
          <p:cNvSpPr txBox="1"/>
          <p:nvPr/>
        </p:nvSpPr>
        <p:spPr>
          <a:xfrm>
            <a:off x="1078430" y="594439"/>
            <a:ext cx="9617505" cy="7371249"/>
          </a:xfrm>
          <a:prstGeom prst="rect">
            <a:avLst/>
          </a:prstGeom>
          <a:noFill/>
        </p:spPr>
        <p:txBody>
          <a:bodyPr wrap="square" rtlCol="0">
            <a:spAutoFit/>
          </a:bodyPr>
          <a:lstStyle/>
          <a:p>
            <a:pPr marL="285750" indent="-285750">
              <a:buFont typeface="Arial" panose="020B0604020202020204" pitchFamily="34" charset="0"/>
              <a:buChar char="•"/>
            </a:pPr>
            <a:r>
              <a:rPr lang="en-US" sz="3200" dirty="0"/>
              <a:t>Runs August 1st – 27th  </a:t>
            </a:r>
          </a:p>
          <a:p>
            <a:pPr marL="285750" indent="-285750">
              <a:buFont typeface="Arial" panose="020B0604020202020204" pitchFamily="34" charset="0"/>
              <a:buChar char="•"/>
            </a:pPr>
            <a:r>
              <a:rPr lang="en-US" sz="3200" dirty="0"/>
              <a:t>Passive Enrollment</a:t>
            </a:r>
          </a:p>
          <a:p>
            <a:pPr marL="285750" indent="-285750">
              <a:spcBef>
                <a:spcPts val="600"/>
              </a:spcBef>
              <a:buFont typeface="Arial" panose="020B0604020202020204" pitchFamily="34" charset="0"/>
              <a:buChar char="•"/>
            </a:pPr>
            <a:r>
              <a:rPr lang="en-US" sz="3200" dirty="0"/>
              <a:t>No medical plan changes for the plan year</a:t>
            </a:r>
          </a:p>
          <a:p>
            <a:pPr marL="285750" indent="-285750">
              <a:spcBef>
                <a:spcPts val="600"/>
              </a:spcBef>
              <a:buFont typeface="Arial" panose="020B0604020202020204" pitchFamily="34" charset="0"/>
              <a:buChar char="•"/>
            </a:pPr>
            <a:r>
              <a:rPr lang="en-US" sz="3200" dirty="0"/>
              <a:t>New dental plan option for Kern County residents</a:t>
            </a:r>
          </a:p>
          <a:p>
            <a:pPr marL="285750" indent="-285750">
              <a:spcBef>
                <a:spcPts val="600"/>
              </a:spcBef>
              <a:buFont typeface="Arial" panose="020B0604020202020204" pitchFamily="34" charset="0"/>
              <a:buChar char="•"/>
            </a:pPr>
            <a:r>
              <a:rPr lang="en-US" sz="3200" dirty="0"/>
              <a:t>Elections made during OE will be effective October 1</a:t>
            </a:r>
          </a:p>
          <a:p>
            <a:pPr marL="285750" indent="-285750">
              <a:spcBef>
                <a:spcPts val="600"/>
              </a:spcBef>
              <a:buFont typeface="Arial" panose="020B0604020202020204" pitchFamily="34" charset="0"/>
              <a:buChar char="•"/>
            </a:pPr>
            <a:r>
              <a:rPr lang="en-US" sz="3200" dirty="0"/>
              <a:t>Open Enrollment meetings are scheduled for August 23 at 9am and 10am. Please see the in-service schedule for location</a:t>
            </a:r>
          </a:p>
          <a:p>
            <a:pPr marL="285750" indent="-285750">
              <a:spcBef>
                <a:spcPts val="600"/>
              </a:spcBef>
              <a:buFont typeface="Arial" panose="020B0604020202020204" pitchFamily="34" charset="0"/>
              <a:buChar char="•"/>
            </a:pPr>
            <a:r>
              <a:rPr lang="en-US" sz="3200" dirty="0"/>
              <a:t>Plan information and election forms are available on the HR website </a:t>
            </a:r>
            <a:r>
              <a:rPr lang="en-US" sz="3200" dirty="0">
                <a:hlinkClick r:id="rId2"/>
              </a:rPr>
              <a:t>www.taftcollege.edu/human-resources</a:t>
            </a:r>
            <a:r>
              <a:rPr lang="en-US" sz="3200" dirty="0"/>
              <a:t> and in the HR office</a:t>
            </a:r>
          </a:p>
          <a:p>
            <a:endParaRPr lang="en-US" sz="3200" dirty="0"/>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endParaRPr lang="en-US" sz="3200" dirty="0"/>
          </a:p>
        </p:txBody>
      </p:sp>
      <p:pic>
        <p:nvPicPr>
          <p:cNvPr id="3" name="Picture 2"/>
          <p:cNvPicPr>
            <a:picLocks noChangeAspect="1"/>
          </p:cNvPicPr>
          <p:nvPr/>
        </p:nvPicPr>
        <p:blipFill>
          <a:blip r:embed="rId3"/>
          <a:stretch>
            <a:fillRect/>
          </a:stretch>
        </p:blipFill>
        <p:spPr>
          <a:xfrm>
            <a:off x="1620873" y="299258"/>
            <a:ext cx="7647673" cy="6414178"/>
          </a:xfrm>
          <a:prstGeom prst="rect">
            <a:avLst/>
          </a:prstGeom>
        </p:spPr>
      </p:pic>
    </p:spTree>
    <p:extLst>
      <p:ext uri="{BB962C8B-B14F-4D97-AF65-F5344CB8AC3E}">
        <p14:creationId xmlns:p14="http://schemas.microsoft.com/office/powerpoint/2010/main" val="263012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xEl>
                                              <p:pRg st="6" end="6"/>
                                            </p:txEl>
                                          </p:spTgt>
                                        </p:tgtEl>
                                        <p:attrNameLst>
                                          <p:attrName>style.visibility</p:attrName>
                                        </p:attrNameLst>
                                      </p:cBhvr>
                                      <p:to>
                                        <p:strVal val="visible"/>
                                      </p:to>
                                    </p:set>
                                    <p:anim calcmode="lin" valueType="num">
                                      <p:cBhvr additive="base">
                                        <p:cTn id="43"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9783" r="819"/>
          <a:stretch/>
        </p:blipFill>
        <p:spPr>
          <a:xfrm>
            <a:off x="818853" y="493218"/>
            <a:ext cx="11068348" cy="5966849"/>
          </a:xfrm>
          <a:prstGeom prst="rect">
            <a:avLst/>
          </a:prstGeom>
        </p:spPr>
      </p:pic>
      <p:sp>
        <p:nvSpPr>
          <p:cNvPr id="5" name="Oval 4"/>
          <p:cNvSpPr/>
          <p:nvPr/>
        </p:nvSpPr>
        <p:spPr>
          <a:xfrm>
            <a:off x="7623581" y="3476642"/>
            <a:ext cx="2419632" cy="2493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a:srcRect t="9831" r="1094" b="25721"/>
          <a:stretch/>
        </p:blipFill>
        <p:spPr>
          <a:xfrm>
            <a:off x="818852" y="463634"/>
            <a:ext cx="11068349" cy="5966849"/>
          </a:xfrm>
          <a:prstGeom prst="rect">
            <a:avLst/>
          </a:prstGeom>
        </p:spPr>
      </p:pic>
      <p:sp>
        <p:nvSpPr>
          <p:cNvPr id="8" name="Oval 7"/>
          <p:cNvSpPr/>
          <p:nvPr/>
        </p:nvSpPr>
        <p:spPr>
          <a:xfrm>
            <a:off x="3622836" y="2314604"/>
            <a:ext cx="2419632" cy="310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098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738205" y="1199526"/>
            <a:ext cx="11205268" cy="4974229"/>
          </a:xfrm>
          <a:prstGeom prst="rect">
            <a:avLst/>
          </a:prstGeom>
        </p:spPr>
        <p:txBody>
          <a:bodyPr>
            <a:normAutofit fontScale="77500" lnSpcReduction="2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a:spcBef>
                <a:spcPts val="2000"/>
              </a:spcBef>
            </a:pPr>
            <a:endParaRPr lang="en-US" sz="2400" dirty="0"/>
          </a:p>
          <a:p>
            <a:pPr marL="914400" lvl="2" indent="0">
              <a:spcBef>
                <a:spcPts val="2000"/>
              </a:spcBef>
              <a:buNone/>
            </a:pPr>
            <a:r>
              <a:rPr lang="en-US" sz="2000" dirty="0"/>
              <a:t>		</a:t>
            </a:r>
            <a:r>
              <a:rPr lang="en-US" sz="3300" b="1" dirty="0"/>
              <a:t>Did you know you can….</a:t>
            </a:r>
          </a:p>
          <a:p>
            <a:pPr>
              <a:spcBef>
                <a:spcPts val="2000"/>
              </a:spcBef>
            </a:pPr>
            <a:r>
              <a:rPr lang="en-US" sz="2400" dirty="0"/>
              <a:t>View and update your personal information, including contact information, emergency contact and required medication. </a:t>
            </a:r>
          </a:p>
          <a:p>
            <a:pPr>
              <a:spcBef>
                <a:spcPts val="2000"/>
              </a:spcBef>
            </a:pPr>
            <a:r>
              <a:rPr lang="en-US" sz="2400" dirty="0"/>
              <a:t>View your pay history and print up to 5 years of check stubs.</a:t>
            </a:r>
          </a:p>
          <a:p>
            <a:pPr>
              <a:spcBef>
                <a:spcPts val="2000"/>
              </a:spcBef>
            </a:pPr>
            <a:r>
              <a:rPr lang="en-US" sz="2400" dirty="0"/>
              <a:t>Add or change your direct deposit. </a:t>
            </a:r>
          </a:p>
          <a:p>
            <a:pPr>
              <a:spcBef>
                <a:spcPts val="2000"/>
              </a:spcBef>
            </a:pPr>
            <a:r>
              <a:rPr lang="en-US" sz="2400" dirty="0"/>
              <a:t>Go Green! Elect to not receive hard copies of check stubs.</a:t>
            </a:r>
          </a:p>
          <a:p>
            <a:pPr>
              <a:spcBef>
                <a:spcPts val="2000"/>
              </a:spcBef>
            </a:pPr>
            <a:r>
              <a:rPr lang="en-US" sz="2400" dirty="0"/>
              <a:t>Print copies of W-2 and ACA tax forms.</a:t>
            </a:r>
          </a:p>
          <a:p>
            <a:pPr>
              <a:spcBef>
                <a:spcPts val="2000"/>
              </a:spcBef>
            </a:pPr>
            <a:r>
              <a:rPr lang="en-US" sz="2400" dirty="0"/>
              <a:t>Coming Soon – View your leave balances and transaction history.</a:t>
            </a:r>
          </a:p>
          <a:p>
            <a:pPr>
              <a:spcBef>
                <a:spcPts val="2000"/>
              </a:spcBef>
            </a:pPr>
            <a:r>
              <a:rPr lang="en-US" sz="2400" dirty="0"/>
              <a:t>Ready to register?  Visit our website to download Employee Self Service Registration Instructions.</a:t>
            </a:r>
          </a:p>
          <a:p>
            <a:pPr>
              <a:spcBef>
                <a:spcPts val="2000"/>
              </a:spcBef>
            </a:pPr>
            <a:endParaRPr lang="en-US" sz="2400" dirty="0"/>
          </a:p>
          <a:p>
            <a:pPr lvl="1">
              <a:spcBef>
                <a:spcPts val="2000"/>
              </a:spcBef>
            </a:pPr>
            <a:endParaRPr lang="en-US" sz="2200" dirty="0"/>
          </a:p>
          <a:p>
            <a:pPr lvl="1">
              <a:spcBef>
                <a:spcPts val="2000"/>
              </a:spcBef>
            </a:pPr>
            <a:endParaRPr lang="en-US" sz="2200" dirty="0"/>
          </a:p>
          <a:p>
            <a:pPr marL="276225" lvl="1" indent="0">
              <a:spcBef>
                <a:spcPts val="2000"/>
              </a:spcBef>
              <a:buNone/>
            </a:pPr>
            <a:endParaRPr lang="en-US" dirty="0"/>
          </a:p>
        </p:txBody>
      </p:sp>
      <p:pic>
        <p:nvPicPr>
          <p:cNvPr id="7" name="Picture 6"/>
          <p:cNvPicPr>
            <a:picLocks noChangeAspect="1"/>
          </p:cNvPicPr>
          <p:nvPr/>
        </p:nvPicPr>
        <p:blipFill>
          <a:blip r:embed="rId2"/>
          <a:stretch>
            <a:fillRect/>
          </a:stretch>
        </p:blipFill>
        <p:spPr>
          <a:xfrm>
            <a:off x="1940873" y="143793"/>
            <a:ext cx="7560574" cy="1055733"/>
          </a:xfrm>
          <a:prstGeom prst="rect">
            <a:avLst/>
          </a:prstGeom>
        </p:spPr>
      </p:pic>
    </p:spTree>
    <p:extLst>
      <p:ext uri="{BB962C8B-B14F-4D97-AF65-F5344CB8AC3E}">
        <p14:creationId xmlns:p14="http://schemas.microsoft.com/office/powerpoint/2010/main" val="339077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xEl>
                                              <p:pRg st="1" end="1"/>
                                            </p:txEl>
                                          </p:spTgt>
                                        </p:tgtEl>
                                      </p:cBhvr>
                                    </p:animEffect>
                                    <p:animScale>
                                      <p:cBhvr>
                                        <p:cTn id="7" dur="250" autoRev="1" fill="hold"/>
                                        <p:tgtEl>
                                          <p:spTgt spid="5">
                                            <p:txEl>
                                              <p:pRg st="1" end="1"/>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down)">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down)">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down)">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wipe(down)">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wipe(down)">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wipe(down)">
                                      <p:cBhvr>
                                        <p:cTn id="42" dur="500"/>
                                        <p:tgtEl>
                                          <p:spTgt spid="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
                                            <p:txEl>
                                              <p:pRg st="1" end="1"/>
                                            </p:txEl>
                                          </p:spTgt>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5">
                                            <p:txEl>
                                              <p:pRg st="2" end="2"/>
                                            </p:txEl>
                                          </p:spTgt>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5">
                                            <p:txEl>
                                              <p:pRg st="3" end="3"/>
                                            </p:txEl>
                                          </p:spTgt>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5">
                                            <p:txEl>
                                              <p:pRg st="4" end="4"/>
                                            </p:txEl>
                                          </p:spTgt>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5">
                                            <p:txEl>
                                              <p:pRg st="5" end="5"/>
                                            </p:txEl>
                                          </p:spTgt>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5">
                                            <p:txEl>
                                              <p:pRg st="6" end="6"/>
                                            </p:txEl>
                                          </p:spTgt>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5">
                                            <p:txEl>
                                              <p:pRg st="7" end="7"/>
                                            </p:txEl>
                                          </p:spTgt>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5">
                                            <p:txEl>
                                              <p:pRg st="8" end="8"/>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0428" y="365760"/>
            <a:ext cx="11030023" cy="5692466"/>
          </a:xfrm>
          <a:prstGeom prst="rect">
            <a:avLst/>
          </a:prstGeom>
        </p:spPr>
      </p:pic>
      <p:pic>
        <p:nvPicPr>
          <p:cNvPr id="3" name="Picture 2"/>
          <p:cNvPicPr>
            <a:picLocks noChangeAspect="1"/>
          </p:cNvPicPr>
          <p:nvPr/>
        </p:nvPicPr>
        <p:blipFill>
          <a:blip r:embed="rId3"/>
          <a:stretch>
            <a:fillRect/>
          </a:stretch>
        </p:blipFill>
        <p:spPr>
          <a:xfrm>
            <a:off x="4050438" y="4348376"/>
            <a:ext cx="1780186" cy="256054"/>
          </a:xfrm>
          <a:prstGeom prst="rect">
            <a:avLst/>
          </a:prstGeom>
        </p:spPr>
      </p:pic>
    </p:spTree>
    <p:extLst>
      <p:ext uri="{BB962C8B-B14F-4D97-AF65-F5344CB8AC3E}">
        <p14:creationId xmlns:p14="http://schemas.microsoft.com/office/powerpoint/2010/main" val="2277231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57949" y="399010"/>
            <a:ext cx="10545257" cy="5926976"/>
          </a:xfrm>
          <a:prstGeom prst="rect">
            <a:avLst/>
          </a:prstGeom>
        </p:spPr>
      </p:pic>
      <p:cxnSp>
        <p:nvCxnSpPr>
          <p:cNvPr id="4" name="Straight Arrow Connector 3"/>
          <p:cNvCxnSpPr/>
          <p:nvPr/>
        </p:nvCxnSpPr>
        <p:spPr>
          <a:xfrm flipH="1">
            <a:off x="2917768" y="2036619"/>
            <a:ext cx="665018" cy="274319"/>
          </a:xfrm>
          <a:prstGeom prst="straightConnector1">
            <a:avLst/>
          </a:prstGeom>
          <a:ln w="38100">
            <a:solidFill>
              <a:srgbClr val="FF0000"/>
            </a:solidFill>
            <a:tailEnd type="triangle"/>
          </a:ln>
        </p:spPr>
        <p:style>
          <a:lnRef idx="1">
            <a:schemeClr val="accent5"/>
          </a:lnRef>
          <a:fillRef idx="0">
            <a:schemeClr val="accent5"/>
          </a:fillRef>
          <a:effectRef idx="0">
            <a:schemeClr val="accent5"/>
          </a:effectRef>
          <a:fontRef idx="minor">
            <a:schemeClr val="tx1"/>
          </a:fontRef>
        </p:style>
      </p:cxnSp>
      <p:cxnSp>
        <p:nvCxnSpPr>
          <p:cNvPr id="7" name="Straight Arrow Connector 6"/>
          <p:cNvCxnSpPr/>
          <p:nvPr/>
        </p:nvCxnSpPr>
        <p:spPr>
          <a:xfrm flipH="1" flipV="1">
            <a:off x="1620981" y="2626821"/>
            <a:ext cx="473826" cy="2161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2770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83A86-78E6-4216-A859-11A41D01B38E}"/>
              </a:ext>
            </a:extLst>
          </p:cNvPr>
          <p:cNvSpPr>
            <a:spLocks noGrp="1"/>
          </p:cNvSpPr>
          <p:nvPr>
            <p:ph type="title"/>
          </p:nvPr>
        </p:nvSpPr>
        <p:spPr>
          <a:xfrm>
            <a:off x="1296958" y="181049"/>
            <a:ext cx="10087761" cy="934951"/>
          </a:xfrm>
        </p:spPr>
        <p:txBody>
          <a:bodyPr/>
          <a:lstStyle/>
          <a:p>
            <a:r>
              <a:rPr lang="en-US" dirty="0"/>
              <a:t>What’s new? </a:t>
            </a:r>
            <a:r>
              <a:rPr lang="en-US" b="1" i="1" dirty="0"/>
              <a:t>Students!</a:t>
            </a:r>
            <a:r>
              <a:rPr lang="en-US" b="1" dirty="0"/>
              <a:t> </a:t>
            </a:r>
          </a:p>
        </p:txBody>
      </p:sp>
      <p:graphicFrame>
        <p:nvGraphicFramePr>
          <p:cNvPr id="8" name="Table 7">
            <a:extLst>
              <a:ext uri="{FF2B5EF4-FFF2-40B4-BE49-F238E27FC236}">
                <a16:creationId xmlns:a16="http://schemas.microsoft.com/office/drawing/2014/main" id="{0359A46E-B7E0-48E7-A93D-C0C04394E05C}"/>
              </a:ext>
            </a:extLst>
          </p:cNvPr>
          <p:cNvGraphicFramePr>
            <a:graphicFrameLocks noGrp="1"/>
          </p:cNvGraphicFramePr>
          <p:nvPr/>
        </p:nvGraphicFramePr>
        <p:xfrm>
          <a:off x="6410706" y="3647435"/>
          <a:ext cx="6172782" cy="3029518"/>
        </p:xfrm>
        <a:graphic>
          <a:graphicData uri="http://schemas.openxmlformats.org/drawingml/2006/table">
            <a:tbl>
              <a:tblPr>
                <a:tableStyleId>{5C22544A-7EE6-4342-B048-85BDC9FD1C3A}</a:tableStyleId>
              </a:tblPr>
              <a:tblGrid>
                <a:gridCol w="881826">
                  <a:extLst>
                    <a:ext uri="{9D8B030D-6E8A-4147-A177-3AD203B41FA5}">
                      <a16:colId xmlns:a16="http://schemas.microsoft.com/office/drawing/2014/main" val="3403315827"/>
                    </a:ext>
                  </a:extLst>
                </a:gridCol>
                <a:gridCol w="881826">
                  <a:extLst>
                    <a:ext uri="{9D8B030D-6E8A-4147-A177-3AD203B41FA5}">
                      <a16:colId xmlns:a16="http://schemas.microsoft.com/office/drawing/2014/main" val="2263314077"/>
                    </a:ext>
                  </a:extLst>
                </a:gridCol>
                <a:gridCol w="881826">
                  <a:extLst>
                    <a:ext uri="{9D8B030D-6E8A-4147-A177-3AD203B41FA5}">
                      <a16:colId xmlns:a16="http://schemas.microsoft.com/office/drawing/2014/main" val="520743283"/>
                    </a:ext>
                  </a:extLst>
                </a:gridCol>
                <a:gridCol w="829667">
                  <a:extLst>
                    <a:ext uri="{9D8B030D-6E8A-4147-A177-3AD203B41FA5}">
                      <a16:colId xmlns:a16="http://schemas.microsoft.com/office/drawing/2014/main" val="1586001488"/>
                    </a:ext>
                  </a:extLst>
                </a:gridCol>
                <a:gridCol w="933985">
                  <a:extLst>
                    <a:ext uri="{9D8B030D-6E8A-4147-A177-3AD203B41FA5}">
                      <a16:colId xmlns:a16="http://schemas.microsoft.com/office/drawing/2014/main" val="3670797962"/>
                    </a:ext>
                  </a:extLst>
                </a:gridCol>
                <a:gridCol w="881826">
                  <a:extLst>
                    <a:ext uri="{9D8B030D-6E8A-4147-A177-3AD203B41FA5}">
                      <a16:colId xmlns:a16="http://schemas.microsoft.com/office/drawing/2014/main" val="2328623315"/>
                    </a:ext>
                  </a:extLst>
                </a:gridCol>
                <a:gridCol w="881826">
                  <a:extLst>
                    <a:ext uri="{9D8B030D-6E8A-4147-A177-3AD203B41FA5}">
                      <a16:colId xmlns:a16="http://schemas.microsoft.com/office/drawing/2014/main" val="3497035726"/>
                    </a:ext>
                  </a:extLst>
                </a:gridCol>
              </a:tblGrid>
              <a:tr h="398889">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796306742"/>
                  </a:ext>
                </a:extLst>
              </a:tr>
              <a:tr h="525381">
                <a:tc>
                  <a:txBody>
                    <a:bodyPr/>
                    <a:lstStyle/>
                    <a:p>
                      <a:pPr algn="ctr" fontAlgn="b"/>
                      <a:r>
                        <a:rPr lang="en-US" sz="1200" b="1" u="none" strike="noStrike" dirty="0">
                          <a:effectLst/>
                        </a:rPr>
                        <a:t>2014-15</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b="1" u="none" strike="noStrike" dirty="0">
                          <a:effectLst/>
                        </a:rPr>
                        <a:t>2015-16</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b="1" u="none" strike="noStrike" dirty="0">
                          <a:effectLst/>
                        </a:rPr>
                        <a:t>2016-17</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b="1" u="none" strike="noStrike" dirty="0">
                          <a:effectLst/>
                        </a:rPr>
                        <a:t>2017-18</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b="1" u="none" strike="noStrike" dirty="0">
                          <a:effectLst/>
                        </a:rPr>
                        <a:t>2018-19</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b="1" u="none" strike="noStrike" dirty="0">
                          <a:effectLst/>
                        </a:rPr>
                        <a:t>2019-20</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900" b="1" u="none" strike="noStrike" dirty="0">
                          <a:effectLst/>
                        </a:rPr>
                        <a:t> </a:t>
                      </a:r>
                      <a:endParaRPr lang="en-US" sz="9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775688074"/>
                  </a:ext>
                </a:extLst>
              </a:tr>
              <a:tr h="526312">
                <a:tc>
                  <a:txBody>
                    <a:bodyPr/>
                    <a:lstStyle/>
                    <a:p>
                      <a:pPr algn="r" fontAlgn="b"/>
                      <a:r>
                        <a:rPr lang="en-US" sz="900" b="1" u="none" strike="noStrike" dirty="0">
                          <a:effectLst/>
                        </a:rPr>
                        <a:t>2081</a:t>
                      </a:r>
                      <a:endParaRPr lang="en-US" sz="9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900" b="1" u="none" strike="noStrike">
                          <a:effectLst/>
                        </a:rPr>
                        <a:t>2501</a:t>
                      </a:r>
                      <a:endParaRPr lang="en-US"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b="1" u="none" strike="noStrike" dirty="0">
                          <a:effectLst/>
                        </a:rPr>
                        <a:t>2566</a:t>
                      </a:r>
                      <a:endParaRPr lang="en-US" sz="9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900" b="1" u="none" strike="noStrike" dirty="0">
                          <a:effectLst/>
                        </a:rPr>
                        <a:t>2541</a:t>
                      </a:r>
                      <a:endParaRPr lang="en-US" sz="9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900" b="1" u="none" strike="noStrike" dirty="0">
                          <a:effectLst/>
                        </a:rPr>
                        <a:t>2821</a:t>
                      </a:r>
                      <a:endParaRPr lang="en-US" sz="9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900" b="1" u="none" strike="noStrike" dirty="0">
                          <a:effectLst/>
                        </a:rPr>
                        <a:t>2901</a:t>
                      </a:r>
                      <a:endParaRPr lang="en-US" sz="9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900" b="1" u="none" strike="noStrike" dirty="0">
                          <a:effectLst/>
                        </a:rPr>
                        <a:t> </a:t>
                      </a:r>
                      <a:endParaRPr lang="en-US" sz="9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22386953"/>
                  </a:ext>
                </a:extLst>
              </a:tr>
              <a:tr h="526312">
                <a:tc>
                  <a:txBody>
                    <a:bodyPr/>
                    <a:lstStyle/>
                    <a:p>
                      <a:pPr algn="r" fontAlgn="b"/>
                      <a:r>
                        <a:rPr lang="en-US" sz="2000" b="1" u="none" strike="noStrike" dirty="0">
                          <a:effectLst/>
                          <a:highlight>
                            <a:srgbClr val="FFFF00"/>
                          </a:highlight>
                        </a:rPr>
                        <a:t>8569</a:t>
                      </a:r>
                      <a:endParaRPr lang="en-US" sz="2000" b="1" i="0" u="none" strike="noStrike" dirty="0">
                        <a:solidFill>
                          <a:srgbClr val="000000"/>
                        </a:solidFill>
                        <a:effectLst/>
                        <a:highlight>
                          <a:srgbClr val="FFFF00"/>
                        </a:highlight>
                        <a:latin typeface="Calibri" panose="020F0502020204030204" pitchFamily="34" charset="0"/>
                      </a:endParaRPr>
                    </a:p>
                  </a:txBody>
                  <a:tcPr marL="0" marR="0" marT="0" marB="0" anchor="b"/>
                </a:tc>
                <a:tc>
                  <a:txBody>
                    <a:bodyPr/>
                    <a:lstStyle/>
                    <a:p>
                      <a:pPr algn="r" fontAlgn="b"/>
                      <a:r>
                        <a:rPr lang="en-US" sz="2000" b="1" u="none" strike="noStrike" dirty="0">
                          <a:effectLst/>
                          <a:highlight>
                            <a:srgbClr val="FFFF00"/>
                          </a:highlight>
                        </a:rPr>
                        <a:t>8171</a:t>
                      </a:r>
                      <a:endParaRPr lang="en-US" sz="2000" b="1" i="0" u="none" strike="noStrike" dirty="0">
                        <a:solidFill>
                          <a:srgbClr val="000000"/>
                        </a:solidFill>
                        <a:effectLst/>
                        <a:highlight>
                          <a:srgbClr val="FFFF00"/>
                        </a:highlight>
                        <a:latin typeface="Calibri" panose="020F0502020204030204" pitchFamily="34" charset="0"/>
                      </a:endParaRPr>
                    </a:p>
                  </a:txBody>
                  <a:tcPr marL="0" marR="0" marT="0" marB="0" anchor="b"/>
                </a:tc>
                <a:tc>
                  <a:txBody>
                    <a:bodyPr/>
                    <a:lstStyle/>
                    <a:p>
                      <a:pPr algn="r" fontAlgn="b"/>
                      <a:r>
                        <a:rPr lang="en-US" sz="2000" b="1" u="none" strike="noStrike" dirty="0">
                          <a:effectLst/>
                          <a:highlight>
                            <a:srgbClr val="FFFF00"/>
                          </a:highlight>
                        </a:rPr>
                        <a:t>8668</a:t>
                      </a:r>
                      <a:endParaRPr lang="en-US" sz="2000" b="1" i="0" u="none" strike="noStrike" dirty="0">
                        <a:solidFill>
                          <a:srgbClr val="000000"/>
                        </a:solidFill>
                        <a:effectLst/>
                        <a:highlight>
                          <a:srgbClr val="FFFF00"/>
                        </a:highlight>
                        <a:latin typeface="Calibri" panose="020F0502020204030204" pitchFamily="34" charset="0"/>
                      </a:endParaRPr>
                    </a:p>
                  </a:txBody>
                  <a:tcPr marL="0" marR="0" marT="0" marB="0" anchor="b"/>
                </a:tc>
                <a:tc>
                  <a:txBody>
                    <a:bodyPr/>
                    <a:lstStyle/>
                    <a:p>
                      <a:pPr algn="r" fontAlgn="b"/>
                      <a:r>
                        <a:rPr lang="en-US" sz="2000" b="1" u="none" strike="noStrike" dirty="0">
                          <a:effectLst/>
                          <a:highlight>
                            <a:srgbClr val="FFFF00"/>
                          </a:highlight>
                        </a:rPr>
                        <a:t>9385</a:t>
                      </a:r>
                      <a:endParaRPr lang="en-US" sz="2000" b="1" i="0" u="none" strike="noStrike" dirty="0">
                        <a:solidFill>
                          <a:srgbClr val="000000"/>
                        </a:solidFill>
                        <a:effectLst/>
                        <a:highlight>
                          <a:srgbClr val="FFFF00"/>
                        </a:highlight>
                        <a:latin typeface="Calibri" panose="020F0502020204030204" pitchFamily="34" charset="0"/>
                      </a:endParaRPr>
                    </a:p>
                  </a:txBody>
                  <a:tcPr marL="0" marR="0" marT="0" marB="0" anchor="b"/>
                </a:tc>
                <a:tc>
                  <a:txBody>
                    <a:bodyPr/>
                    <a:lstStyle/>
                    <a:p>
                      <a:pPr algn="r" fontAlgn="b"/>
                      <a:r>
                        <a:rPr lang="en-US" sz="2000" b="1" u="none" strike="noStrike" dirty="0">
                          <a:effectLst/>
                          <a:highlight>
                            <a:srgbClr val="FFFF00"/>
                          </a:highlight>
                        </a:rPr>
                        <a:t>9394</a:t>
                      </a:r>
                      <a:endParaRPr lang="en-US" sz="2000" b="1" i="0" u="none" strike="noStrike" dirty="0">
                        <a:solidFill>
                          <a:srgbClr val="000000"/>
                        </a:solidFill>
                        <a:effectLst/>
                        <a:highlight>
                          <a:srgbClr val="FFFF00"/>
                        </a:highlight>
                        <a:latin typeface="Calibri" panose="020F0502020204030204" pitchFamily="34" charset="0"/>
                      </a:endParaRPr>
                    </a:p>
                  </a:txBody>
                  <a:tcPr marL="0" marR="0" marT="0" marB="0" anchor="b"/>
                </a:tc>
                <a:tc>
                  <a:txBody>
                    <a:bodyPr/>
                    <a:lstStyle/>
                    <a:p>
                      <a:pPr algn="r" fontAlgn="b"/>
                      <a:r>
                        <a:rPr lang="en-US" sz="2000" b="1" u="none" strike="noStrike" dirty="0">
                          <a:effectLst/>
                          <a:highlight>
                            <a:srgbClr val="FFFF00"/>
                          </a:highlight>
                        </a:rPr>
                        <a:t>10553</a:t>
                      </a:r>
                      <a:endParaRPr lang="en-US" sz="2000" b="1" i="0" u="none" strike="noStrike" dirty="0">
                        <a:solidFill>
                          <a:srgbClr val="000000"/>
                        </a:solidFill>
                        <a:effectLst/>
                        <a:highlight>
                          <a:srgbClr val="FFFF00"/>
                        </a:highlight>
                        <a:latin typeface="Calibri" panose="020F0502020204030204" pitchFamily="34" charset="0"/>
                      </a:endParaRPr>
                    </a:p>
                  </a:txBody>
                  <a:tcPr marL="0" marR="0" marT="0" marB="0" anchor="b"/>
                </a:tc>
                <a:tc>
                  <a:txBody>
                    <a:bodyPr/>
                    <a:lstStyle/>
                    <a:p>
                      <a:pPr algn="l" fontAlgn="b"/>
                      <a:r>
                        <a:rPr lang="en-US" sz="2000" b="1" u="none" strike="noStrike" dirty="0">
                          <a:effectLst/>
                          <a:highlight>
                            <a:srgbClr val="FFFF00"/>
                          </a:highlight>
                        </a:rPr>
                        <a:t> </a:t>
                      </a:r>
                      <a:endParaRPr lang="en-US" sz="2000" b="1" i="0" u="none" strike="noStrike" dirty="0">
                        <a:solidFill>
                          <a:srgbClr val="000000"/>
                        </a:solidFill>
                        <a:effectLst/>
                        <a:highlight>
                          <a:srgbClr val="FFFF00"/>
                        </a:highlight>
                        <a:latin typeface="Calibri" panose="020F0502020204030204" pitchFamily="34" charset="0"/>
                      </a:endParaRPr>
                    </a:p>
                  </a:txBody>
                  <a:tcPr marL="0" marR="0" marT="0" marB="0" anchor="b"/>
                </a:tc>
                <a:extLst>
                  <a:ext uri="{0D108BD9-81ED-4DB2-BD59-A6C34878D82A}">
                    <a16:rowId xmlns:a16="http://schemas.microsoft.com/office/drawing/2014/main" val="2289355931"/>
                  </a:ext>
                </a:extLst>
              </a:tr>
              <a:tr h="526312">
                <a:tc>
                  <a:txBody>
                    <a:bodyPr/>
                    <a:lstStyle/>
                    <a:p>
                      <a:pPr algn="r" fontAlgn="b"/>
                      <a:r>
                        <a:rPr lang="en-US" sz="900" b="1" u="none" strike="noStrike" dirty="0">
                          <a:effectLst/>
                        </a:rPr>
                        <a:t>7571</a:t>
                      </a:r>
                      <a:endParaRPr lang="en-US" sz="9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900" b="1" u="none" strike="noStrike">
                          <a:effectLst/>
                        </a:rPr>
                        <a:t>7651</a:t>
                      </a:r>
                      <a:endParaRPr lang="en-US"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b="1" u="none" strike="noStrike">
                          <a:effectLst/>
                        </a:rPr>
                        <a:t>8018</a:t>
                      </a:r>
                      <a:endParaRPr lang="en-US"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b="1" u="none" strike="noStrike">
                          <a:effectLst/>
                        </a:rPr>
                        <a:t>8387</a:t>
                      </a:r>
                      <a:endParaRPr lang="en-US"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b="1" u="none" strike="noStrike">
                          <a:effectLst/>
                        </a:rPr>
                        <a:t>8383</a:t>
                      </a:r>
                      <a:endParaRPr lang="en-US" sz="9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900" b="1" u="none" strike="noStrike">
                          <a:effectLst/>
                        </a:rPr>
                        <a:t> </a:t>
                      </a:r>
                      <a:endParaRPr lang="en-US" sz="9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900" b="1" u="none" strike="noStrike" dirty="0">
                          <a:effectLst/>
                        </a:rPr>
                        <a:t> </a:t>
                      </a:r>
                      <a:endParaRPr lang="en-US" sz="9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702844247"/>
                  </a:ext>
                </a:extLst>
              </a:tr>
              <a:tr h="526312">
                <a:tc>
                  <a:txBody>
                    <a:bodyPr/>
                    <a:lstStyle/>
                    <a:p>
                      <a:pPr algn="r" fontAlgn="b"/>
                      <a:r>
                        <a:rPr lang="en-US" sz="900" b="1" u="none" strike="noStrike">
                          <a:effectLst/>
                        </a:rPr>
                        <a:t>18221</a:t>
                      </a:r>
                      <a:endParaRPr lang="en-US"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b="1" u="none" strike="noStrike">
                          <a:effectLst/>
                        </a:rPr>
                        <a:t>18323</a:t>
                      </a:r>
                      <a:endParaRPr lang="en-US"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b="1" u="none" strike="noStrike">
                          <a:effectLst/>
                        </a:rPr>
                        <a:t>19252</a:t>
                      </a:r>
                      <a:endParaRPr lang="en-US"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b="1" u="none" strike="noStrike">
                          <a:effectLst/>
                        </a:rPr>
                        <a:t>20313</a:t>
                      </a:r>
                      <a:endParaRPr lang="en-US"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b="1" u="none" strike="noStrike">
                          <a:effectLst/>
                        </a:rPr>
                        <a:t>20598</a:t>
                      </a:r>
                      <a:endParaRPr lang="en-US"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b="1" u="none" strike="noStrike">
                          <a:effectLst/>
                        </a:rPr>
                        <a:t>13454</a:t>
                      </a:r>
                      <a:endParaRPr lang="en-US"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b="1" u="none" strike="noStrike" dirty="0">
                          <a:effectLst/>
                        </a:rPr>
                        <a:t>0</a:t>
                      </a:r>
                      <a:endParaRPr lang="en-US" sz="9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974628550"/>
                  </a:ext>
                </a:extLst>
              </a:tr>
            </a:tbl>
          </a:graphicData>
        </a:graphic>
      </p:graphicFrame>
      <p:graphicFrame>
        <p:nvGraphicFramePr>
          <p:cNvPr id="9" name="Table 8">
            <a:extLst>
              <a:ext uri="{FF2B5EF4-FFF2-40B4-BE49-F238E27FC236}">
                <a16:creationId xmlns:a16="http://schemas.microsoft.com/office/drawing/2014/main" id="{26F429BF-25A7-4975-8C7C-97DBC9AF85B9}"/>
              </a:ext>
            </a:extLst>
          </p:cNvPr>
          <p:cNvGraphicFramePr>
            <a:graphicFrameLocks noGrp="1"/>
          </p:cNvGraphicFramePr>
          <p:nvPr/>
        </p:nvGraphicFramePr>
        <p:xfrm>
          <a:off x="98185" y="3411806"/>
          <a:ext cx="6172782" cy="3340728"/>
        </p:xfrm>
        <a:graphic>
          <a:graphicData uri="http://schemas.openxmlformats.org/drawingml/2006/table">
            <a:tbl>
              <a:tblPr>
                <a:tableStyleId>{5C22544A-7EE6-4342-B048-85BDC9FD1C3A}</a:tableStyleId>
              </a:tblPr>
              <a:tblGrid>
                <a:gridCol w="1238965">
                  <a:extLst>
                    <a:ext uri="{9D8B030D-6E8A-4147-A177-3AD203B41FA5}">
                      <a16:colId xmlns:a16="http://schemas.microsoft.com/office/drawing/2014/main" val="3879411061"/>
                    </a:ext>
                  </a:extLst>
                </a:gridCol>
                <a:gridCol w="704831">
                  <a:extLst>
                    <a:ext uri="{9D8B030D-6E8A-4147-A177-3AD203B41FA5}">
                      <a16:colId xmlns:a16="http://schemas.microsoft.com/office/drawing/2014/main" val="724415206"/>
                    </a:ext>
                  </a:extLst>
                </a:gridCol>
                <a:gridCol w="704831">
                  <a:extLst>
                    <a:ext uri="{9D8B030D-6E8A-4147-A177-3AD203B41FA5}">
                      <a16:colId xmlns:a16="http://schemas.microsoft.com/office/drawing/2014/main" val="4124461374"/>
                    </a:ext>
                  </a:extLst>
                </a:gridCol>
                <a:gridCol w="704831">
                  <a:extLst>
                    <a:ext uri="{9D8B030D-6E8A-4147-A177-3AD203B41FA5}">
                      <a16:colId xmlns:a16="http://schemas.microsoft.com/office/drawing/2014/main" val="1256421699"/>
                    </a:ext>
                  </a:extLst>
                </a:gridCol>
                <a:gridCol w="704831">
                  <a:extLst>
                    <a:ext uri="{9D8B030D-6E8A-4147-A177-3AD203B41FA5}">
                      <a16:colId xmlns:a16="http://schemas.microsoft.com/office/drawing/2014/main" val="2951464729"/>
                    </a:ext>
                  </a:extLst>
                </a:gridCol>
                <a:gridCol w="704831">
                  <a:extLst>
                    <a:ext uri="{9D8B030D-6E8A-4147-A177-3AD203B41FA5}">
                      <a16:colId xmlns:a16="http://schemas.microsoft.com/office/drawing/2014/main" val="648217395"/>
                    </a:ext>
                  </a:extLst>
                </a:gridCol>
                <a:gridCol w="704831">
                  <a:extLst>
                    <a:ext uri="{9D8B030D-6E8A-4147-A177-3AD203B41FA5}">
                      <a16:colId xmlns:a16="http://schemas.microsoft.com/office/drawing/2014/main" val="2659640648"/>
                    </a:ext>
                  </a:extLst>
                </a:gridCol>
                <a:gridCol w="704831">
                  <a:extLst>
                    <a:ext uri="{9D8B030D-6E8A-4147-A177-3AD203B41FA5}">
                      <a16:colId xmlns:a16="http://schemas.microsoft.com/office/drawing/2014/main" val="4086489094"/>
                    </a:ext>
                  </a:extLst>
                </a:gridCol>
              </a:tblGrid>
              <a:tr h="676536">
                <a:tc>
                  <a:txBody>
                    <a:bodyPr/>
                    <a:lstStyle/>
                    <a:p>
                      <a:pPr algn="l" fontAlgn="b"/>
                      <a:endParaRPr lang="en-US" sz="9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9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9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9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9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9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9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9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9230843"/>
                  </a:ext>
                </a:extLst>
              </a:tr>
              <a:tr h="544351">
                <a:tc>
                  <a:txBody>
                    <a:bodyPr/>
                    <a:lstStyle/>
                    <a:p>
                      <a:pPr algn="l" fontAlgn="b"/>
                      <a:r>
                        <a:rPr lang="en-US" sz="900" b="1" u="none" strike="noStrike" dirty="0">
                          <a:effectLst/>
                        </a:rPr>
                        <a:t> </a:t>
                      </a:r>
                      <a:endParaRPr lang="en-US" sz="9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b="1" u="none" strike="noStrike" dirty="0">
                          <a:effectLst/>
                        </a:rPr>
                        <a:t>2014-15</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b="1" u="none" strike="noStrike" dirty="0">
                          <a:effectLst/>
                        </a:rPr>
                        <a:t>2015-16</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b="1" u="none" strike="noStrike" dirty="0">
                          <a:effectLst/>
                        </a:rPr>
                        <a:t>2016-17</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b="1" u="none" strike="noStrike" dirty="0">
                          <a:effectLst/>
                        </a:rPr>
                        <a:t>2017-18</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b="1" u="none" strike="noStrike" dirty="0">
                          <a:effectLst/>
                        </a:rPr>
                        <a:t>2018-19</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b="1" u="none" strike="noStrike" dirty="0">
                          <a:effectLst/>
                        </a:rPr>
                        <a:t>2019-20</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900" b="1" u="none" strike="noStrike" dirty="0">
                          <a:effectLst/>
                        </a:rPr>
                        <a:t> </a:t>
                      </a:r>
                      <a:endParaRPr lang="en-US" sz="9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81818409"/>
                  </a:ext>
                </a:extLst>
              </a:tr>
              <a:tr h="544087">
                <a:tc>
                  <a:txBody>
                    <a:bodyPr/>
                    <a:lstStyle/>
                    <a:p>
                      <a:pPr algn="l" fontAlgn="b"/>
                      <a:r>
                        <a:rPr lang="en-US" sz="900" b="1" u="none" strike="noStrike" dirty="0">
                          <a:effectLst/>
                        </a:rPr>
                        <a:t>Summer ('30)</a:t>
                      </a:r>
                      <a:endParaRPr lang="en-US" sz="9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900" b="1" u="none" strike="noStrike" dirty="0">
                          <a:effectLst/>
                        </a:rPr>
                        <a:t>250</a:t>
                      </a:r>
                      <a:endParaRPr lang="en-US" sz="9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900" b="1" u="none" strike="noStrike" dirty="0">
                          <a:effectLst/>
                        </a:rPr>
                        <a:t>312</a:t>
                      </a:r>
                      <a:endParaRPr lang="en-US" sz="9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900" b="1" u="none" strike="noStrike" dirty="0">
                          <a:effectLst/>
                        </a:rPr>
                        <a:t>322</a:t>
                      </a:r>
                      <a:endParaRPr lang="en-US" sz="9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900" b="1" u="none" strike="noStrike" dirty="0">
                          <a:effectLst/>
                        </a:rPr>
                        <a:t>290</a:t>
                      </a:r>
                      <a:endParaRPr lang="en-US" sz="9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900" b="1" u="none" strike="noStrike" dirty="0">
                          <a:effectLst/>
                        </a:rPr>
                        <a:t>336</a:t>
                      </a:r>
                      <a:endParaRPr lang="en-US" sz="9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900" b="1" u="none" strike="noStrike" dirty="0">
                          <a:effectLst/>
                        </a:rPr>
                        <a:t>347</a:t>
                      </a:r>
                      <a:endParaRPr lang="en-US" sz="9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900" b="1" u="none" strike="noStrike" dirty="0">
                          <a:effectLst/>
                        </a:rPr>
                        <a:t> </a:t>
                      </a:r>
                      <a:endParaRPr lang="en-US" sz="9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21721142"/>
                  </a:ext>
                </a:extLst>
              </a:tr>
              <a:tr h="544351">
                <a:tc>
                  <a:txBody>
                    <a:bodyPr/>
                    <a:lstStyle/>
                    <a:p>
                      <a:pPr algn="l" fontAlgn="b"/>
                      <a:r>
                        <a:rPr lang="en-US" sz="2000" b="1" u="none" strike="noStrike" dirty="0">
                          <a:effectLst/>
                          <a:highlight>
                            <a:srgbClr val="FFFF00"/>
                          </a:highlight>
                        </a:rPr>
                        <a:t>Fall </a:t>
                      </a:r>
                      <a:endParaRPr lang="en-US" sz="2000" b="1" i="0" u="none" strike="noStrike" dirty="0">
                        <a:solidFill>
                          <a:srgbClr val="000000"/>
                        </a:solidFill>
                        <a:effectLst/>
                        <a:highlight>
                          <a:srgbClr val="FFFF00"/>
                        </a:highlight>
                        <a:latin typeface="Calibri" panose="020F0502020204030204" pitchFamily="34" charset="0"/>
                      </a:endParaRPr>
                    </a:p>
                  </a:txBody>
                  <a:tcPr marL="9525" marR="9525" marT="9525" marB="0" anchor="b"/>
                </a:tc>
                <a:tc>
                  <a:txBody>
                    <a:bodyPr/>
                    <a:lstStyle/>
                    <a:p>
                      <a:pPr algn="r" fontAlgn="b"/>
                      <a:r>
                        <a:rPr lang="en-US" sz="2000" b="1" u="none" strike="noStrike" dirty="0">
                          <a:effectLst/>
                          <a:highlight>
                            <a:srgbClr val="FFFF00"/>
                          </a:highlight>
                        </a:rPr>
                        <a:t>1071</a:t>
                      </a:r>
                      <a:endParaRPr lang="en-US" sz="2000" b="1" i="0" u="none" strike="noStrike" dirty="0">
                        <a:solidFill>
                          <a:srgbClr val="000000"/>
                        </a:solidFill>
                        <a:effectLst/>
                        <a:highlight>
                          <a:srgbClr val="FFFF00"/>
                        </a:highlight>
                        <a:latin typeface="Calibri" panose="020F0502020204030204" pitchFamily="34" charset="0"/>
                      </a:endParaRPr>
                    </a:p>
                  </a:txBody>
                  <a:tcPr marL="9525" marR="9525" marT="9525" marB="0" anchor="b"/>
                </a:tc>
                <a:tc>
                  <a:txBody>
                    <a:bodyPr/>
                    <a:lstStyle/>
                    <a:p>
                      <a:pPr algn="r" fontAlgn="b"/>
                      <a:r>
                        <a:rPr lang="en-US" sz="2000" b="1" u="none" strike="noStrike" dirty="0">
                          <a:effectLst/>
                          <a:highlight>
                            <a:srgbClr val="FFFF00"/>
                          </a:highlight>
                        </a:rPr>
                        <a:t>1052</a:t>
                      </a:r>
                      <a:endParaRPr lang="en-US" sz="2000" b="1" i="0" u="none" strike="noStrike" dirty="0">
                        <a:solidFill>
                          <a:srgbClr val="000000"/>
                        </a:solidFill>
                        <a:effectLst/>
                        <a:highlight>
                          <a:srgbClr val="FFFF00"/>
                        </a:highlight>
                        <a:latin typeface="Calibri" panose="020F0502020204030204" pitchFamily="34" charset="0"/>
                      </a:endParaRPr>
                    </a:p>
                  </a:txBody>
                  <a:tcPr marL="9525" marR="9525" marT="9525" marB="0" anchor="b"/>
                </a:tc>
                <a:tc>
                  <a:txBody>
                    <a:bodyPr/>
                    <a:lstStyle/>
                    <a:p>
                      <a:pPr algn="r" fontAlgn="b"/>
                      <a:r>
                        <a:rPr lang="en-US" sz="2000" b="1" u="none" strike="noStrike" dirty="0">
                          <a:effectLst/>
                          <a:highlight>
                            <a:srgbClr val="FFFF00"/>
                          </a:highlight>
                        </a:rPr>
                        <a:t>1118</a:t>
                      </a:r>
                      <a:endParaRPr lang="en-US" sz="2000" b="1" i="0" u="none" strike="noStrike" dirty="0">
                        <a:solidFill>
                          <a:srgbClr val="000000"/>
                        </a:solidFill>
                        <a:effectLst/>
                        <a:highlight>
                          <a:srgbClr val="FFFF00"/>
                        </a:highlight>
                        <a:latin typeface="Calibri" panose="020F0502020204030204" pitchFamily="34" charset="0"/>
                      </a:endParaRPr>
                    </a:p>
                  </a:txBody>
                  <a:tcPr marL="9525" marR="9525" marT="9525" marB="0" anchor="b"/>
                </a:tc>
                <a:tc>
                  <a:txBody>
                    <a:bodyPr/>
                    <a:lstStyle/>
                    <a:p>
                      <a:pPr algn="r" fontAlgn="b"/>
                      <a:r>
                        <a:rPr lang="en-US" sz="2000" b="1" u="none" strike="noStrike" dirty="0">
                          <a:effectLst/>
                          <a:highlight>
                            <a:srgbClr val="FFFF00"/>
                          </a:highlight>
                        </a:rPr>
                        <a:t>1197</a:t>
                      </a:r>
                      <a:endParaRPr lang="en-US" sz="2000" b="1" i="0" u="none" strike="noStrike" dirty="0">
                        <a:solidFill>
                          <a:srgbClr val="000000"/>
                        </a:solidFill>
                        <a:effectLst/>
                        <a:highlight>
                          <a:srgbClr val="FFFF00"/>
                        </a:highlight>
                        <a:latin typeface="Calibri" panose="020F0502020204030204" pitchFamily="34" charset="0"/>
                      </a:endParaRPr>
                    </a:p>
                  </a:txBody>
                  <a:tcPr marL="9525" marR="9525" marT="9525" marB="0" anchor="b"/>
                </a:tc>
                <a:tc>
                  <a:txBody>
                    <a:bodyPr/>
                    <a:lstStyle/>
                    <a:p>
                      <a:pPr algn="r" fontAlgn="b"/>
                      <a:r>
                        <a:rPr lang="en-US" sz="2000" b="1" u="none" strike="noStrike" dirty="0">
                          <a:effectLst/>
                          <a:highlight>
                            <a:srgbClr val="FFFF00"/>
                          </a:highlight>
                        </a:rPr>
                        <a:t>1222</a:t>
                      </a:r>
                      <a:endParaRPr lang="en-US" sz="2000" b="1" i="0" u="none" strike="noStrike" dirty="0">
                        <a:solidFill>
                          <a:srgbClr val="000000"/>
                        </a:solidFill>
                        <a:effectLst/>
                        <a:highlight>
                          <a:srgbClr val="FFFF00"/>
                        </a:highlight>
                        <a:latin typeface="Calibri" panose="020F0502020204030204" pitchFamily="34" charset="0"/>
                      </a:endParaRPr>
                    </a:p>
                  </a:txBody>
                  <a:tcPr marL="9525" marR="9525" marT="9525" marB="0" anchor="b"/>
                </a:tc>
                <a:tc>
                  <a:txBody>
                    <a:bodyPr/>
                    <a:lstStyle/>
                    <a:p>
                      <a:pPr algn="r" fontAlgn="b"/>
                      <a:r>
                        <a:rPr lang="en-US" sz="2000" b="1" u="none" strike="noStrike" dirty="0">
                          <a:effectLst/>
                          <a:highlight>
                            <a:srgbClr val="FFFF00"/>
                          </a:highlight>
                        </a:rPr>
                        <a:t>1237</a:t>
                      </a:r>
                      <a:endParaRPr lang="en-US" sz="2000" b="1" i="0" u="none" strike="noStrike" dirty="0">
                        <a:solidFill>
                          <a:srgbClr val="000000"/>
                        </a:solidFill>
                        <a:effectLst/>
                        <a:highlight>
                          <a:srgbClr val="FFFF00"/>
                        </a:highlight>
                        <a:latin typeface="Calibri" panose="020F0502020204030204" pitchFamily="34" charset="0"/>
                      </a:endParaRPr>
                    </a:p>
                  </a:txBody>
                  <a:tcPr marL="9525" marR="9525" marT="9525" marB="0" anchor="b"/>
                </a:tc>
                <a:tc>
                  <a:txBody>
                    <a:bodyPr/>
                    <a:lstStyle/>
                    <a:p>
                      <a:pPr algn="l" fontAlgn="b"/>
                      <a:r>
                        <a:rPr lang="en-US" sz="2000" b="1" u="none" strike="noStrike" dirty="0">
                          <a:effectLst/>
                          <a:highlight>
                            <a:srgbClr val="FFFF00"/>
                          </a:highlight>
                        </a:rPr>
                        <a:t> </a:t>
                      </a:r>
                      <a:endParaRPr lang="en-US" sz="2000" b="1" i="0" u="none" strike="noStrike" dirty="0">
                        <a:solidFill>
                          <a:srgbClr val="000000"/>
                        </a:solidFill>
                        <a:effectLst/>
                        <a:highlight>
                          <a:srgbClr val="FFFF00"/>
                        </a:highlight>
                        <a:latin typeface="Calibri" panose="020F0502020204030204" pitchFamily="34" charset="0"/>
                      </a:endParaRPr>
                    </a:p>
                  </a:txBody>
                  <a:tcPr marL="9525" marR="9525" marT="9525" marB="0" anchor="b"/>
                </a:tc>
                <a:extLst>
                  <a:ext uri="{0D108BD9-81ED-4DB2-BD59-A6C34878D82A}">
                    <a16:rowId xmlns:a16="http://schemas.microsoft.com/office/drawing/2014/main" val="1697399010"/>
                  </a:ext>
                </a:extLst>
              </a:tr>
              <a:tr h="544351">
                <a:tc>
                  <a:txBody>
                    <a:bodyPr/>
                    <a:lstStyle/>
                    <a:p>
                      <a:pPr algn="l" fontAlgn="b"/>
                      <a:r>
                        <a:rPr lang="en-US" sz="900" b="1" u="none" strike="noStrike">
                          <a:effectLst/>
                        </a:rPr>
                        <a:t>Spring ('20)</a:t>
                      </a:r>
                      <a:endParaRPr lang="en-US" sz="9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900" b="1" u="none" strike="noStrike">
                          <a:effectLst/>
                        </a:rPr>
                        <a:t>972</a:t>
                      </a:r>
                      <a:endParaRPr lang="en-US" sz="9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900" b="1" u="none" strike="noStrike">
                          <a:effectLst/>
                        </a:rPr>
                        <a:t>992</a:t>
                      </a:r>
                      <a:endParaRPr lang="en-US" sz="9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900" b="1" u="none" strike="noStrike">
                          <a:effectLst/>
                        </a:rPr>
                        <a:t>1029</a:t>
                      </a:r>
                      <a:endParaRPr lang="en-US" sz="9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900" b="1" u="none" strike="noStrike">
                          <a:effectLst/>
                        </a:rPr>
                        <a:t>1093</a:t>
                      </a:r>
                      <a:endParaRPr lang="en-US" sz="9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900" b="1" u="none" strike="noStrike">
                          <a:effectLst/>
                        </a:rPr>
                        <a:t>1078</a:t>
                      </a:r>
                      <a:endParaRPr lang="en-US" sz="9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900" b="1" u="none" strike="noStrike" dirty="0">
                          <a:effectLst/>
                        </a:rPr>
                        <a:t> </a:t>
                      </a:r>
                      <a:endParaRPr lang="en-US" sz="9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900" b="1" u="none" strike="noStrike" dirty="0">
                          <a:effectLst/>
                        </a:rPr>
                        <a:t> </a:t>
                      </a:r>
                      <a:endParaRPr lang="en-US" sz="9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64052171"/>
                  </a:ext>
                </a:extLst>
              </a:tr>
              <a:tr h="487052">
                <a:tc>
                  <a:txBody>
                    <a:bodyPr/>
                    <a:lstStyle/>
                    <a:p>
                      <a:pPr algn="l" fontAlgn="b"/>
                      <a:endParaRPr lang="en-US" sz="9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900" b="1" u="none" strike="noStrike">
                          <a:effectLst/>
                        </a:rPr>
                        <a:t>2292</a:t>
                      </a:r>
                      <a:endParaRPr lang="en-US" sz="9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900" b="1" u="none" strike="noStrike">
                          <a:effectLst/>
                        </a:rPr>
                        <a:t>2355</a:t>
                      </a:r>
                      <a:endParaRPr lang="en-US" sz="9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900" b="1" u="none" strike="noStrike">
                          <a:effectLst/>
                        </a:rPr>
                        <a:t>2469</a:t>
                      </a:r>
                      <a:endParaRPr lang="en-US" sz="9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900" b="1" u="none" strike="noStrike">
                          <a:effectLst/>
                        </a:rPr>
                        <a:t>2580</a:t>
                      </a:r>
                      <a:endParaRPr lang="en-US" sz="9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900" b="1" u="none" strike="noStrike">
                          <a:effectLst/>
                        </a:rPr>
                        <a:t>2636</a:t>
                      </a:r>
                      <a:endParaRPr lang="en-US" sz="9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900" b="1" u="none" strike="noStrike">
                          <a:effectLst/>
                        </a:rPr>
                        <a:t>1584</a:t>
                      </a:r>
                      <a:endParaRPr lang="en-US" sz="9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900" b="1" u="none" strike="noStrike" dirty="0">
                          <a:effectLst/>
                        </a:rPr>
                        <a:t>0</a:t>
                      </a:r>
                      <a:endParaRPr lang="en-US" sz="9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76651045"/>
                  </a:ext>
                </a:extLst>
              </a:tr>
            </a:tbl>
          </a:graphicData>
        </a:graphic>
      </p:graphicFrame>
      <p:pic>
        <p:nvPicPr>
          <p:cNvPr id="10" name="Picture 9">
            <a:extLst>
              <a:ext uri="{FF2B5EF4-FFF2-40B4-BE49-F238E27FC236}">
                <a16:creationId xmlns:a16="http://schemas.microsoft.com/office/drawing/2014/main" id="{6B9A1B71-5954-4360-AE99-ACB89F94E927}"/>
              </a:ext>
            </a:extLst>
          </p:cNvPr>
          <p:cNvPicPr>
            <a:picLocks noChangeAspect="1"/>
          </p:cNvPicPr>
          <p:nvPr/>
        </p:nvPicPr>
        <p:blipFill>
          <a:blip r:embed="rId2"/>
          <a:stretch>
            <a:fillRect/>
          </a:stretch>
        </p:blipFill>
        <p:spPr>
          <a:xfrm>
            <a:off x="6340838" y="1116001"/>
            <a:ext cx="5783227" cy="3029518"/>
          </a:xfrm>
          <a:prstGeom prst="rect">
            <a:avLst/>
          </a:prstGeom>
        </p:spPr>
      </p:pic>
      <p:pic>
        <p:nvPicPr>
          <p:cNvPr id="7" name="Picture 6">
            <a:extLst>
              <a:ext uri="{FF2B5EF4-FFF2-40B4-BE49-F238E27FC236}">
                <a16:creationId xmlns:a16="http://schemas.microsoft.com/office/drawing/2014/main" id="{E1107C14-A105-4135-8AFB-FE0960972AB1}"/>
              </a:ext>
            </a:extLst>
          </p:cNvPr>
          <p:cNvPicPr>
            <a:picLocks noChangeAspect="1"/>
          </p:cNvPicPr>
          <p:nvPr/>
        </p:nvPicPr>
        <p:blipFill>
          <a:blip r:embed="rId3"/>
          <a:stretch>
            <a:fillRect/>
          </a:stretch>
        </p:blipFill>
        <p:spPr>
          <a:xfrm>
            <a:off x="179795" y="1031846"/>
            <a:ext cx="6091171" cy="3199527"/>
          </a:xfrm>
          <a:prstGeom prst="rect">
            <a:avLst/>
          </a:prstGeom>
        </p:spPr>
      </p:pic>
    </p:spTree>
    <p:extLst>
      <p:ext uri="{BB962C8B-B14F-4D97-AF65-F5344CB8AC3E}">
        <p14:creationId xmlns:p14="http://schemas.microsoft.com/office/powerpoint/2010/main" val="36798583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168" y="99753"/>
            <a:ext cx="10178322" cy="822960"/>
          </a:xfrm>
        </p:spPr>
        <p:txBody>
          <a:bodyPr/>
          <a:lstStyle/>
          <a:p>
            <a:r>
              <a:rPr lang="en-US" dirty="0"/>
              <a:t>Applicant Tracking-Newton </a:t>
            </a:r>
          </a:p>
        </p:txBody>
      </p:sp>
      <p:pic>
        <p:nvPicPr>
          <p:cNvPr id="3" name="Picture 2"/>
          <p:cNvPicPr>
            <a:picLocks noChangeAspect="1"/>
          </p:cNvPicPr>
          <p:nvPr/>
        </p:nvPicPr>
        <p:blipFill rotWithShape="1">
          <a:blip r:embed="rId2"/>
          <a:srcRect l="11285" t="20242" r="30597" b="600"/>
          <a:stretch/>
        </p:blipFill>
        <p:spPr>
          <a:xfrm>
            <a:off x="1155470" y="856210"/>
            <a:ext cx="10316094" cy="5895569"/>
          </a:xfrm>
          <a:prstGeom prst="rect">
            <a:avLst/>
          </a:prstGeom>
        </p:spPr>
      </p:pic>
      <p:pic>
        <p:nvPicPr>
          <p:cNvPr id="4" name="Picture 3"/>
          <p:cNvPicPr>
            <a:picLocks noChangeAspect="1"/>
          </p:cNvPicPr>
          <p:nvPr/>
        </p:nvPicPr>
        <p:blipFill>
          <a:blip r:embed="rId3"/>
          <a:stretch>
            <a:fillRect/>
          </a:stretch>
        </p:blipFill>
        <p:spPr>
          <a:xfrm>
            <a:off x="1155470" y="856210"/>
            <a:ext cx="10244825" cy="5827223"/>
          </a:xfrm>
          <a:prstGeom prst="rect">
            <a:avLst/>
          </a:prstGeom>
        </p:spPr>
      </p:pic>
    </p:spTree>
    <p:extLst>
      <p:ext uri="{BB962C8B-B14F-4D97-AF65-F5344CB8AC3E}">
        <p14:creationId xmlns:p14="http://schemas.microsoft.com/office/powerpoint/2010/main" val="218433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51678" y="382385"/>
            <a:ext cx="10178322" cy="827579"/>
          </a:xfrm>
        </p:spPr>
        <p:txBody>
          <a:bodyPr>
            <a:normAutofit/>
          </a:bodyPr>
          <a:lstStyle/>
          <a:p>
            <a:r>
              <a:rPr lang="en-US" dirty="0"/>
              <a:t>Employee assistance program</a:t>
            </a:r>
          </a:p>
        </p:txBody>
      </p:sp>
      <p:sp>
        <p:nvSpPr>
          <p:cNvPr id="2" name="Rectangle 1"/>
          <p:cNvSpPr/>
          <p:nvPr/>
        </p:nvSpPr>
        <p:spPr>
          <a:xfrm>
            <a:off x="3305693" y="5298388"/>
            <a:ext cx="5652655" cy="1631216"/>
          </a:xfrm>
          <a:prstGeom prst="rect">
            <a:avLst/>
          </a:prstGeom>
        </p:spPr>
        <p:txBody>
          <a:bodyPr wrap="square">
            <a:spAutoFit/>
          </a:bodyPr>
          <a:lstStyle/>
          <a:p>
            <a:r>
              <a:rPr lang="en-US" sz="2800" b="1" dirty="0">
                <a:solidFill>
                  <a:srgbClr val="008FFF"/>
                </a:solidFill>
                <a:latin typeface="TVNordEF-Bold"/>
              </a:rPr>
              <a:t>Employee Assistance  Program</a:t>
            </a:r>
          </a:p>
          <a:p>
            <a:r>
              <a:rPr lang="en-US" sz="2400" b="1" dirty="0">
                <a:solidFill>
                  <a:srgbClr val="000000"/>
                </a:solidFill>
                <a:latin typeface="TVNordEF-Bold"/>
              </a:rPr>
              <a:t>800-999-7222  anthemEAP.com</a:t>
            </a:r>
          </a:p>
          <a:p>
            <a:r>
              <a:rPr lang="en-US" sz="2400" dirty="0">
                <a:solidFill>
                  <a:srgbClr val="000000"/>
                </a:solidFill>
                <a:latin typeface="TVNordEF-Regular"/>
              </a:rPr>
              <a:t>Enter </a:t>
            </a:r>
            <a:r>
              <a:rPr lang="en-US" sz="2400" b="1" dirty="0">
                <a:solidFill>
                  <a:srgbClr val="000000"/>
                </a:solidFill>
                <a:latin typeface="TVNordEF-Bold"/>
              </a:rPr>
              <a:t>SISC </a:t>
            </a:r>
            <a:r>
              <a:rPr lang="en-US" sz="2400" dirty="0">
                <a:solidFill>
                  <a:srgbClr val="000000"/>
                </a:solidFill>
                <a:latin typeface="TVNordEF-Regular"/>
              </a:rPr>
              <a:t>to log in.</a:t>
            </a:r>
          </a:p>
          <a:p>
            <a:endParaRPr lang="en-US" sz="2400" dirty="0">
              <a:solidFill>
                <a:srgbClr val="000000"/>
              </a:solidFill>
              <a:latin typeface="TVNordEF-Regular"/>
            </a:endParaRPr>
          </a:p>
        </p:txBody>
      </p:sp>
      <p:sp>
        <p:nvSpPr>
          <p:cNvPr id="7" name="TextBox 6"/>
          <p:cNvSpPr txBox="1"/>
          <p:nvPr/>
        </p:nvSpPr>
        <p:spPr>
          <a:xfrm>
            <a:off x="1251678" y="1209964"/>
            <a:ext cx="3931920" cy="2554545"/>
          </a:xfrm>
          <a:prstGeom prst="rect">
            <a:avLst/>
          </a:prstGeom>
          <a:noFill/>
        </p:spPr>
        <p:txBody>
          <a:bodyPr wrap="square" rtlCol="0">
            <a:spAutoFit/>
          </a:bodyPr>
          <a:lstStyle/>
          <a:p>
            <a:pPr marL="285750" indent="-285750">
              <a:buFont typeface="Arial" panose="020B0604020202020204" pitchFamily="34" charset="0"/>
              <a:buChar char="•"/>
            </a:pPr>
            <a:r>
              <a:rPr lang="en-US" sz="3200" dirty="0"/>
              <a:t>Work Life Balance</a:t>
            </a:r>
          </a:p>
          <a:p>
            <a:pPr marL="285750" indent="-285750">
              <a:buFont typeface="Arial" panose="020B0604020202020204" pitchFamily="34" charset="0"/>
              <a:buChar char="•"/>
            </a:pPr>
            <a:r>
              <a:rPr lang="en-US" sz="3200" dirty="0"/>
              <a:t>Child &amp; Elder Care Resources</a:t>
            </a:r>
          </a:p>
          <a:p>
            <a:pPr marL="285750" indent="-285750">
              <a:buFont typeface="Arial" panose="020B0604020202020204" pitchFamily="34" charset="0"/>
              <a:buChar char="•"/>
            </a:pPr>
            <a:r>
              <a:rPr lang="en-US" sz="3200" dirty="0"/>
              <a:t>Financial Guidance</a:t>
            </a:r>
          </a:p>
          <a:p>
            <a:pPr marL="285750" indent="-285750">
              <a:buFont typeface="Arial" panose="020B0604020202020204" pitchFamily="34" charset="0"/>
              <a:buChar char="•"/>
            </a:pPr>
            <a:r>
              <a:rPr lang="en-US" sz="3200" dirty="0"/>
              <a:t>Legal Services</a:t>
            </a:r>
          </a:p>
        </p:txBody>
      </p:sp>
      <p:sp>
        <p:nvSpPr>
          <p:cNvPr id="8" name="TextBox 7"/>
          <p:cNvSpPr txBox="1"/>
          <p:nvPr/>
        </p:nvSpPr>
        <p:spPr>
          <a:xfrm>
            <a:off x="5874326" y="1315184"/>
            <a:ext cx="3931920" cy="2554545"/>
          </a:xfrm>
          <a:prstGeom prst="rect">
            <a:avLst/>
          </a:prstGeom>
          <a:noFill/>
        </p:spPr>
        <p:txBody>
          <a:bodyPr wrap="square" rtlCol="0">
            <a:spAutoFit/>
          </a:bodyPr>
          <a:lstStyle/>
          <a:p>
            <a:pPr marL="285750" indent="-285750">
              <a:buFont typeface="Arial" panose="020B0604020202020204" pitchFamily="34" charset="0"/>
              <a:buChar char="•"/>
            </a:pPr>
            <a:r>
              <a:rPr lang="en-US" sz="3200" dirty="0"/>
              <a:t>Identity Theft</a:t>
            </a:r>
          </a:p>
          <a:p>
            <a:pPr marL="285750" indent="-285750">
              <a:buFont typeface="Arial" panose="020B0604020202020204" pitchFamily="34" charset="0"/>
              <a:buChar char="•"/>
            </a:pPr>
            <a:r>
              <a:rPr lang="en-US" sz="3200" dirty="0"/>
              <a:t>Smoking Cessation</a:t>
            </a:r>
          </a:p>
          <a:p>
            <a:pPr marL="285750" indent="-285750">
              <a:buFont typeface="Arial" panose="020B0604020202020204" pitchFamily="34" charset="0"/>
              <a:buChar char="•"/>
            </a:pPr>
            <a:r>
              <a:rPr lang="en-US" sz="3200" dirty="0"/>
              <a:t>Professional Development</a:t>
            </a:r>
          </a:p>
          <a:p>
            <a:pPr marL="285750" indent="-285750">
              <a:buFont typeface="Arial" panose="020B0604020202020204" pitchFamily="34" charset="0"/>
              <a:buChar char="•"/>
            </a:pPr>
            <a:r>
              <a:rPr lang="en-US" sz="3200" dirty="0"/>
              <a:t>Counseling Services</a:t>
            </a:r>
          </a:p>
        </p:txBody>
      </p:sp>
      <p:sp>
        <p:nvSpPr>
          <p:cNvPr id="9" name="TextBox 8"/>
          <p:cNvSpPr txBox="1"/>
          <p:nvPr/>
        </p:nvSpPr>
        <p:spPr>
          <a:xfrm>
            <a:off x="1471353" y="3869729"/>
            <a:ext cx="9177251" cy="1323439"/>
          </a:xfrm>
          <a:prstGeom prst="rect">
            <a:avLst/>
          </a:prstGeom>
          <a:noFill/>
        </p:spPr>
        <p:txBody>
          <a:bodyPr wrap="square" rtlCol="0">
            <a:spAutoFit/>
          </a:bodyPr>
          <a:lstStyle/>
          <a:p>
            <a:pPr algn="ctr"/>
            <a:r>
              <a:rPr lang="en-US" sz="4000" dirty="0">
                <a:solidFill>
                  <a:srgbClr val="0070C0"/>
                </a:solidFill>
              </a:rPr>
              <a:t>24/7 </a:t>
            </a:r>
            <a:r>
              <a:rPr lang="en-US" sz="4000" u="sng" dirty="0">
                <a:solidFill>
                  <a:srgbClr val="0070C0"/>
                </a:solidFill>
              </a:rPr>
              <a:t>Confidential</a:t>
            </a:r>
            <a:r>
              <a:rPr lang="en-US" sz="4000" dirty="0">
                <a:solidFill>
                  <a:srgbClr val="0070C0"/>
                </a:solidFill>
              </a:rPr>
              <a:t> Help – Online and Phone Support</a:t>
            </a:r>
          </a:p>
        </p:txBody>
      </p:sp>
    </p:spTree>
    <p:extLst>
      <p:ext uri="{BB962C8B-B14F-4D97-AF65-F5344CB8AC3E}">
        <p14:creationId xmlns:p14="http://schemas.microsoft.com/office/powerpoint/2010/main" val="25701896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696" y="0"/>
            <a:ext cx="10178322" cy="632725"/>
          </a:xfrm>
        </p:spPr>
        <p:txBody>
          <a:bodyPr>
            <a:normAutofit fontScale="90000"/>
          </a:bodyPr>
          <a:lstStyle/>
          <a:p>
            <a:r>
              <a:rPr lang="en-US" dirty="0"/>
              <a:t>Questions or Concerns?</a:t>
            </a:r>
          </a:p>
        </p:txBody>
      </p:sp>
      <p:pic>
        <p:nvPicPr>
          <p:cNvPr id="3" name="Picture 2"/>
          <p:cNvPicPr>
            <a:picLocks noChangeAspect="1"/>
          </p:cNvPicPr>
          <p:nvPr/>
        </p:nvPicPr>
        <p:blipFill>
          <a:blip r:embed="rId2"/>
          <a:stretch>
            <a:fillRect/>
          </a:stretch>
        </p:blipFill>
        <p:spPr>
          <a:xfrm>
            <a:off x="4129869" y="1426290"/>
            <a:ext cx="3932261" cy="400541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9684" y="1426290"/>
            <a:ext cx="6920345" cy="4844242"/>
          </a:xfrm>
          <a:prstGeom prst="rect">
            <a:avLst/>
          </a:prstGeom>
        </p:spPr>
      </p:pic>
    </p:spTree>
    <p:extLst>
      <p:ext uri="{BB962C8B-B14F-4D97-AF65-F5344CB8AC3E}">
        <p14:creationId xmlns:p14="http://schemas.microsoft.com/office/powerpoint/2010/main" val="19376846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9919" y="2228438"/>
            <a:ext cx="10178322" cy="1492132"/>
          </a:xfrm>
        </p:spPr>
        <p:txBody>
          <a:bodyPr>
            <a:normAutofit fontScale="90000"/>
          </a:bodyPr>
          <a:lstStyle/>
          <a:p>
            <a:pPr algn="ctr"/>
            <a:r>
              <a:rPr lang="en-US" dirty="0"/>
              <a:t>Administrative Services Update</a:t>
            </a:r>
            <a:br>
              <a:rPr lang="en-US" dirty="0"/>
            </a:br>
            <a:r>
              <a:rPr lang="en-US" dirty="0"/>
              <a:t>Brock McMurray, </a:t>
            </a:r>
            <a:r>
              <a:rPr lang="en-US" dirty="0" err="1"/>
              <a:t>Ex.VP</a:t>
            </a:r>
            <a:r>
              <a:rPr lang="en-US" dirty="0"/>
              <a:t> of Administrative Services</a:t>
            </a:r>
          </a:p>
        </p:txBody>
      </p:sp>
    </p:spTree>
    <p:extLst>
      <p:ext uri="{BB962C8B-B14F-4D97-AF65-F5344CB8AC3E}">
        <p14:creationId xmlns:p14="http://schemas.microsoft.com/office/powerpoint/2010/main" val="15831182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E8C4F06-D23B-41FA-B507-4B3E22DD6250}"/>
              </a:ext>
            </a:extLst>
          </p:cNvPr>
          <p:cNvSpPr>
            <a:spLocks noGrp="1"/>
          </p:cNvSpPr>
          <p:nvPr>
            <p:ph type="sldNum" sz="quarter" idx="12"/>
          </p:nvPr>
        </p:nvSpPr>
        <p:spPr/>
        <p:txBody>
          <a:bodyPr/>
          <a:lstStyle/>
          <a:p>
            <a:fld id="{F05985AA-6773-459F-BDC9-C092A1AE919E}" type="slidenum">
              <a:rPr lang="en-US" smtClean="0"/>
              <a:pPr/>
              <a:t>54</a:t>
            </a:fld>
            <a:endParaRPr lang="en-US" dirty="0"/>
          </a:p>
        </p:txBody>
      </p:sp>
      <p:pic>
        <p:nvPicPr>
          <p:cNvPr id="1026" name="Picture 2" descr="Image result for roller coaster images">
            <a:hlinkClick r:id="rId2"/>
            <a:extLst>
              <a:ext uri="{FF2B5EF4-FFF2-40B4-BE49-F238E27FC236}">
                <a16:creationId xmlns:a16="http://schemas.microsoft.com/office/drawing/2014/main" id="{62A2E8D1-C109-4FE9-8FBA-A47B2E146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550" y="990601"/>
            <a:ext cx="6324851" cy="4791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30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anim calcmode="lin" valueType="num">
                                      <p:cBhvr>
                                        <p:cTn id="8" dur="2000" fill="hold"/>
                                        <p:tgtEl>
                                          <p:spTgt spid="1026"/>
                                        </p:tgtEl>
                                        <p:attrNameLst>
                                          <p:attrName>ppt_w</p:attrName>
                                        </p:attrNameLst>
                                      </p:cBhvr>
                                      <p:tavLst>
                                        <p:tav tm="0" fmla="#ppt_w*sin(2.5*pi*$)">
                                          <p:val>
                                            <p:fltVal val="0"/>
                                          </p:val>
                                        </p:tav>
                                        <p:tav tm="100000">
                                          <p:val>
                                            <p:fltVal val="1"/>
                                          </p:val>
                                        </p:tav>
                                      </p:tavLst>
                                    </p:anim>
                                    <p:anim calcmode="lin" valueType="num">
                                      <p:cBhvr>
                                        <p:cTn id="9" dur="2000" fill="hold"/>
                                        <p:tgtEl>
                                          <p:spTgt spid="10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Student Centered Funding Formula (SCFF) – </a:t>
            </a:r>
            <a:br>
              <a:rPr lang="en-US" dirty="0"/>
            </a:br>
            <a:r>
              <a:rPr lang="en-US" dirty="0"/>
              <a:t>How does it Work?</a:t>
            </a:r>
          </a:p>
        </p:txBody>
      </p:sp>
      <p:sp>
        <p:nvSpPr>
          <p:cNvPr id="3" name="Content Placeholder 2"/>
          <p:cNvSpPr>
            <a:spLocks noGrp="1"/>
          </p:cNvSpPr>
          <p:nvPr>
            <p:ph idx="1"/>
          </p:nvPr>
        </p:nvSpPr>
        <p:spPr>
          <a:xfrm>
            <a:off x="2462758" y="2438400"/>
            <a:ext cx="7633742" cy="3810000"/>
          </a:xfrm>
        </p:spPr>
        <p:txBody>
          <a:bodyPr>
            <a:normAutofit/>
          </a:bodyPr>
          <a:lstStyle/>
          <a:p>
            <a:r>
              <a:rPr lang="en-US" sz="3200" dirty="0">
                <a:solidFill>
                  <a:schemeClr val="tx1"/>
                </a:solidFill>
              </a:rPr>
              <a:t>Old formula:  100% FTES.</a:t>
            </a:r>
          </a:p>
          <a:p>
            <a:r>
              <a:rPr lang="en-US" sz="3200" dirty="0">
                <a:solidFill>
                  <a:schemeClr val="tx1"/>
                </a:solidFill>
              </a:rPr>
              <a:t>New formula (current version):  </a:t>
            </a:r>
          </a:p>
          <a:p>
            <a:pPr lvl="1"/>
            <a:r>
              <a:rPr lang="en-US" sz="3000" dirty="0">
                <a:solidFill>
                  <a:schemeClr val="tx1"/>
                </a:solidFill>
              </a:rPr>
              <a:t>70% based allocation</a:t>
            </a:r>
          </a:p>
          <a:p>
            <a:pPr lvl="1"/>
            <a:r>
              <a:rPr lang="en-US" sz="3000" dirty="0">
                <a:solidFill>
                  <a:schemeClr val="tx1"/>
                </a:solidFill>
              </a:rPr>
              <a:t>20% Supplemental Allocation</a:t>
            </a:r>
          </a:p>
          <a:p>
            <a:pPr lvl="1"/>
            <a:r>
              <a:rPr lang="en-US" sz="3000" dirty="0">
                <a:solidFill>
                  <a:schemeClr val="tx1"/>
                </a:solidFill>
              </a:rPr>
              <a:t>10% Student Success Allocation</a:t>
            </a:r>
          </a:p>
          <a:p>
            <a:endParaRPr lang="en-US" dirty="0"/>
          </a:p>
          <a:p>
            <a:endParaRPr lang="en-US" dirty="0"/>
          </a:p>
        </p:txBody>
      </p:sp>
      <p:sp>
        <p:nvSpPr>
          <p:cNvPr id="4" name="Slide Number Placeholder 3"/>
          <p:cNvSpPr>
            <a:spLocks noGrp="1"/>
          </p:cNvSpPr>
          <p:nvPr>
            <p:ph type="sldNum" sz="quarter" idx="12"/>
          </p:nvPr>
        </p:nvSpPr>
        <p:spPr/>
        <p:txBody>
          <a:bodyPr/>
          <a:lstStyle/>
          <a:p>
            <a:fld id="{F05985AA-6773-459F-BDC9-C092A1AE919E}" type="slidenum">
              <a:rPr lang="en-US" smtClean="0"/>
              <a:pPr/>
              <a:t>55</a:t>
            </a:fld>
            <a:endParaRPr lang="en-US" dirty="0"/>
          </a:p>
        </p:txBody>
      </p:sp>
    </p:spTree>
    <p:extLst>
      <p:ext uri="{BB962C8B-B14F-4D97-AF65-F5344CB8AC3E}">
        <p14:creationId xmlns:p14="http://schemas.microsoft.com/office/powerpoint/2010/main" val="40589256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Base Allocation</a:t>
            </a:r>
          </a:p>
        </p:txBody>
      </p:sp>
      <p:sp>
        <p:nvSpPr>
          <p:cNvPr id="3" name="Text Placeholder 2"/>
          <p:cNvSpPr>
            <a:spLocks noGrp="1"/>
          </p:cNvSpPr>
          <p:nvPr>
            <p:ph type="body" idx="1"/>
          </p:nvPr>
        </p:nvSpPr>
        <p:spPr/>
        <p:txBody>
          <a:bodyPr/>
          <a:lstStyle/>
          <a:p>
            <a:r>
              <a:rPr lang="en-US" dirty="0"/>
              <a:t>70% of SCFF</a:t>
            </a:r>
          </a:p>
        </p:txBody>
      </p:sp>
      <p:sp>
        <p:nvSpPr>
          <p:cNvPr id="4" name="Slide Number Placeholder 3"/>
          <p:cNvSpPr>
            <a:spLocks noGrp="1"/>
          </p:cNvSpPr>
          <p:nvPr>
            <p:ph type="sldNum" sz="quarter" idx="12"/>
          </p:nvPr>
        </p:nvSpPr>
        <p:spPr/>
        <p:txBody>
          <a:bodyPr/>
          <a:lstStyle/>
          <a:p>
            <a:fld id="{F05985AA-6773-459F-BDC9-C092A1AE919E}" type="slidenum">
              <a:rPr lang="en-US" smtClean="0"/>
              <a:pPr/>
              <a:t>56</a:t>
            </a:fld>
            <a:endParaRPr lang="en-US" dirty="0"/>
          </a:p>
        </p:txBody>
      </p:sp>
    </p:spTree>
    <p:extLst>
      <p:ext uri="{BB962C8B-B14F-4D97-AF65-F5344CB8AC3E}">
        <p14:creationId xmlns:p14="http://schemas.microsoft.com/office/powerpoint/2010/main" val="7213822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Base allocation (70%)</a:t>
            </a:r>
            <a:br>
              <a:rPr lang="en-US" dirty="0"/>
            </a:br>
            <a:r>
              <a:rPr lang="en-US" cap="none" dirty="0"/>
              <a:t>METRICS</a:t>
            </a:r>
            <a:br>
              <a:rPr lang="en-US" dirty="0"/>
            </a:br>
            <a:endParaRPr lang="en-US" dirty="0"/>
          </a:p>
        </p:txBody>
      </p:sp>
      <p:sp>
        <p:nvSpPr>
          <p:cNvPr id="3" name="Content Placeholder 2"/>
          <p:cNvSpPr>
            <a:spLocks noGrp="1"/>
          </p:cNvSpPr>
          <p:nvPr>
            <p:ph idx="1"/>
          </p:nvPr>
        </p:nvSpPr>
        <p:spPr>
          <a:xfrm>
            <a:off x="2011726" y="1676401"/>
            <a:ext cx="8199074" cy="4800600"/>
          </a:xfrm>
        </p:spPr>
        <p:txBody>
          <a:bodyPr>
            <a:noAutofit/>
          </a:bodyPr>
          <a:lstStyle/>
          <a:p>
            <a:pPr lvl="1"/>
            <a:r>
              <a:rPr lang="en-US" sz="2400" dirty="0">
                <a:solidFill>
                  <a:schemeClr val="tx1"/>
                </a:solidFill>
              </a:rPr>
              <a:t>Credit:  Three-year rolling average of funded FTES (16-17 to 18-19).</a:t>
            </a:r>
          </a:p>
          <a:p>
            <a:pPr lvl="1"/>
            <a:r>
              <a:rPr lang="en-US" sz="2400" dirty="0">
                <a:solidFill>
                  <a:schemeClr val="tx1"/>
                </a:solidFill>
              </a:rPr>
              <a:t>Special Admit Credit:  FTES from high school students who are concurrently, dually, or otherwise enrolled at Taft College (16-17).</a:t>
            </a:r>
          </a:p>
          <a:p>
            <a:pPr lvl="1"/>
            <a:r>
              <a:rPr lang="en-US" sz="2400" dirty="0">
                <a:solidFill>
                  <a:schemeClr val="tx1"/>
                </a:solidFill>
              </a:rPr>
              <a:t>Incarcerated Credit:  FTES from incarcerated students (16-17).</a:t>
            </a:r>
          </a:p>
          <a:p>
            <a:pPr lvl="1"/>
            <a:r>
              <a:rPr lang="en-US" sz="2400" dirty="0">
                <a:solidFill>
                  <a:schemeClr val="tx1"/>
                </a:solidFill>
              </a:rPr>
              <a:t>Basic Allocation:  Funding based on district type, FTES, and rural college allocations. </a:t>
            </a:r>
            <a:endParaRPr lang="en-US" sz="2600" dirty="0">
              <a:solidFill>
                <a:schemeClr val="tx1"/>
              </a:solidFill>
            </a:endParaRPr>
          </a:p>
        </p:txBody>
      </p:sp>
      <p:sp>
        <p:nvSpPr>
          <p:cNvPr id="4" name="Slide Number Placeholder 3"/>
          <p:cNvSpPr>
            <a:spLocks noGrp="1"/>
          </p:cNvSpPr>
          <p:nvPr>
            <p:ph type="sldNum" sz="quarter" idx="12"/>
          </p:nvPr>
        </p:nvSpPr>
        <p:spPr>
          <a:xfrm>
            <a:off x="9857600" y="0"/>
            <a:ext cx="795746" cy="503578"/>
          </a:xfrm>
        </p:spPr>
        <p:txBody>
          <a:bodyPr/>
          <a:lstStyle/>
          <a:p>
            <a:fld id="{F05985AA-6773-459F-BDC9-C092A1AE919E}" type="slidenum">
              <a:rPr lang="en-US" smtClean="0"/>
              <a:pPr/>
              <a:t>57</a:t>
            </a:fld>
            <a:endParaRPr lang="en-US" dirty="0"/>
          </a:p>
        </p:txBody>
      </p:sp>
    </p:spTree>
    <p:extLst>
      <p:ext uri="{BB962C8B-B14F-4D97-AF65-F5344CB8AC3E}">
        <p14:creationId xmlns:p14="http://schemas.microsoft.com/office/powerpoint/2010/main" val="8588730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460C-9756-40CC-8869-2A9E51262A90}"/>
              </a:ext>
            </a:extLst>
          </p:cNvPr>
          <p:cNvSpPr>
            <a:spLocks noGrp="1"/>
          </p:cNvSpPr>
          <p:nvPr>
            <p:ph type="title"/>
          </p:nvPr>
        </p:nvSpPr>
        <p:spPr>
          <a:xfrm>
            <a:off x="2462758" y="382385"/>
            <a:ext cx="7633742" cy="1492132"/>
          </a:xfrm>
        </p:spPr>
        <p:txBody>
          <a:bodyPr anchor="ctr">
            <a:normAutofit/>
          </a:bodyPr>
          <a:lstStyle/>
          <a:p>
            <a:pPr algn="ctr"/>
            <a:r>
              <a:rPr lang="en-US" dirty="0"/>
              <a:t>Base allocation (70%)</a:t>
            </a:r>
            <a:br>
              <a:rPr lang="en-US" dirty="0"/>
            </a:br>
            <a:r>
              <a:rPr lang="en-US" cap="none" dirty="0"/>
              <a:t>TC 18-19 Funding</a:t>
            </a:r>
            <a:endParaRPr lang="en-US" dirty="0"/>
          </a:p>
        </p:txBody>
      </p:sp>
      <p:sp>
        <p:nvSpPr>
          <p:cNvPr id="4" name="Slide Number Placeholder 3">
            <a:extLst>
              <a:ext uri="{FF2B5EF4-FFF2-40B4-BE49-F238E27FC236}">
                <a16:creationId xmlns:a16="http://schemas.microsoft.com/office/drawing/2014/main" id="{79EC37C2-F441-43F4-94C8-D5EE53DD3645}"/>
              </a:ext>
            </a:extLst>
          </p:cNvPr>
          <p:cNvSpPr>
            <a:spLocks noGrp="1"/>
          </p:cNvSpPr>
          <p:nvPr>
            <p:ph type="sldNum" sz="quarter" idx="12"/>
          </p:nvPr>
        </p:nvSpPr>
        <p:spPr>
          <a:xfrm>
            <a:off x="7981950" y="6375679"/>
            <a:ext cx="2114550" cy="345796"/>
          </a:xfrm>
        </p:spPr>
        <p:txBody>
          <a:bodyPr>
            <a:normAutofit/>
          </a:bodyPr>
          <a:lstStyle/>
          <a:p>
            <a:pPr>
              <a:spcAft>
                <a:spcPts val="600"/>
              </a:spcAft>
            </a:pPr>
            <a:fld id="{F05985AA-6773-459F-BDC9-C092A1AE919E}" type="slidenum">
              <a:rPr lang="en-US">
                <a:solidFill>
                  <a:schemeClr val="tx1">
                    <a:lumMod val="50000"/>
                    <a:lumOff val="50000"/>
                  </a:schemeClr>
                </a:solidFill>
              </a:rPr>
              <a:pPr>
                <a:spcAft>
                  <a:spcPts val="600"/>
                </a:spcAft>
              </a:pPr>
              <a:t>58</a:t>
            </a:fld>
            <a:endParaRPr lang="en-US">
              <a:solidFill>
                <a:schemeClr val="tx1">
                  <a:lumMod val="50000"/>
                  <a:lumOff val="50000"/>
                </a:schemeClr>
              </a:solidFill>
            </a:endParaRPr>
          </a:p>
        </p:txBody>
      </p:sp>
      <p:graphicFrame>
        <p:nvGraphicFramePr>
          <p:cNvPr id="5" name="Content Placeholder 4">
            <a:extLst>
              <a:ext uri="{FF2B5EF4-FFF2-40B4-BE49-F238E27FC236}">
                <a16:creationId xmlns:a16="http://schemas.microsoft.com/office/drawing/2014/main" id="{33D7422E-1AE1-4D22-8E18-0743B2CEF911}"/>
              </a:ext>
            </a:extLst>
          </p:cNvPr>
          <p:cNvGraphicFramePr>
            <a:graphicFrameLocks noGrp="1"/>
          </p:cNvGraphicFramePr>
          <p:nvPr>
            <p:ph idx="1"/>
          </p:nvPr>
        </p:nvGraphicFramePr>
        <p:xfrm>
          <a:off x="2479569" y="2286001"/>
          <a:ext cx="7807431" cy="3857593"/>
        </p:xfrm>
        <a:graphic>
          <a:graphicData uri="http://schemas.openxmlformats.org/drawingml/2006/table">
            <a:tbl>
              <a:tblPr firstRow="1" bandRow="1">
                <a:tableStyleId>{5C22544A-7EE6-4342-B048-85BDC9FD1C3A}</a:tableStyleId>
              </a:tblPr>
              <a:tblGrid>
                <a:gridCol w="2244832">
                  <a:extLst>
                    <a:ext uri="{9D8B030D-6E8A-4147-A177-3AD203B41FA5}">
                      <a16:colId xmlns:a16="http://schemas.microsoft.com/office/drawing/2014/main" val="3936153937"/>
                    </a:ext>
                  </a:extLst>
                </a:gridCol>
                <a:gridCol w="1524000">
                  <a:extLst>
                    <a:ext uri="{9D8B030D-6E8A-4147-A177-3AD203B41FA5}">
                      <a16:colId xmlns:a16="http://schemas.microsoft.com/office/drawing/2014/main" val="94760612"/>
                    </a:ext>
                  </a:extLst>
                </a:gridCol>
                <a:gridCol w="1905000">
                  <a:extLst>
                    <a:ext uri="{9D8B030D-6E8A-4147-A177-3AD203B41FA5}">
                      <a16:colId xmlns:a16="http://schemas.microsoft.com/office/drawing/2014/main" val="3120006967"/>
                    </a:ext>
                  </a:extLst>
                </a:gridCol>
                <a:gridCol w="2133599">
                  <a:extLst>
                    <a:ext uri="{9D8B030D-6E8A-4147-A177-3AD203B41FA5}">
                      <a16:colId xmlns:a16="http://schemas.microsoft.com/office/drawing/2014/main" val="3556950557"/>
                    </a:ext>
                  </a:extLst>
                </a:gridCol>
              </a:tblGrid>
              <a:tr h="362252">
                <a:tc>
                  <a:txBody>
                    <a:bodyPr/>
                    <a:lstStyle/>
                    <a:p>
                      <a:pPr algn="ctr" fontAlgn="b"/>
                      <a:r>
                        <a:rPr lang="en-US" sz="2000" u="none" strike="noStrike" dirty="0">
                          <a:effectLst/>
                        </a:rPr>
                        <a:t>Metrics</a:t>
                      </a:r>
                      <a:endParaRPr lang="en-US" sz="2000" b="1" i="0" u="none" strike="noStrike" dirty="0">
                        <a:solidFill>
                          <a:srgbClr val="44546A"/>
                        </a:solidFill>
                        <a:effectLst/>
                        <a:latin typeface="Calibri" panose="020F0502020204030204" pitchFamily="34" charset="0"/>
                      </a:endParaRPr>
                    </a:p>
                  </a:txBody>
                  <a:tcPr marL="16143" marR="16143" marT="16143" marB="0" anchor="b"/>
                </a:tc>
                <a:tc>
                  <a:txBody>
                    <a:bodyPr/>
                    <a:lstStyle/>
                    <a:p>
                      <a:pPr algn="ctr" fontAlgn="b"/>
                      <a:r>
                        <a:rPr lang="en-US" sz="2000" u="none" strike="noStrike">
                          <a:effectLst/>
                        </a:rPr>
                        <a:t>Amount (FTES)</a:t>
                      </a:r>
                      <a:endParaRPr lang="en-US" sz="2000" b="1" i="0" u="none" strike="noStrike">
                        <a:solidFill>
                          <a:srgbClr val="44546A"/>
                        </a:solidFill>
                        <a:effectLst/>
                        <a:latin typeface="Calibri" panose="020F0502020204030204" pitchFamily="34" charset="0"/>
                      </a:endParaRPr>
                    </a:p>
                  </a:txBody>
                  <a:tcPr marL="16143" marR="16143" marT="16143" marB="0" anchor="b"/>
                </a:tc>
                <a:tc>
                  <a:txBody>
                    <a:bodyPr/>
                    <a:lstStyle/>
                    <a:p>
                      <a:pPr algn="ctr" fontAlgn="b"/>
                      <a:r>
                        <a:rPr lang="en-US" sz="2000" u="none" strike="noStrike">
                          <a:effectLst/>
                        </a:rPr>
                        <a:t>Rate</a:t>
                      </a:r>
                      <a:endParaRPr lang="en-US" sz="2000" b="1" i="0" u="none" strike="noStrike">
                        <a:solidFill>
                          <a:srgbClr val="44546A"/>
                        </a:solidFill>
                        <a:effectLst/>
                        <a:latin typeface="Calibri" panose="020F0502020204030204" pitchFamily="34" charset="0"/>
                      </a:endParaRPr>
                    </a:p>
                  </a:txBody>
                  <a:tcPr marL="16143" marR="16143" marT="16143" marB="0" anchor="b"/>
                </a:tc>
                <a:tc>
                  <a:txBody>
                    <a:bodyPr/>
                    <a:lstStyle/>
                    <a:p>
                      <a:pPr algn="ctr" fontAlgn="b"/>
                      <a:r>
                        <a:rPr lang="en-US" sz="2000" u="none" strike="noStrike">
                          <a:effectLst/>
                        </a:rPr>
                        <a:t>Revenue</a:t>
                      </a:r>
                      <a:endParaRPr lang="en-US" sz="2000" b="1" i="0" u="none" strike="noStrike">
                        <a:solidFill>
                          <a:srgbClr val="44546A"/>
                        </a:solidFill>
                        <a:effectLst/>
                        <a:latin typeface="Calibri" panose="020F0502020204030204" pitchFamily="34" charset="0"/>
                      </a:endParaRPr>
                    </a:p>
                  </a:txBody>
                  <a:tcPr marL="16143" marR="16143" marT="16143" marB="0" anchor="b"/>
                </a:tc>
                <a:extLst>
                  <a:ext uri="{0D108BD9-81ED-4DB2-BD59-A6C34878D82A}">
                    <a16:rowId xmlns:a16="http://schemas.microsoft.com/office/drawing/2014/main" val="3867709989"/>
                  </a:ext>
                </a:extLst>
              </a:tr>
              <a:tr h="646370">
                <a:tc>
                  <a:txBody>
                    <a:bodyPr/>
                    <a:lstStyle/>
                    <a:p>
                      <a:pPr algn="ctr" fontAlgn="b"/>
                      <a:r>
                        <a:rPr lang="en-US" sz="2000" u="none" strike="noStrike" dirty="0">
                          <a:effectLst/>
                        </a:rPr>
                        <a:t>Credit</a:t>
                      </a:r>
                      <a:endParaRPr lang="en-US" sz="2000" b="1" i="0" u="none" strike="noStrike" dirty="0">
                        <a:solidFill>
                          <a:srgbClr val="000000"/>
                        </a:solidFill>
                        <a:effectLst/>
                        <a:latin typeface="Calibri" panose="020F0502020204030204" pitchFamily="34" charset="0"/>
                      </a:endParaRPr>
                    </a:p>
                  </a:txBody>
                  <a:tcPr marL="16143" marR="16143" marT="16143" marB="0" anchor="b"/>
                </a:tc>
                <a:tc>
                  <a:txBody>
                    <a:bodyPr/>
                    <a:lstStyle/>
                    <a:p>
                      <a:pPr algn="ctr" fontAlgn="b"/>
                      <a:r>
                        <a:rPr lang="en-US" sz="2000" u="none" strike="noStrike" dirty="0">
                          <a:effectLst/>
                        </a:rPr>
                        <a:t>2698.42</a:t>
                      </a:r>
                      <a:endParaRPr lang="en-US" sz="2000" b="0" i="0" u="none" strike="noStrike" dirty="0">
                        <a:solidFill>
                          <a:srgbClr val="000000"/>
                        </a:solidFill>
                        <a:effectLst/>
                        <a:latin typeface="Calibri" panose="020F0502020204030204" pitchFamily="34" charset="0"/>
                      </a:endParaRPr>
                    </a:p>
                  </a:txBody>
                  <a:tcPr marL="16143" marR="16143" marT="16143" marB="0" anchor="b"/>
                </a:tc>
                <a:tc>
                  <a:txBody>
                    <a:bodyPr/>
                    <a:lstStyle/>
                    <a:p>
                      <a:pPr algn="ctr" fontAlgn="b"/>
                      <a:r>
                        <a:rPr lang="en-US" sz="2000" u="none" strike="noStrike" dirty="0">
                          <a:effectLst/>
                        </a:rPr>
                        <a:t> $          4,934.00 </a:t>
                      </a:r>
                      <a:endParaRPr lang="en-US" sz="2000" b="0" i="0" u="none" strike="noStrike" dirty="0">
                        <a:solidFill>
                          <a:srgbClr val="000000"/>
                        </a:solidFill>
                        <a:effectLst/>
                        <a:latin typeface="Calibri" panose="020F0502020204030204" pitchFamily="34" charset="0"/>
                      </a:endParaRPr>
                    </a:p>
                  </a:txBody>
                  <a:tcPr marL="16143" marR="16143" marT="16143" marB="0" anchor="b"/>
                </a:tc>
                <a:tc>
                  <a:txBody>
                    <a:bodyPr/>
                    <a:lstStyle/>
                    <a:p>
                      <a:pPr algn="ctr" fontAlgn="b"/>
                      <a:r>
                        <a:rPr lang="en-US" sz="2000" u="none" strike="noStrike" dirty="0">
                          <a:effectLst/>
                        </a:rPr>
                        <a:t> $          13,313,995 </a:t>
                      </a:r>
                      <a:endParaRPr lang="en-US" sz="2000" b="0" i="0" u="none" strike="noStrike" dirty="0">
                        <a:solidFill>
                          <a:srgbClr val="000000"/>
                        </a:solidFill>
                        <a:effectLst/>
                        <a:latin typeface="Calibri" panose="020F0502020204030204" pitchFamily="34" charset="0"/>
                      </a:endParaRPr>
                    </a:p>
                  </a:txBody>
                  <a:tcPr marL="16143" marR="16143" marT="16143" marB="0" anchor="b"/>
                </a:tc>
                <a:extLst>
                  <a:ext uri="{0D108BD9-81ED-4DB2-BD59-A6C34878D82A}">
                    <a16:rowId xmlns:a16="http://schemas.microsoft.com/office/drawing/2014/main" val="235984069"/>
                  </a:ext>
                </a:extLst>
              </a:tr>
              <a:tr h="646370">
                <a:tc>
                  <a:txBody>
                    <a:bodyPr/>
                    <a:lstStyle/>
                    <a:p>
                      <a:pPr algn="ctr" fontAlgn="b"/>
                      <a:r>
                        <a:rPr lang="en-US" sz="2000" u="none" strike="noStrike" dirty="0">
                          <a:effectLst/>
                        </a:rPr>
                        <a:t>Special Admit Credit</a:t>
                      </a:r>
                      <a:endParaRPr lang="en-US" sz="2000" b="1" i="0" u="none" strike="noStrike" dirty="0">
                        <a:solidFill>
                          <a:srgbClr val="000000"/>
                        </a:solidFill>
                        <a:effectLst/>
                        <a:latin typeface="Calibri" panose="020F0502020204030204" pitchFamily="34" charset="0"/>
                      </a:endParaRPr>
                    </a:p>
                  </a:txBody>
                  <a:tcPr marL="16143" marR="16143" marT="16143" marB="0" anchor="b"/>
                </a:tc>
                <a:tc>
                  <a:txBody>
                    <a:bodyPr/>
                    <a:lstStyle/>
                    <a:p>
                      <a:pPr algn="ctr" fontAlgn="b"/>
                      <a:r>
                        <a:rPr lang="en-US" sz="2000" u="none" strike="noStrike" dirty="0">
                          <a:effectLst/>
                        </a:rPr>
                        <a:t>23.91</a:t>
                      </a:r>
                      <a:endParaRPr lang="en-US" sz="2000" b="0" i="0" u="none" strike="noStrike" dirty="0">
                        <a:solidFill>
                          <a:srgbClr val="000000"/>
                        </a:solidFill>
                        <a:effectLst/>
                        <a:latin typeface="Calibri" panose="020F0502020204030204" pitchFamily="34" charset="0"/>
                      </a:endParaRPr>
                    </a:p>
                  </a:txBody>
                  <a:tcPr marL="16143" marR="16143" marT="16143" marB="0" anchor="b"/>
                </a:tc>
                <a:tc>
                  <a:txBody>
                    <a:bodyPr/>
                    <a:lstStyle/>
                    <a:p>
                      <a:pPr algn="ctr" fontAlgn="b"/>
                      <a:r>
                        <a:rPr lang="en-US" sz="2000" u="none" strike="noStrike">
                          <a:effectLst/>
                        </a:rPr>
                        <a:t> $          7,223.83 </a:t>
                      </a:r>
                      <a:endParaRPr lang="en-US" sz="2000" b="0" i="0" u="none" strike="noStrike">
                        <a:solidFill>
                          <a:srgbClr val="000000"/>
                        </a:solidFill>
                        <a:effectLst/>
                        <a:latin typeface="Calibri" panose="020F0502020204030204" pitchFamily="34" charset="0"/>
                      </a:endParaRPr>
                    </a:p>
                  </a:txBody>
                  <a:tcPr marL="16143" marR="16143" marT="16143" marB="0" anchor="b"/>
                </a:tc>
                <a:tc>
                  <a:txBody>
                    <a:bodyPr/>
                    <a:lstStyle/>
                    <a:p>
                      <a:pPr algn="ctr" fontAlgn="b"/>
                      <a:r>
                        <a:rPr lang="en-US" sz="2000" u="none" strike="noStrike" dirty="0">
                          <a:effectLst/>
                        </a:rPr>
                        <a:t> $               172,722 </a:t>
                      </a:r>
                      <a:endParaRPr lang="en-US" sz="2000" b="0" i="0" u="none" strike="noStrike" dirty="0">
                        <a:solidFill>
                          <a:srgbClr val="000000"/>
                        </a:solidFill>
                        <a:effectLst/>
                        <a:latin typeface="Calibri" panose="020F0502020204030204" pitchFamily="34" charset="0"/>
                      </a:endParaRPr>
                    </a:p>
                  </a:txBody>
                  <a:tcPr marL="16143" marR="16143" marT="16143" marB="0" anchor="b"/>
                </a:tc>
                <a:extLst>
                  <a:ext uri="{0D108BD9-81ED-4DB2-BD59-A6C34878D82A}">
                    <a16:rowId xmlns:a16="http://schemas.microsoft.com/office/drawing/2014/main" val="1023088500"/>
                  </a:ext>
                </a:extLst>
              </a:tr>
              <a:tr h="646370">
                <a:tc>
                  <a:txBody>
                    <a:bodyPr/>
                    <a:lstStyle/>
                    <a:p>
                      <a:pPr algn="ctr" fontAlgn="b"/>
                      <a:r>
                        <a:rPr lang="en-US" sz="2000" u="none" strike="noStrike">
                          <a:effectLst/>
                        </a:rPr>
                        <a:t>Incarcerated Credit</a:t>
                      </a:r>
                      <a:endParaRPr lang="en-US" sz="2000" b="1" i="0" u="none" strike="noStrike">
                        <a:solidFill>
                          <a:srgbClr val="000000"/>
                        </a:solidFill>
                        <a:effectLst/>
                        <a:latin typeface="Calibri" panose="020F0502020204030204" pitchFamily="34" charset="0"/>
                      </a:endParaRPr>
                    </a:p>
                  </a:txBody>
                  <a:tcPr marL="16143" marR="16143" marT="16143" marB="0" anchor="b"/>
                </a:tc>
                <a:tc>
                  <a:txBody>
                    <a:bodyPr/>
                    <a:lstStyle/>
                    <a:p>
                      <a:pPr algn="ctr" fontAlgn="b"/>
                      <a:r>
                        <a:rPr lang="en-US" sz="2000" u="none" strike="noStrike" dirty="0">
                          <a:effectLst/>
                        </a:rPr>
                        <a:t>88.84</a:t>
                      </a:r>
                      <a:endParaRPr lang="en-US" sz="2000" b="0" i="0" u="none" strike="noStrike" dirty="0">
                        <a:solidFill>
                          <a:srgbClr val="000000"/>
                        </a:solidFill>
                        <a:effectLst/>
                        <a:latin typeface="Calibri" panose="020F0502020204030204" pitchFamily="34" charset="0"/>
                      </a:endParaRPr>
                    </a:p>
                  </a:txBody>
                  <a:tcPr marL="16143" marR="16143" marT="16143" marB="0" anchor="b"/>
                </a:tc>
                <a:tc>
                  <a:txBody>
                    <a:bodyPr/>
                    <a:lstStyle/>
                    <a:p>
                      <a:pPr algn="ctr" fontAlgn="b"/>
                      <a:r>
                        <a:rPr lang="en-US" sz="2000" u="none" strike="noStrike">
                          <a:effectLst/>
                        </a:rPr>
                        <a:t> $          7,223.83 </a:t>
                      </a:r>
                      <a:endParaRPr lang="en-US" sz="2000" b="0" i="0" u="none" strike="noStrike">
                        <a:solidFill>
                          <a:srgbClr val="000000"/>
                        </a:solidFill>
                        <a:effectLst/>
                        <a:latin typeface="Calibri" panose="020F0502020204030204" pitchFamily="34" charset="0"/>
                      </a:endParaRPr>
                    </a:p>
                  </a:txBody>
                  <a:tcPr marL="16143" marR="16143" marT="16143" marB="0" anchor="b"/>
                </a:tc>
                <a:tc>
                  <a:txBody>
                    <a:bodyPr/>
                    <a:lstStyle/>
                    <a:p>
                      <a:pPr algn="ctr" fontAlgn="b"/>
                      <a:r>
                        <a:rPr lang="en-US" sz="2000" u="none" strike="noStrike" dirty="0">
                          <a:effectLst/>
                        </a:rPr>
                        <a:t> $               641,765 </a:t>
                      </a:r>
                      <a:endParaRPr lang="en-US" sz="2000" b="0" i="0" u="none" strike="noStrike" dirty="0">
                        <a:solidFill>
                          <a:srgbClr val="000000"/>
                        </a:solidFill>
                        <a:effectLst/>
                        <a:latin typeface="Calibri" panose="020F0502020204030204" pitchFamily="34" charset="0"/>
                      </a:endParaRPr>
                    </a:p>
                  </a:txBody>
                  <a:tcPr marL="16143" marR="16143" marT="16143" marB="0" anchor="b"/>
                </a:tc>
                <a:extLst>
                  <a:ext uri="{0D108BD9-81ED-4DB2-BD59-A6C34878D82A}">
                    <a16:rowId xmlns:a16="http://schemas.microsoft.com/office/drawing/2014/main" val="1370234141"/>
                  </a:ext>
                </a:extLst>
              </a:tr>
              <a:tr h="646370">
                <a:tc>
                  <a:txBody>
                    <a:bodyPr/>
                    <a:lstStyle/>
                    <a:p>
                      <a:pPr algn="ctr" fontAlgn="b"/>
                      <a:r>
                        <a:rPr lang="en-US" sz="2000" u="none" strike="noStrike">
                          <a:effectLst/>
                        </a:rPr>
                        <a:t>Basic Allocation</a:t>
                      </a:r>
                      <a:endParaRPr lang="en-US" sz="2000" b="1" i="0" u="none" strike="noStrike">
                        <a:solidFill>
                          <a:srgbClr val="000000"/>
                        </a:solidFill>
                        <a:effectLst/>
                        <a:latin typeface="Calibri" panose="020F0502020204030204" pitchFamily="34" charset="0"/>
                      </a:endParaRPr>
                    </a:p>
                  </a:txBody>
                  <a:tcPr marL="16143" marR="16143" marT="16143" marB="0" anchor="b">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panose="020F0502020204030204" pitchFamily="34" charset="0"/>
                        </a:rPr>
                        <a:t>N/A</a:t>
                      </a:r>
                    </a:p>
                  </a:txBody>
                  <a:tcPr marL="16143" marR="16143" marT="16143" marB="0" anchor="b">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 $   5,163,851.00 </a:t>
                      </a:r>
                      <a:endParaRPr lang="en-US" sz="2000" b="0" i="0" u="none" strike="noStrike" dirty="0">
                        <a:solidFill>
                          <a:srgbClr val="000000"/>
                        </a:solidFill>
                        <a:effectLst/>
                        <a:latin typeface="Calibri" panose="020F0502020204030204" pitchFamily="34" charset="0"/>
                      </a:endParaRPr>
                    </a:p>
                  </a:txBody>
                  <a:tcPr marL="16143" marR="16143" marT="16143" marB="0" anchor="b">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 $            5,163,851 </a:t>
                      </a:r>
                      <a:endParaRPr lang="en-US" sz="2000" b="0" i="0" u="none" strike="noStrike" dirty="0">
                        <a:solidFill>
                          <a:srgbClr val="000000"/>
                        </a:solidFill>
                        <a:effectLst/>
                        <a:latin typeface="Calibri" panose="020F0502020204030204" pitchFamily="34" charset="0"/>
                      </a:endParaRPr>
                    </a:p>
                  </a:txBody>
                  <a:tcPr marL="16143" marR="16143" marT="16143"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4845274"/>
                  </a:ext>
                </a:extLst>
              </a:tr>
              <a:tr h="646370">
                <a:tc>
                  <a:txBody>
                    <a:bodyPr/>
                    <a:lstStyle/>
                    <a:p>
                      <a:pPr algn="ctr" fontAlgn="b"/>
                      <a:r>
                        <a:rPr lang="en-US" sz="2000" b="1" u="none" strike="noStrike" dirty="0">
                          <a:effectLst/>
                        </a:rPr>
                        <a:t>Total Base Allocation</a:t>
                      </a:r>
                      <a:endParaRPr lang="en-US" sz="2000" b="1" i="0" u="none" strike="noStrike" dirty="0">
                        <a:solidFill>
                          <a:srgbClr val="000000"/>
                        </a:solidFill>
                        <a:effectLst/>
                        <a:latin typeface="Calibri" panose="020F0502020204030204" pitchFamily="34" charset="0"/>
                      </a:endParaRPr>
                    </a:p>
                  </a:txBody>
                  <a:tcPr marL="16143" marR="16143" marT="16143" marB="0" anchor="b">
                    <a:lnT w="12700" cap="flat" cmpd="sng" algn="ctr">
                      <a:solidFill>
                        <a:schemeClr val="tx1"/>
                      </a:solidFill>
                      <a:prstDash val="solid"/>
                      <a:round/>
                      <a:headEnd type="none" w="med" len="med"/>
                      <a:tailEnd type="none" w="med" len="med"/>
                    </a:lnT>
                  </a:tcPr>
                </a:tc>
                <a:tc>
                  <a:txBody>
                    <a:bodyPr/>
                    <a:lstStyle/>
                    <a:p>
                      <a:pPr algn="ctr" fontAlgn="b"/>
                      <a:r>
                        <a:rPr lang="en-US" sz="2000" b="1" u="none" strike="noStrike" dirty="0">
                          <a:effectLst/>
                        </a:rPr>
                        <a:t> 2,811.17</a:t>
                      </a:r>
                      <a:endParaRPr lang="en-US" sz="2000" b="1" i="0" u="none" strike="noStrike" dirty="0">
                        <a:solidFill>
                          <a:srgbClr val="000000"/>
                        </a:solidFill>
                        <a:effectLst/>
                        <a:latin typeface="Calibri" panose="020F0502020204030204" pitchFamily="34" charset="0"/>
                      </a:endParaRPr>
                    </a:p>
                  </a:txBody>
                  <a:tcPr marL="16143" marR="16143" marT="16143" marB="0" anchor="b">
                    <a:lnT w="12700" cap="flat" cmpd="sng" algn="ctr">
                      <a:solidFill>
                        <a:schemeClr val="tx1"/>
                      </a:solidFill>
                      <a:prstDash val="solid"/>
                      <a:round/>
                      <a:headEnd type="none" w="med" len="med"/>
                      <a:tailEnd type="none" w="med" len="med"/>
                    </a:lnT>
                  </a:tcPr>
                </a:tc>
                <a:tc>
                  <a:txBody>
                    <a:bodyPr/>
                    <a:lstStyle/>
                    <a:p>
                      <a:pPr algn="l" fontAlgn="b"/>
                      <a:r>
                        <a:rPr lang="en-US" sz="2000" b="1" u="none" strike="noStrike" dirty="0">
                          <a:effectLst/>
                        </a:rPr>
                        <a:t> </a:t>
                      </a:r>
                      <a:endParaRPr lang="en-US" sz="2000" b="1" i="0" u="none" strike="noStrike" dirty="0">
                        <a:solidFill>
                          <a:srgbClr val="000000"/>
                        </a:solidFill>
                        <a:effectLst/>
                        <a:latin typeface="Calibri" panose="020F0502020204030204" pitchFamily="34" charset="0"/>
                      </a:endParaRPr>
                    </a:p>
                  </a:txBody>
                  <a:tcPr marL="16143" marR="16143" marT="16143" marB="0" anchor="b">
                    <a:lnT w="12700" cap="flat" cmpd="sng" algn="ctr">
                      <a:solidFill>
                        <a:schemeClr val="tx1"/>
                      </a:solidFill>
                      <a:prstDash val="solid"/>
                      <a:round/>
                      <a:headEnd type="none" w="med" len="med"/>
                      <a:tailEnd type="none" w="med" len="med"/>
                    </a:lnT>
                  </a:tcPr>
                </a:tc>
                <a:tc>
                  <a:txBody>
                    <a:bodyPr/>
                    <a:lstStyle/>
                    <a:p>
                      <a:pPr algn="ctr" fontAlgn="b"/>
                      <a:r>
                        <a:rPr lang="en-US" sz="2000" b="1" u="none" strike="noStrike" dirty="0">
                          <a:effectLst/>
                        </a:rPr>
                        <a:t> $         19,292,333 </a:t>
                      </a:r>
                      <a:endParaRPr lang="en-US" sz="2000" b="1" i="0" u="none" strike="noStrike" dirty="0">
                        <a:solidFill>
                          <a:srgbClr val="000000"/>
                        </a:solidFill>
                        <a:effectLst/>
                        <a:latin typeface="Calibri" panose="020F0502020204030204" pitchFamily="34" charset="0"/>
                      </a:endParaRPr>
                    </a:p>
                  </a:txBody>
                  <a:tcPr marL="16143" marR="16143" marT="16143"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32219772"/>
                  </a:ext>
                </a:extLst>
              </a:tr>
            </a:tbl>
          </a:graphicData>
        </a:graphic>
      </p:graphicFrame>
    </p:spTree>
    <p:extLst>
      <p:ext uri="{BB962C8B-B14F-4D97-AF65-F5344CB8AC3E}">
        <p14:creationId xmlns:p14="http://schemas.microsoft.com/office/powerpoint/2010/main" val="37513552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supplemental Allocation</a:t>
            </a:r>
          </a:p>
        </p:txBody>
      </p:sp>
      <p:sp>
        <p:nvSpPr>
          <p:cNvPr id="3" name="Text Placeholder 2"/>
          <p:cNvSpPr>
            <a:spLocks noGrp="1"/>
          </p:cNvSpPr>
          <p:nvPr>
            <p:ph type="body" idx="1"/>
          </p:nvPr>
        </p:nvSpPr>
        <p:spPr/>
        <p:txBody>
          <a:bodyPr/>
          <a:lstStyle/>
          <a:p>
            <a:r>
              <a:rPr lang="en-US" dirty="0"/>
              <a:t>20% OF SCFF</a:t>
            </a:r>
          </a:p>
        </p:txBody>
      </p:sp>
      <p:sp>
        <p:nvSpPr>
          <p:cNvPr id="4" name="Slide Number Placeholder 3"/>
          <p:cNvSpPr>
            <a:spLocks noGrp="1"/>
          </p:cNvSpPr>
          <p:nvPr>
            <p:ph type="sldNum" sz="quarter" idx="12"/>
          </p:nvPr>
        </p:nvSpPr>
        <p:spPr/>
        <p:txBody>
          <a:bodyPr/>
          <a:lstStyle/>
          <a:p>
            <a:fld id="{F05985AA-6773-459F-BDC9-C092A1AE919E}" type="slidenum">
              <a:rPr lang="en-US" smtClean="0"/>
              <a:pPr/>
              <a:t>59</a:t>
            </a:fld>
            <a:endParaRPr lang="en-US" dirty="0"/>
          </a:p>
        </p:txBody>
      </p:sp>
    </p:spTree>
    <p:extLst>
      <p:ext uri="{BB962C8B-B14F-4D97-AF65-F5344CB8AC3E}">
        <p14:creationId xmlns:p14="http://schemas.microsoft.com/office/powerpoint/2010/main" val="1522799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2E1F1-40E0-4B6C-8A64-FD1949B85C57}"/>
              </a:ext>
            </a:extLst>
          </p:cNvPr>
          <p:cNvSpPr>
            <a:spLocks noGrp="1"/>
          </p:cNvSpPr>
          <p:nvPr>
            <p:ph type="title"/>
          </p:nvPr>
        </p:nvSpPr>
        <p:spPr>
          <a:xfrm>
            <a:off x="1124125" y="382385"/>
            <a:ext cx="10305875" cy="1102466"/>
          </a:xfrm>
        </p:spPr>
        <p:txBody>
          <a:bodyPr/>
          <a:lstStyle/>
          <a:p>
            <a:r>
              <a:rPr lang="en-US" dirty="0"/>
              <a:t>What’s new? </a:t>
            </a:r>
            <a:r>
              <a:rPr lang="en-US" b="1" i="1" dirty="0"/>
              <a:t>Curriculum! </a:t>
            </a:r>
          </a:p>
        </p:txBody>
      </p:sp>
      <p:sp>
        <p:nvSpPr>
          <p:cNvPr id="3" name="Content Placeholder 2">
            <a:extLst>
              <a:ext uri="{FF2B5EF4-FFF2-40B4-BE49-F238E27FC236}">
                <a16:creationId xmlns:a16="http://schemas.microsoft.com/office/drawing/2014/main" id="{42D27218-70DC-4B7C-A6E4-60D2FF6613B1}"/>
              </a:ext>
            </a:extLst>
          </p:cNvPr>
          <p:cNvSpPr>
            <a:spLocks noGrp="1"/>
          </p:cNvSpPr>
          <p:nvPr>
            <p:ph idx="1"/>
          </p:nvPr>
        </p:nvSpPr>
        <p:spPr>
          <a:xfrm>
            <a:off x="1065402" y="1719743"/>
            <a:ext cx="9005699" cy="4983061"/>
          </a:xfrm>
        </p:spPr>
        <p:txBody>
          <a:bodyPr>
            <a:normAutofit/>
          </a:bodyPr>
          <a:lstStyle/>
          <a:p>
            <a:pPr marL="0" indent="0">
              <a:buNone/>
            </a:pPr>
            <a:r>
              <a:rPr lang="en-US" sz="2800" b="1" dirty="0"/>
              <a:t>Courses approved:</a:t>
            </a:r>
          </a:p>
          <a:p>
            <a:r>
              <a:rPr lang="en-US" sz="2800" b="1" dirty="0"/>
              <a:t>ENGL 1501 </a:t>
            </a:r>
            <a:r>
              <a:rPr lang="en-US" sz="2800" dirty="0"/>
              <a:t>Enhanced Composition and Reading</a:t>
            </a:r>
          </a:p>
          <a:p>
            <a:r>
              <a:rPr lang="en-US" sz="2800" b="1" dirty="0"/>
              <a:t>HIST 2212 </a:t>
            </a:r>
            <a:r>
              <a:rPr lang="en-US" sz="2800" dirty="0"/>
              <a:t>World Civilization since 1500</a:t>
            </a:r>
          </a:p>
          <a:p>
            <a:r>
              <a:rPr lang="en-US" sz="2800" b="1" dirty="0"/>
              <a:t>HIST 2000 </a:t>
            </a:r>
            <a:r>
              <a:rPr lang="en-US" sz="2800" dirty="0"/>
              <a:t>Critical Thinking and the Historian’s Craft</a:t>
            </a:r>
          </a:p>
          <a:p>
            <a:r>
              <a:rPr lang="en-US" sz="2800" b="1" dirty="0"/>
              <a:t>MGMT 1565 </a:t>
            </a:r>
            <a:r>
              <a:rPr lang="en-US" sz="2800" dirty="0"/>
              <a:t>Professionalism and Etiquette</a:t>
            </a:r>
          </a:p>
          <a:p>
            <a:r>
              <a:rPr lang="en-US" sz="2800" b="1" dirty="0"/>
              <a:t>MGMT 1570 </a:t>
            </a:r>
            <a:r>
              <a:rPr lang="en-US" sz="2800" dirty="0"/>
              <a:t>Diversity at Work</a:t>
            </a:r>
          </a:p>
          <a:p>
            <a:r>
              <a:rPr lang="en-US" sz="2800" b="1" dirty="0"/>
              <a:t>ENER 2900 </a:t>
            </a:r>
            <a:r>
              <a:rPr lang="en-US" sz="2800" dirty="0"/>
              <a:t>Energy Technology Capstone</a:t>
            </a:r>
          </a:p>
          <a:p>
            <a:r>
              <a:rPr lang="en-US" sz="2800" b="1" dirty="0"/>
              <a:t>EDUC 1520 </a:t>
            </a:r>
            <a:r>
              <a:rPr lang="en-US" sz="2800" dirty="0"/>
              <a:t>Introduction to Elementary Education </a:t>
            </a:r>
          </a:p>
          <a:p>
            <a:endParaRPr lang="en-US" dirty="0"/>
          </a:p>
          <a:p>
            <a:endParaRPr lang="en-US" dirty="0"/>
          </a:p>
          <a:p>
            <a:endParaRPr lang="en-US" dirty="0"/>
          </a:p>
        </p:txBody>
      </p:sp>
    </p:spTree>
    <p:extLst>
      <p:ext uri="{BB962C8B-B14F-4D97-AF65-F5344CB8AC3E}">
        <p14:creationId xmlns:p14="http://schemas.microsoft.com/office/powerpoint/2010/main" val="390406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26A7F-D229-4A7F-878A-BF02D6919082}"/>
              </a:ext>
            </a:extLst>
          </p:cNvPr>
          <p:cNvSpPr>
            <a:spLocks noGrp="1"/>
          </p:cNvSpPr>
          <p:nvPr>
            <p:ph type="title"/>
          </p:nvPr>
        </p:nvSpPr>
        <p:spPr/>
        <p:txBody>
          <a:bodyPr>
            <a:normAutofit/>
          </a:bodyPr>
          <a:lstStyle/>
          <a:p>
            <a:pPr algn="ctr"/>
            <a:r>
              <a:rPr lang="en-US" sz="4400" dirty="0"/>
              <a:t>Supplemental allocation (20%)</a:t>
            </a:r>
            <a:br>
              <a:rPr lang="en-US" dirty="0"/>
            </a:br>
            <a:r>
              <a:rPr lang="en-US" dirty="0"/>
              <a:t>METRICS</a:t>
            </a:r>
          </a:p>
        </p:txBody>
      </p:sp>
      <p:sp>
        <p:nvSpPr>
          <p:cNvPr id="3" name="Content Placeholder 2">
            <a:extLst>
              <a:ext uri="{FF2B5EF4-FFF2-40B4-BE49-F238E27FC236}">
                <a16:creationId xmlns:a16="http://schemas.microsoft.com/office/drawing/2014/main" id="{01988318-9680-4E5E-B475-E25AF65C7001}"/>
              </a:ext>
            </a:extLst>
          </p:cNvPr>
          <p:cNvSpPr>
            <a:spLocks noGrp="1"/>
          </p:cNvSpPr>
          <p:nvPr>
            <p:ph idx="1"/>
          </p:nvPr>
        </p:nvSpPr>
        <p:spPr>
          <a:xfrm>
            <a:off x="2462758" y="1874518"/>
            <a:ext cx="7633742" cy="4501162"/>
          </a:xfrm>
        </p:spPr>
        <p:txBody>
          <a:bodyPr>
            <a:normAutofit/>
          </a:bodyPr>
          <a:lstStyle/>
          <a:p>
            <a:pPr lvl="1"/>
            <a:r>
              <a:rPr lang="en-US" sz="2000" dirty="0">
                <a:solidFill>
                  <a:schemeClr val="tx1"/>
                </a:solidFill>
              </a:rPr>
              <a:t>Pell Grant Recipients:  Headcount of all students in the prior year who were recipients of financial aid under the Federal Pell Grant program (16-17).</a:t>
            </a:r>
          </a:p>
          <a:p>
            <a:pPr lvl="1"/>
            <a:r>
              <a:rPr lang="en-US" sz="2000" dirty="0">
                <a:solidFill>
                  <a:schemeClr val="tx1"/>
                </a:solidFill>
              </a:rPr>
              <a:t>AB540 Students:  Headcount of all AB540 students in the prior year who were granted an exemption from nonresident tuition (16-17).  AB540 students are, in essence, nonresidents who graduated high school in California and are now enrolled at Taft College.</a:t>
            </a:r>
          </a:p>
          <a:p>
            <a:pPr lvl="1"/>
            <a:r>
              <a:rPr lang="en-US" sz="2000" dirty="0">
                <a:solidFill>
                  <a:schemeClr val="tx1"/>
                </a:solidFill>
              </a:rPr>
              <a:t>California Promise Grant Recipients (Formerly BOG fee waiver):  Headcount of all students in the prior year who were received a fee waiver under the California Promise Grant (16-17).</a:t>
            </a:r>
          </a:p>
        </p:txBody>
      </p:sp>
      <p:sp>
        <p:nvSpPr>
          <p:cNvPr id="4" name="Slide Number Placeholder 3">
            <a:extLst>
              <a:ext uri="{FF2B5EF4-FFF2-40B4-BE49-F238E27FC236}">
                <a16:creationId xmlns:a16="http://schemas.microsoft.com/office/drawing/2014/main" id="{3A7D20A7-C93F-41E6-AF64-31A4267CD01D}"/>
              </a:ext>
            </a:extLst>
          </p:cNvPr>
          <p:cNvSpPr>
            <a:spLocks noGrp="1"/>
          </p:cNvSpPr>
          <p:nvPr>
            <p:ph type="sldNum" sz="quarter" idx="12"/>
          </p:nvPr>
        </p:nvSpPr>
        <p:spPr/>
        <p:txBody>
          <a:bodyPr/>
          <a:lstStyle/>
          <a:p>
            <a:fld id="{F05985AA-6773-459F-BDC9-C092A1AE919E}" type="slidenum">
              <a:rPr lang="en-US" smtClean="0"/>
              <a:pPr/>
              <a:t>60</a:t>
            </a:fld>
            <a:endParaRPr lang="en-US" dirty="0"/>
          </a:p>
        </p:txBody>
      </p:sp>
    </p:spTree>
    <p:extLst>
      <p:ext uri="{BB962C8B-B14F-4D97-AF65-F5344CB8AC3E}">
        <p14:creationId xmlns:p14="http://schemas.microsoft.com/office/powerpoint/2010/main" val="25473033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460C-9756-40CC-8869-2A9E51262A90}"/>
              </a:ext>
            </a:extLst>
          </p:cNvPr>
          <p:cNvSpPr>
            <a:spLocks noGrp="1"/>
          </p:cNvSpPr>
          <p:nvPr>
            <p:ph type="title"/>
          </p:nvPr>
        </p:nvSpPr>
        <p:spPr>
          <a:xfrm>
            <a:off x="2462758" y="382385"/>
            <a:ext cx="7633742" cy="1492132"/>
          </a:xfrm>
        </p:spPr>
        <p:txBody>
          <a:bodyPr anchor="ctr">
            <a:normAutofit fontScale="90000"/>
          </a:bodyPr>
          <a:lstStyle/>
          <a:p>
            <a:pPr algn="ctr"/>
            <a:r>
              <a:rPr lang="en-US" sz="4400" dirty="0"/>
              <a:t>Supplemental allocation (20%)</a:t>
            </a:r>
            <a:br>
              <a:rPr lang="en-US" dirty="0"/>
            </a:br>
            <a:r>
              <a:rPr lang="en-US" dirty="0"/>
              <a:t>TC 18-19 Funding</a:t>
            </a:r>
          </a:p>
        </p:txBody>
      </p:sp>
      <p:sp>
        <p:nvSpPr>
          <p:cNvPr id="4" name="Slide Number Placeholder 3">
            <a:extLst>
              <a:ext uri="{FF2B5EF4-FFF2-40B4-BE49-F238E27FC236}">
                <a16:creationId xmlns:a16="http://schemas.microsoft.com/office/drawing/2014/main" id="{79EC37C2-F441-43F4-94C8-D5EE53DD3645}"/>
              </a:ext>
            </a:extLst>
          </p:cNvPr>
          <p:cNvSpPr>
            <a:spLocks noGrp="1"/>
          </p:cNvSpPr>
          <p:nvPr>
            <p:ph type="sldNum" sz="quarter" idx="12"/>
          </p:nvPr>
        </p:nvSpPr>
        <p:spPr>
          <a:xfrm>
            <a:off x="7981950" y="6375679"/>
            <a:ext cx="2114550" cy="345796"/>
          </a:xfrm>
        </p:spPr>
        <p:txBody>
          <a:bodyPr>
            <a:normAutofit/>
          </a:bodyPr>
          <a:lstStyle/>
          <a:p>
            <a:pPr>
              <a:spcAft>
                <a:spcPts val="600"/>
              </a:spcAft>
            </a:pPr>
            <a:fld id="{F05985AA-6773-459F-BDC9-C092A1AE919E}" type="slidenum">
              <a:rPr lang="en-US">
                <a:solidFill>
                  <a:schemeClr val="tx1">
                    <a:lumMod val="50000"/>
                    <a:lumOff val="50000"/>
                  </a:schemeClr>
                </a:solidFill>
              </a:rPr>
              <a:pPr>
                <a:spcAft>
                  <a:spcPts val="600"/>
                </a:spcAft>
              </a:pPr>
              <a:t>61</a:t>
            </a:fld>
            <a:endParaRPr lang="en-US">
              <a:solidFill>
                <a:schemeClr val="tx1">
                  <a:lumMod val="50000"/>
                  <a:lumOff val="50000"/>
                </a:schemeClr>
              </a:solidFill>
            </a:endParaRPr>
          </a:p>
        </p:txBody>
      </p:sp>
      <p:graphicFrame>
        <p:nvGraphicFramePr>
          <p:cNvPr id="7" name="Content Placeholder 6">
            <a:extLst>
              <a:ext uri="{FF2B5EF4-FFF2-40B4-BE49-F238E27FC236}">
                <a16:creationId xmlns:a16="http://schemas.microsoft.com/office/drawing/2014/main" id="{CC12F984-5F99-40D3-B5AB-2ECA70DDFB21}"/>
              </a:ext>
            </a:extLst>
          </p:cNvPr>
          <p:cNvGraphicFramePr>
            <a:graphicFrameLocks noGrp="1"/>
          </p:cNvGraphicFramePr>
          <p:nvPr>
            <p:ph idx="1"/>
          </p:nvPr>
        </p:nvGraphicFramePr>
        <p:xfrm>
          <a:off x="2462213" y="2286000"/>
          <a:ext cx="7634288" cy="2590800"/>
        </p:xfrm>
        <a:graphic>
          <a:graphicData uri="http://schemas.openxmlformats.org/drawingml/2006/table">
            <a:tbl>
              <a:tblPr firstRow="1" bandRow="1">
                <a:tableStyleId>{5C22544A-7EE6-4342-B048-85BDC9FD1C3A}</a:tableStyleId>
              </a:tblPr>
              <a:tblGrid>
                <a:gridCol w="2566987">
                  <a:extLst>
                    <a:ext uri="{9D8B030D-6E8A-4147-A177-3AD203B41FA5}">
                      <a16:colId xmlns:a16="http://schemas.microsoft.com/office/drawing/2014/main" val="2141501154"/>
                    </a:ext>
                  </a:extLst>
                </a:gridCol>
                <a:gridCol w="1524000">
                  <a:extLst>
                    <a:ext uri="{9D8B030D-6E8A-4147-A177-3AD203B41FA5}">
                      <a16:colId xmlns:a16="http://schemas.microsoft.com/office/drawing/2014/main" val="4235751512"/>
                    </a:ext>
                  </a:extLst>
                </a:gridCol>
                <a:gridCol w="1634729">
                  <a:extLst>
                    <a:ext uri="{9D8B030D-6E8A-4147-A177-3AD203B41FA5}">
                      <a16:colId xmlns:a16="http://schemas.microsoft.com/office/drawing/2014/main" val="326753909"/>
                    </a:ext>
                  </a:extLst>
                </a:gridCol>
                <a:gridCol w="1908572">
                  <a:extLst>
                    <a:ext uri="{9D8B030D-6E8A-4147-A177-3AD203B41FA5}">
                      <a16:colId xmlns:a16="http://schemas.microsoft.com/office/drawing/2014/main" val="2601810298"/>
                    </a:ext>
                  </a:extLst>
                </a:gridCol>
              </a:tblGrid>
              <a:tr h="370840">
                <a:tc>
                  <a:txBody>
                    <a:bodyPr/>
                    <a:lstStyle/>
                    <a:p>
                      <a:pPr algn="ctr"/>
                      <a:r>
                        <a:rPr lang="en-US" sz="2000" dirty="0"/>
                        <a:t>Metrics </a:t>
                      </a:r>
                    </a:p>
                  </a:txBody>
                  <a:tcPr/>
                </a:tc>
                <a:tc>
                  <a:txBody>
                    <a:bodyPr/>
                    <a:lstStyle/>
                    <a:p>
                      <a:pPr algn="ctr"/>
                      <a:r>
                        <a:rPr lang="en-US" sz="2000" dirty="0"/>
                        <a:t>Headcount</a:t>
                      </a:r>
                    </a:p>
                  </a:txBody>
                  <a:tcPr/>
                </a:tc>
                <a:tc>
                  <a:txBody>
                    <a:bodyPr/>
                    <a:lstStyle/>
                    <a:p>
                      <a:pPr algn="ctr"/>
                      <a:r>
                        <a:rPr lang="en-US" sz="2000" dirty="0"/>
                        <a:t>Rate</a:t>
                      </a:r>
                    </a:p>
                  </a:txBody>
                  <a:tcPr/>
                </a:tc>
                <a:tc>
                  <a:txBody>
                    <a:bodyPr/>
                    <a:lstStyle/>
                    <a:p>
                      <a:pPr algn="ctr"/>
                      <a:r>
                        <a:rPr lang="en-US" sz="2000" dirty="0"/>
                        <a:t>Revenue</a:t>
                      </a:r>
                    </a:p>
                  </a:txBody>
                  <a:tcPr/>
                </a:tc>
                <a:extLst>
                  <a:ext uri="{0D108BD9-81ED-4DB2-BD59-A6C34878D82A}">
                    <a16:rowId xmlns:a16="http://schemas.microsoft.com/office/drawing/2014/main" val="968851818"/>
                  </a:ext>
                </a:extLst>
              </a:tr>
              <a:tr h="370840">
                <a:tc>
                  <a:txBody>
                    <a:bodyPr/>
                    <a:lstStyle/>
                    <a:p>
                      <a:pPr algn="ctr"/>
                      <a:r>
                        <a:rPr lang="en-US" sz="2000" b="1" dirty="0"/>
                        <a:t>Pell Grant </a:t>
                      </a:r>
                    </a:p>
                  </a:txBody>
                  <a:tcPr/>
                </a:tc>
                <a:tc>
                  <a:txBody>
                    <a:bodyPr/>
                    <a:lstStyle/>
                    <a:p>
                      <a:pPr algn="ctr"/>
                      <a:r>
                        <a:rPr lang="en-US" sz="2000" dirty="0"/>
                        <a:t>1,496</a:t>
                      </a:r>
                    </a:p>
                  </a:txBody>
                  <a:tcPr/>
                </a:tc>
                <a:tc>
                  <a:txBody>
                    <a:bodyPr/>
                    <a:lstStyle/>
                    <a:p>
                      <a:pPr algn="ctr"/>
                      <a:r>
                        <a:rPr lang="en-US" sz="2000" dirty="0"/>
                        <a:t>$             919</a:t>
                      </a:r>
                    </a:p>
                  </a:txBody>
                  <a:tcPr/>
                </a:tc>
                <a:tc>
                  <a:txBody>
                    <a:bodyPr/>
                    <a:lstStyle/>
                    <a:p>
                      <a:pPr algn="ctr"/>
                      <a:r>
                        <a:rPr lang="en-US" sz="2000" dirty="0"/>
                        <a:t>$        1,374,824</a:t>
                      </a:r>
                    </a:p>
                  </a:txBody>
                  <a:tcPr/>
                </a:tc>
                <a:extLst>
                  <a:ext uri="{0D108BD9-81ED-4DB2-BD59-A6C34878D82A}">
                    <a16:rowId xmlns:a16="http://schemas.microsoft.com/office/drawing/2014/main" val="3677839874"/>
                  </a:ext>
                </a:extLst>
              </a:tr>
              <a:tr h="370840">
                <a:tc>
                  <a:txBody>
                    <a:bodyPr/>
                    <a:lstStyle/>
                    <a:p>
                      <a:pPr algn="ctr"/>
                      <a:r>
                        <a:rPr lang="en-US" sz="2000" b="1" dirty="0"/>
                        <a:t>AB540</a:t>
                      </a:r>
                    </a:p>
                  </a:txBody>
                  <a:tcPr/>
                </a:tc>
                <a:tc>
                  <a:txBody>
                    <a:bodyPr/>
                    <a:lstStyle/>
                    <a:p>
                      <a:pPr algn="ctr"/>
                      <a:r>
                        <a:rPr lang="en-US" sz="2000" dirty="0"/>
                        <a:t>143</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dirty="0"/>
                        <a:t>$             919</a:t>
                      </a:r>
                    </a:p>
                  </a:txBody>
                  <a:tcPr/>
                </a:tc>
                <a:tc>
                  <a:txBody>
                    <a:bodyPr/>
                    <a:lstStyle/>
                    <a:p>
                      <a:pPr algn="ctr"/>
                      <a:r>
                        <a:rPr lang="en-US" sz="2000" dirty="0"/>
                        <a:t>$           131,417</a:t>
                      </a:r>
                    </a:p>
                  </a:txBody>
                  <a:tcPr/>
                </a:tc>
                <a:extLst>
                  <a:ext uri="{0D108BD9-81ED-4DB2-BD59-A6C34878D82A}">
                    <a16:rowId xmlns:a16="http://schemas.microsoft.com/office/drawing/2014/main" val="3279096271"/>
                  </a:ext>
                </a:extLst>
              </a:tr>
              <a:tr h="370840">
                <a:tc>
                  <a:txBody>
                    <a:bodyPr/>
                    <a:lstStyle/>
                    <a:p>
                      <a:pPr algn="ctr"/>
                      <a:r>
                        <a:rPr lang="en-US" sz="2000" b="1" dirty="0"/>
                        <a:t>California Promise Grant</a:t>
                      </a:r>
                    </a:p>
                  </a:txBody>
                  <a:tcPr>
                    <a:lnB w="12700" cap="flat" cmpd="sng" algn="ctr">
                      <a:solidFill>
                        <a:schemeClr val="tx1"/>
                      </a:solidFill>
                      <a:prstDash val="solid"/>
                      <a:round/>
                      <a:headEnd type="none" w="med" len="med"/>
                      <a:tailEnd type="none" w="med" len="med"/>
                    </a:lnB>
                  </a:tcPr>
                </a:tc>
                <a:tc>
                  <a:txBody>
                    <a:bodyPr/>
                    <a:lstStyle/>
                    <a:p>
                      <a:pPr algn="ctr"/>
                      <a:r>
                        <a:rPr lang="en-US" sz="2000" dirty="0"/>
                        <a:t>3,177</a:t>
                      </a:r>
                    </a:p>
                  </a:txBody>
                  <a:tcPr>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dirty="0"/>
                        <a:t>$             919</a:t>
                      </a:r>
                    </a:p>
                  </a:txBody>
                  <a:tcPr>
                    <a:lnB w="12700" cap="flat" cmpd="sng" algn="ctr">
                      <a:solidFill>
                        <a:schemeClr val="tx1"/>
                      </a:solidFill>
                      <a:prstDash val="solid"/>
                      <a:round/>
                      <a:headEnd type="none" w="med" len="med"/>
                      <a:tailEnd type="none" w="med" len="med"/>
                    </a:lnB>
                  </a:tcPr>
                </a:tc>
                <a:tc>
                  <a:txBody>
                    <a:bodyPr/>
                    <a:lstStyle/>
                    <a:p>
                      <a:pPr algn="ctr"/>
                      <a:r>
                        <a:rPr lang="en-US" sz="2000" dirty="0"/>
                        <a:t>$        2,919,663</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5311917"/>
                  </a:ext>
                </a:extLst>
              </a:tr>
              <a:tr h="370840">
                <a:tc>
                  <a:txBody>
                    <a:bodyPr/>
                    <a:lstStyle/>
                    <a:p>
                      <a:pPr algn="ctr"/>
                      <a:r>
                        <a:rPr lang="en-US" sz="2000" b="1" dirty="0"/>
                        <a:t>Total Supplemental Allocation</a:t>
                      </a:r>
                    </a:p>
                  </a:txBody>
                  <a:tcPr>
                    <a:lnT w="12700" cap="flat" cmpd="sng" algn="ctr">
                      <a:solidFill>
                        <a:schemeClr val="tx1"/>
                      </a:solidFill>
                      <a:prstDash val="solid"/>
                      <a:round/>
                      <a:headEnd type="none" w="med" len="med"/>
                      <a:tailEnd type="none" w="med" len="med"/>
                    </a:lnT>
                  </a:tcPr>
                </a:tc>
                <a:tc>
                  <a:txBody>
                    <a:bodyPr/>
                    <a:lstStyle/>
                    <a:p>
                      <a:pPr algn="ctr"/>
                      <a:endParaRPr lang="en-US" sz="2000" dirty="0"/>
                    </a:p>
                  </a:txBody>
                  <a:tcPr>
                    <a:lnT w="12700" cap="flat" cmpd="sng" algn="ctr">
                      <a:solidFill>
                        <a:schemeClr val="tx1"/>
                      </a:solidFill>
                      <a:prstDash val="solid"/>
                      <a:round/>
                      <a:headEnd type="none" w="med" len="med"/>
                      <a:tailEnd type="none" w="med" len="med"/>
                    </a:lnT>
                  </a:tcPr>
                </a:tc>
                <a:tc>
                  <a:txBody>
                    <a:bodyPr/>
                    <a:lstStyle/>
                    <a:p>
                      <a:pPr algn="ctr"/>
                      <a:endParaRPr lang="en-US" sz="2000" dirty="0"/>
                    </a:p>
                  </a:txBody>
                  <a:tcPr>
                    <a:lnT w="12700" cap="flat" cmpd="sng" algn="ctr">
                      <a:solidFill>
                        <a:schemeClr val="tx1"/>
                      </a:solidFill>
                      <a:prstDash val="solid"/>
                      <a:round/>
                      <a:headEnd type="none" w="med" len="med"/>
                      <a:tailEnd type="none" w="med" len="med"/>
                    </a:lnT>
                  </a:tcPr>
                </a:tc>
                <a:tc>
                  <a:txBody>
                    <a:bodyPr/>
                    <a:lstStyle/>
                    <a:p>
                      <a:pPr algn="ctr"/>
                      <a:r>
                        <a:rPr lang="en-US" sz="2000" b="1" dirty="0"/>
                        <a:t>$      4,425,904</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30465221"/>
                  </a:ext>
                </a:extLst>
              </a:tr>
            </a:tbl>
          </a:graphicData>
        </a:graphic>
      </p:graphicFrame>
    </p:spTree>
    <p:extLst>
      <p:ext uri="{BB962C8B-B14F-4D97-AF65-F5344CB8AC3E}">
        <p14:creationId xmlns:p14="http://schemas.microsoft.com/office/powerpoint/2010/main" val="38924263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Success  Allocation</a:t>
            </a:r>
          </a:p>
        </p:txBody>
      </p:sp>
      <p:sp>
        <p:nvSpPr>
          <p:cNvPr id="3" name="Text Placeholder 2"/>
          <p:cNvSpPr>
            <a:spLocks noGrp="1"/>
          </p:cNvSpPr>
          <p:nvPr>
            <p:ph type="body" idx="1"/>
          </p:nvPr>
        </p:nvSpPr>
        <p:spPr/>
        <p:txBody>
          <a:bodyPr/>
          <a:lstStyle/>
          <a:p>
            <a:r>
              <a:rPr lang="en-US" dirty="0"/>
              <a:t>10% OF SCFF</a:t>
            </a:r>
          </a:p>
        </p:txBody>
      </p:sp>
      <p:sp>
        <p:nvSpPr>
          <p:cNvPr id="4" name="Slide Number Placeholder 3"/>
          <p:cNvSpPr>
            <a:spLocks noGrp="1"/>
          </p:cNvSpPr>
          <p:nvPr>
            <p:ph type="sldNum" sz="quarter" idx="12"/>
          </p:nvPr>
        </p:nvSpPr>
        <p:spPr/>
        <p:txBody>
          <a:bodyPr/>
          <a:lstStyle/>
          <a:p>
            <a:fld id="{F05985AA-6773-459F-BDC9-C092A1AE919E}" type="slidenum">
              <a:rPr lang="en-US" smtClean="0"/>
              <a:pPr/>
              <a:t>62</a:t>
            </a:fld>
            <a:endParaRPr lang="en-US" dirty="0"/>
          </a:p>
        </p:txBody>
      </p:sp>
    </p:spTree>
    <p:extLst>
      <p:ext uri="{BB962C8B-B14F-4D97-AF65-F5344CB8AC3E}">
        <p14:creationId xmlns:p14="http://schemas.microsoft.com/office/powerpoint/2010/main" val="5059552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7E472-5479-4F34-ADF3-A3FFE23F164C}"/>
              </a:ext>
            </a:extLst>
          </p:cNvPr>
          <p:cNvSpPr>
            <a:spLocks noGrp="1"/>
          </p:cNvSpPr>
          <p:nvPr>
            <p:ph type="title"/>
          </p:nvPr>
        </p:nvSpPr>
        <p:spPr/>
        <p:txBody>
          <a:bodyPr>
            <a:normAutofit/>
          </a:bodyPr>
          <a:lstStyle/>
          <a:p>
            <a:pPr algn="ctr"/>
            <a:r>
              <a:rPr lang="en-US" sz="4000" dirty="0"/>
              <a:t>Student success allocation (10%)</a:t>
            </a:r>
            <a:br>
              <a:rPr lang="en-US" sz="4800" dirty="0"/>
            </a:br>
            <a:r>
              <a:rPr lang="en-US" sz="4800" dirty="0"/>
              <a:t>METRICS</a:t>
            </a:r>
          </a:p>
        </p:txBody>
      </p:sp>
      <p:sp>
        <p:nvSpPr>
          <p:cNvPr id="3" name="Content Placeholder 2">
            <a:extLst>
              <a:ext uri="{FF2B5EF4-FFF2-40B4-BE49-F238E27FC236}">
                <a16:creationId xmlns:a16="http://schemas.microsoft.com/office/drawing/2014/main" id="{B8B2D5CD-613D-46AD-99C4-77373A12D9CD}"/>
              </a:ext>
            </a:extLst>
          </p:cNvPr>
          <p:cNvSpPr>
            <a:spLocks noGrp="1"/>
          </p:cNvSpPr>
          <p:nvPr>
            <p:ph idx="1"/>
          </p:nvPr>
        </p:nvSpPr>
        <p:spPr>
          <a:xfrm>
            <a:off x="2462758" y="1874518"/>
            <a:ext cx="7633742" cy="4501163"/>
          </a:xfrm>
        </p:spPr>
        <p:txBody>
          <a:bodyPr>
            <a:normAutofit lnSpcReduction="10000"/>
          </a:bodyPr>
          <a:lstStyle/>
          <a:p>
            <a:pPr lvl="1"/>
            <a:r>
              <a:rPr lang="en-US" sz="2000" dirty="0">
                <a:solidFill>
                  <a:schemeClr val="tx1"/>
                </a:solidFill>
              </a:rPr>
              <a:t>ADT:  Count of all Chancellor's Office approved associate degrees for transfer granted based on prior year data (16-17).</a:t>
            </a:r>
          </a:p>
          <a:p>
            <a:pPr lvl="1"/>
            <a:r>
              <a:rPr lang="en-US" sz="2000" dirty="0">
                <a:solidFill>
                  <a:schemeClr val="tx1"/>
                </a:solidFill>
              </a:rPr>
              <a:t>AA/AS:  Count of all Chancellor's Office approved associate degrees granted (excluding associate degrees for transfer granted) based on prior year data (16-17).</a:t>
            </a:r>
          </a:p>
          <a:p>
            <a:pPr lvl="1"/>
            <a:r>
              <a:rPr lang="en-US" sz="2000" dirty="0">
                <a:solidFill>
                  <a:schemeClr val="tx1"/>
                </a:solidFill>
              </a:rPr>
              <a:t>Credit Certificates:  Count of all Chancellor's Office approved credit certificates requiring 16 or more units granted based on prior year data (16-17).</a:t>
            </a:r>
          </a:p>
          <a:p>
            <a:pPr lvl="1"/>
            <a:r>
              <a:rPr lang="en-US" sz="2000" dirty="0">
                <a:solidFill>
                  <a:schemeClr val="tx1"/>
                </a:solidFill>
              </a:rPr>
              <a:t>Transfer Level Math &amp; English:  Count of all first-time students who successfully completes both transfer-level mathematics and English courses within the same district within the first academic year (summer, fall, and spring) of enrollment based on prior year data (16-17).</a:t>
            </a:r>
          </a:p>
          <a:p>
            <a:pPr lvl="1"/>
            <a:endParaRPr lang="en-US" sz="2000" dirty="0">
              <a:solidFill>
                <a:schemeClr val="tx1"/>
              </a:solidFill>
            </a:endParaRPr>
          </a:p>
          <a:p>
            <a:pPr marL="457200" lvl="1" indent="0">
              <a:buNone/>
            </a:pPr>
            <a:endParaRPr lang="en-US" dirty="0"/>
          </a:p>
        </p:txBody>
      </p:sp>
      <p:sp>
        <p:nvSpPr>
          <p:cNvPr id="4" name="Slide Number Placeholder 3">
            <a:extLst>
              <a:ext uri="{FF2B5EF4-FFF2-40B4-BE49-F238E27FC236}">
                <a16:creationId xmlns:a16="http://schemas.microsoft.com/office/drawing/2014/main" id="{9D97DB7C-F875-4E7E-BFD7-8DB09EBD9C58}"/>
              </a:ext>
            </a:extLst>
          </p:cNvPr>
          <p:cNvSpPr>
            <a:spLocks noGrp="1"/>
          </p:cNvSpPr>
          <p:nvPr>
            <p:ph type="sldNum" sz="quarter" idx="12"/>
          </p:nvPr>
        </p:nvSpPr>
        <p:spPr/>
        <p:txBody>
          <a:bodyPr/>
          <a:lstStyle/>
          <a:p>
            <a:fld id="{F05985AA-6773-459F-BDC9-C092A1AE919E}" type="slidenum">
              <a:rPr lang="en-US" smtClean="0"/>
              <a:pPr/>
              <a:t>63</a:t>
            </a:fld>
            <a:endParaRPr lang="en-US" dirty="0"/>
          </a:p>
        </p:txBody>
      </p:sp>
    </p:spTree>
    <p:extLst>
      <p:ext uri="{BB962C8B-B14F-4D97-AF65-F5344CB8AC3E}">
        <p14:creationId xmlns:p14="http://schemas.microsoft.com/office/powerpoint/2010/main" val="4824657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96819-69BB-48D0-8CB0-DB671392F565}"/>
              </a:ext>
            </a:extLst>
          </p:cNvPr>
          <p:cNvSpPr>
            <a:spLocks noGrp="1"/>
          </p:cNvSpPr>
          <p:nvPr>
            <p:ph type="title"/>
          </p:nvPr>
        </p:nvSpPr>
        <p:spPr/>
        <p:txBody>
          <a:bodyPr/>
          <a:lstStyle/>
          <a:p>
            <a:pPr algn="ctr"/>
            <a:r>
              <a:rPr lang="en-US" dirty="0"/>
              <a:t>Student success allocation (10%)</a:t>
            </a:r>
          </a:p>
        </p:txBody>
      </p:sp>
      <p:sp>
        <p:nvSpPr>
          <p:cNvPr id="3" name="Content Placeholder 2">
            <a:extLst>
              <a:ext uri="{FF2B5EF4-FFF2-40B4-BE49-F238E27FC236}">
                <a16:creationId xmlns:a16="http://schemas.microsoft.com/office/drawing/2014/main" id="{57E3A759-2E64-4555-8EDF-532FF3BE8C52}"/>
              </a:ext>
            </a:extLst>
          </p:cNvPr>
          <p:cNvSpPr>
            <a:spLocks noGrp="1"/>
          </p:cNvSpPr>
          <p:nvPr>
            <p:ph idx="1"/>
          </p:nvPr>
        </p:nvSpPr>
        <p:spPr>
          <a:xfrm>
            <a:off x="2462758" y="1874518"/>
            <a:ext cx="7633742" cy="4501161"/>
          </a:xfrm>
        </p:spPr>
        <p:txBody>
          <a:bodyPr>
            <a:normAutofit fontScale="85000" lnSpcReduction="10000"/>
          </a:bodyPr>
          <a:lstStyle/>
          <a:p>
            <a:pPr lvl="1"/>
            <a:r>
              <a:rPr lang="en-US" sz="2000" dirty="0">
                <a:solidFill>
                  <a:schemeClr val="tx1"/>
                </a:solidFill>
              </a:rPr>
              <a:t>Transfer:  Count of all students who successfully transferred to a four-year university based on prior year data (16-17).</a:t>
            </a:r>
          </a:p>
          <a:p>
            <a:pPr lvl="1"/>
            <a:r>
              <a:rPr lang="en-US" sz="2000" dirty="0">
                <a:solidFill>
                  <a:schemeClr val="tx1"/>
                </a:solidFill>
              </a:rPr>
              <a:t>9 or more CTE units:  Count of all students who successfully completed nine or more career technical education (CTE) units within the same district based on prior year data. CTE courses are SAM A, B, C courses or all courses with a CTE TOP Code (16-17).</a:t>
            </a:r>
          </a:p>
          <a:p>
            <a:pPr lvl="1"/>
            <a:r>
              <a:rPr lang="en-US" sz="2000" dirty="0">
                <a:solidFill>
                  <a:schemeClr val="tx1"/>
                </a:solidFill>
              </a:rPr>
              <a:t>Regional Living Wage:  Count of all students who obtained a regional living wage within one year of community college completion based on prior year data.  (Based on the numbers reported in 16-17.  Measures the number of non-transfer students who were enrolled in 15-16, exited, and had earnings above the living wage in Kern County in 16-17.)</a:t>
            </a:r>
          </a:p>
          <a:p>
            <a:pPr marL="342900" lvl="1" indent="-342900">
              <a:buFont typeface="Arial" panose="020B0604020202020204" pitchFamily="34" charset="0"/>
              <a:buChar char="•"/>
            </a:pPr>
            <a:r>
              <a:rPr lang="en-US" sz="2000" dirty="0">
                <a:solidFill>
                  <a:schemeClr val="tx1"/>
                </a:solidFill>
              </a:rPr>
              <a:t>Additional Metrics:  Any students who are a Pell Grant or Promise Grant recipients who also achieve any of the aforementioned success metrics are funded at various additional rates above normal success funding rates.</a:t>
            </a:r>
          </a:p>
          <a:p>
            <a:pPr marL="0" lvl="1" indent="0">
              <a:buNone/>
            </a:pPr>
            <a:endParaRPr lang="en-US" sz="2000" dirty="0">
              <a:solidFill>
                <a:schemeClr val="tx1"/>
              </a:solidFill>
            </a:endParaRPr>
          </a:p>
          <a:p>
            <a:pPr marL="457200" lvl="1" indent="0">
              <a:buNone/>
            </a:pPr>
            <a:endParaRPr lang="en-US" dirty="0"/>
          </a:p>
        </p:txBody>
      </p:sp>
      <p:sp>
        <p:nvSpPr>
          <p:cNvPr id="4" name="Slide Number Placeholder 3">
            <a:extLst>
              <a:ext uri="{FF2B5EF4-FFF2-40B4-BE49-F238E27FC236}">
                <a16:creationId xmlns:a16="http://schemas.microsoft.com/office/drawing/2014/main" id="{315F5686-C5FD-4145-8064-9CBFF72E6272}"/>
              </a:ext>
            </a:extLst>
          </p:cNvPr>
          <p:cNvSpPr>
            <a:spLocks noGrp="1"/>
          </p:cNvSpPr>
          <p:nvPr>
            <p:ph type="sldNum" sz="quarter" idx="12"/>
          </p:nvPr>
        </p:nvSpPr>
        <p:spPr/>
        <p:txBody>
          <a:bodyPr/>
          <a:lstStyle/>
          <a:p>
            <a:fld id="{F05985AA-6773-459F-BDC9-C092A1AE919E}" type="slidenum">
              <a:rPr lang="en-US" smtClean="0"/>
              <a:pPr/>
              <a:t>64</a:t>
            </a:fld>
            <a:endParaRPr lang="en-US" dirty="0"/>
          </a:p>
        </p:txBody>
      </p:sp>
    </p:spTree>
    <p:extLst>
      <p:ext uri="{BB962C8B-B14F-4D97-AF65-F5344CB8AC3E}">
        <p14:creationId xmlns:p14="http://schemas.microsoft.com/office/powerpoint/2010/main" val="952277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36F1C-0B38-4D8E-A8AC-28703602A26A}"/>
              </a:ext>
            </a:extLst>
          </p:cNvPr>
          <p:cNvSpPr>
            <a:spLocks noGrp="1"/>
          </p:cNvSpPr>
          <p:nvPr>
            <p:ph type="title"/>
          </p:nvPr>
        </p:nvSpPr>
        <p:spPr/>
        <p:txBody>
          <a:bodyPr>
            <a:normAutofit fontScale="90000"/>
          </a:bodyPr>
          <a:lstStyle/>
          <a:p>
            <a:pPr algn="ctr"/>
            <a:r>
              <a:rPr lang="en-US" dirty="0"/>
              <a:t>Student success (10%)</a:t>
            </a:r>
            <a:br>
              <a:rPr lang="en-US" dirty="0"/>
            </a:br>
            <a:r>
              <a:rPr lang="en-US" dirty="0"/>
              <a:t>TC 18-19 Funding </a:t>
            </a:r>
            <a:br>
              <a:rPr lang="en-US" dirty="0"/>
            </a:br>
            <a:r>
              <a:rPr lang="en-US" dirty="0"/>
              <a:t> All Students</a:t>
            </a:r>
          </a:p>
        </p:txBody>
      </p:sp>
      <p:graphicFrame>
        <p:nvGraphicFramePr>
          <p:cNvPr id="5" name="Content Placeholder 4">
            <a:extLst>
              <a:ext uri="{FF2B5EF4-FFF2-40B4-BE49-F238E27FC236}">
                <a16:creationId xmlns:a16="http://schemas.microsoft.com/office/drawing/2014/main" id="{9DB54CB1-87B7-4761-8BDE-88AD4FB967D5}"/>
              </a:ext>
            </a:extLst>
          </p:cNvPr>
          <p:cNvGraphicFramePr>
            <a:graphicFrameLocks noGrp="1"/>
          </p:cNvGraphicFramePr>
          <p:nvPr>
            <p:ph idx="1"/>
          </p:nvPr>
        </p:nvGraphicFramePr>
        <p:xfrm>
          <a:off x="2462213" y="2286000"/>
          <a:ext cx="7634288" cy="3606800"/>
        </p:xfrm>
        <a:graphic>
          <a:graphicData uri="http://schemas.openxmlformats.org/drawingml/2006/table">
            <a:tbl>
              <a:tblPr firstRow="1" bandRow="1">
                <a:tableStyleId>{5C22544A-7EE6-4342-B048-85BDC9FD1C3A}</a:tableStyleId>
              </a:tblPr>
              <a:tblGrid>
                <a:gridCol w="1908572">
                  <a:extLst>
                    <a:ext uri="{9D8B030D-6E8A-4147-A177-3AD203B41FA5}">
                      <a16:colId xmlns:a16="http://schemas.microsoft.com/office/drawing/2014/main" val="1100539542"/>
                    </a:ext>
                  </a:extLst>
                </a:gridCol>
                <a:gridCol w="1908572">
                  <a:extLst>
                    <a:ext uri="{9D8B030D-6E8A-4147-A177-3AD203B41FA5}">
                      <a16:colId xmlns:a16="http://schemas.microsoft.com/office/drawing/2014/main" val="3247625923"/>
                    </a:ext>
                  </a:extLst>
                </a:gridCol>
                <a:gridCol w="1908572">
                  <a:extLst>
                    <a:ext uri="{9D8B030D-6E8A-4147-A177-3AD203B41FA5}">
                      <a16:colId xmlns:a16="http://schemas.microsoft.com/office/drawing/2014/main" val="551652762"/>
                    </a:ext>
                  </a:extLst>
                </a:gridCol>
                <a:gridCol w="1908572">
                  <a:extLst>
                    <a:ext uri="{9D8B030D-6E8A-4147-A177-3AD203B41FA5}">
                      <a16:colId xmlns:a16="http://schemas.microsoft.com/office/drawing/2014/main" val="1655291358"/>
                    </a:ext>
                  </a:extLst>
                </a:gridCol>
              </a:tblGrid>
              <a:tr h="370840">
                <a:tc>
                  <a:txBody>
                    <a:bodyPr/>
                    <a:lstStyle/>
                    <a:p>
                      <a:pPr algn="ctr"/>
                      <a:r>
                        <a:rPr lang="en-US" sz="1800" dirty="0"/>
                        <a:t>Metrics</a:t>
                      </a:r>
                    </a:p>
                  </a:txBody>
                  <a:tcPr/>
                </a:tc>
                <a:tc>
                  <a:txBody>
                    <a:bodyPr/>
                    <a:lstStyle/>
                    <a:p>
                      <a:pPr algn="ctr"/>
                      <a:r>
                        <a:rPr lang="en-US" sz="1800" dirty="0"/>
                        <a:t>Headcount</a:t>
                      </a:r>
                    </a:p>
                  </a:txBody>
                  <a:tcPr/>
                </a:tc>
                <a:tc>
                  <a:txBody>
                    <a:bodyPr/>
                    <a:lstStyle/>
                    <a:p>
                      <a:pPr algn="ctr"/>
                      <a:r>
                        <a:rPr lang="en-US" sz="1800" dirty="0"/>
                        <a:t>Rate</a:t>
                      </a:r>
                    </a:p>
                  </a:txBody>
                  <a:tcPr/>
                </a:tc>
                <a:tc>
                  <a:txBody>
                    <a:bodyPr/>
                    <a:lstStyle/>
                    <a:p>
                      <a:pPr algn="ctr"/>
                      <a:r>
                        <a:rPr lang="en-US" sz="1800" dirty="0"/>
                        <a:t>Revenue</a:t>
                      </a:r>
                    </a:p>
                  </a:txBody>
                  <a:tcPr/>
                </a:tc>
                <a:extLst>
                  <a:ext uri="{0D108BD9-81ED-4DB2-BD59-A6C34878D82A}">
                    <a16:rowId xmlns:a16="http://schemas.microsoft.com/office/drawing/2014/main" val="1075161420"/>
                  </a:ext>
                </a:extLst>
              </a:tr>
              <a:tr h="370840">
                <a:tc>
                  <a:txBody>
                    <a:bodyPr/>
                    <a:lstStyle/>
                    <a:p>
                      <a:pPr algn="ctr"/>
                      <a:r>
                        <a:rPr lang="en-US" sz="1800" b="0" dirty="0"/>
                        <a:t>ADT</a:t>
                      </a:r>
                    </a:p>
                  </a:txBody>
                  <a:tcPr/>
                </a:tc>
                <a:tc>
                  <a:txBody>
                    <a:bodyPr/>
                    <a:lstStyle/>
                    <a:p>
                      <a:pPr algn="ctr"/>
                      <a:r>
                        <a:rPr lang="en-US" sz="1800" dirty="0"/>
                        <a:t>108</a:t>
                      </a:r>
                    </a:p>
                  </a:txBody>
                  <a:tcPr/>
                </a:tc>
                <a:tc>
                  <a:txBody>
                    <a:bodyPr/>
                    <a:lstStyle/>
                    <a:p>
                      <a:pPr algn="ctr"/>
                      <a:r>
                        <a:rPr lang="en-US" sz="1800" dirty="0"/>
                        <a:t>$                 1,760</a:t>
                      </a:r>
                    </a:p>
                  </a:txBody>
                  <a:tcPr/>
                </a:tc>
                <a:tc>
                  <a:txBody>
                    <a:bodyPr/>
                    <a:lstStyle/>
                    <a:p>
                      <a:pPr algn="ctr"/>
                      <a:r>
                        <a:rPr lang="en-US" sz="1800" dirty="0"/>
                        <a:t>$            190, 080</a:t>
                      </a:r>
                    </a:p>
                  </a:txBody>
                  <a:tcPr/>
                </a:tc>
                <a:extLst>
                  <a:ext uri="{0D108BD9-81ED-4DB2-BD59-A6C34878D82A}">
                    <a16:rowId xmlns:a16="http://schemas.microsoft.com/office/drawing/2014/main" val="2818448681"/>
                  </a:ext>
                </a:extLst>
              </a:tr>
              <a:tr h="370840">
                <a:tc>
                  <a:txBody>
                    <a:bodyPr/>
                    <a:lstStyle/>
                    <a:p>
                      <a:pPr algn="ctr"/>
                      <a:r>
                        <a:rPr lang="en-US" sz="1800" b="0" dirty="0"/>
                        <a:t>AA/AS</a:t>
                      </a:r>
                    </a:p>
                  </a:txBody>
                  <a:tcPr/>
                </a:tc>
                <a:tc>
                  <a:txBody>
                    <a:bodyPr/>
                    <a:lstStyle/>
                    <a:p>
                      <a:pPr algn="ctr"/>
                      <a:r>
                        <a:rPr lang="en-US" sz="1800" dirty="0"/>
                        <a:t>362</a:t>
                      </a:r>
                    </a:p>
                  </a:txBody>
                  <a:tcPr/>
                </a:tc>
                <a:tc>
                  <a:txBody>
                    <a:bodyPr/>
                    <a:lstStyle/>
                    <a:p>
                      <a:pPr algn="ctr"/>
                      <a:r>
                        <a:rPr lang="en-US" sz="1800" dirty="0"/>
                        <a:t>$                 1,320</a:t>
                      </a:r>
                    </a:p>
                  </a:txBody>
                  <a:tcPr/>
                </a:tc>
                <a:tc>
                  <a:txBody>
                    <a:bodyPr/>
                    <a:lstStyle/>
                    <a:p>
                      <a:pPr algn="ctr"/>
                      <a:r>
                        <a:rPr lang="en-US" sz="1800" dirty="0"/>
                        <a:t>$             477,840</a:t>
                      </a:r>
                    </a:p>
                  </a:txBody>
                  <a:tcPr/>
                </a:tc>
                <a:extLst>
                  <a:ext uri="{0D108BD9-81ED-4DB2-BD59-A6C34878D82A}">
                    <a16:rowId xmlns:a16="http://schemas.microsoft.com/office/drawing/2014/main" val="269197278"/>
                  </a:ext>
                </a:extLst>
              </a:tr>
              <a:tr h="370840">
                <a:tc>
                  <a:txBody>
                    <a:bodyPr/>
                    <a:lstStyle/>
                    <a:p>
                      <a:pPr algn="ctr"/>
                      <a:r>
                        <a:rPr lang="en-US" sz="1800" b="0" dirty="0"/>
                        <a:t>Credit Certificates</a:t>
                      </a:r>
                    </a:p>
                  </a:txBody>
                  <a:tcPr/>
                </a:tc>
                <a:tc>
                  <a:txBody>
                    <a:bodyPr/>
                    <a:lstStyle/>
                    <a:p>
                      <a:pPr algn="ctr"/>
                      <a:r>
                        <a:rPr lang="en-US" sz="1800" dirty="0"/>
                        <a:t>31</a:t>
                      </a:r>
                    </a:p>
                  </a:txBody>
                  <a:tcPr/>
                </a:tc>
                <a:tc>
                  <a:txBody>
                    <a:bodyPr/>
                    <a:lstStyle/>
                    <a:p>
                      <a:pPr algn="ctr"/>
                      <a:r>
                        <a:rPr lang="en-US" sz="1800" dirty="0"/>
                        <a:t>$                   880</a:t>
                      </a:r>
                    </a:p>
                  </a:txBody>
                  <a:tcPr/>
                </a:tc>
                <a:tc>
                  <a:txBody>
                    <a:bodyPr/>
                    <a:lstStyle/>
                    <a:p>
                      <a:pPr algn="ctr"/>
                      <a:r>
                        <a:rPr lang="en-US" sz="1800" dirty="0"/>
                        <a:t>$               27,280</a:t>
                      </a:r>
                    </a:p>
                  </a:txBody>
                  <a:tcPr/>
                </a:tc>
                <a:extLst>
                  <a:ext uri="{0D108BD9-81ED-4DB2-BD59-A6C34878D82A}">
                    <a16:rowId xmlns:a16="http://schemas.microsoft.com/office/drawing/2014/main" val="4087045102"/>
                  </a:ext>
                </a:extLst>
              </a:tr>
              <a:tr h="370840">
                <a:tc>
                  <a:txBody>
                    <a:bodyPr/>
                    <a:lstStyle/>
                    <a:p>
                      <a:pPr algn="ctr"/>
                      <a:r>
                        <a:rPr lang="en-US" sz="1800" b="0" dirty="0"/>
                        <a:t>Math &amp; English</a:t>
                      </a:r>
                    </a:p>
                  </a:txBody>
                  <a:tcPr/>
                </a:tc>
                <a:tc>
                  <a:txBody>
                    <a:bodyPr/>
                    <a:lstStyle/>
                    <a:p>
                      <a:pPr algn="ctr"/>
                      <a:r>
                        <a:rPr lang="en-US" sz="1800" dirty="0"/>
                        <a:t>53</a:t>
                      </a:r>
                    </a:p>
                  </a:txBody>
                  <a:tcPr/>
                </a:tc>
                <a:tc>
                  <a:txBody>
                    <a:bodyPr/>
                    <a:lstStyle/>
                    <a:p>
                      <a:pPr algn="ctr"/>
                      <a:r>
                        <a:rPr lang="en-US" sz="1800" dirty="0"/>
                        <a:t>$                   880</a:t>
                      </a:r>
                    </a:p>
                  </a:txBody>
                  <a:tcPr/>
                </a:tc>
                <a:tc>
                  <a:txBody>
                    <a:bodyPr/>
                    <a:lstStyle/>
                    <a:p>
                      <a:pPr algn="ctr"/>
                      <a:r>
                        <a:rPr lang="en-US" sz="1800" dirty="0"/>
                        <a:t>$               46,640</a:t>
                      </a:r>
                    </a:p>
                  </a:txBody>
                  <a:tcPr/>
                </a:tc>
                <a:extLst>
                  <a:ext uri="{0D108BD9-81ED-4DB2-BD59-A6C34878D82A}">
                    <a16:rowId xmlns:a16="http://schemas.microsoft.com/office/drawing/2014/main" val="785020155"/>
                  </a:ext>
                </a:extLst>
              </a:tr>
              <a:tr h="370840">
                <a:tc>
                  <a:txBody>
                    <a:bodyPr/>
                    <a:lstStyle/>
                    <a:p>
                      <a:pPr algn="ctr"/>
                      <a:r>
                        <a:rPr lang="en-US" sz="1800" b="0" dirty="0"/>
                        <a:t>Transfer</a:t>
                      </a:r>
                    </a:p>
                  </a:txBody>
                  <a:tcPr/>
                </a:tc>
                <a:tc>
                  <a:txBody>
                    <a:bodyPr/>
                    <a:lstStyle/>
                    <a:p>
                      <a:pPr algn="ctr"/>
                      <a:r>
                        <a:rPr lang="en-US" sz="1800" dirty="0"/>
                        <a:t>221</a:t>
                      </a:r>
                    </a:p>
                  </a:txBody>
                  <a:tcPr/>
                </a:tc>
                <a:tc>
                  <a:txBody>
                    <a:bodyPr/>
                    <a:lstStyle/>
                    <a:p>
                      <a:pPr algn="ctr"/>
                      <a:r>
                        <a:rPr lang="en-US" sz="1800" dirty="0"/>
                        <a:t>$                   660</a:t>
                      </a:r>
                    </a:p>
                  </a:txBody>
                  <a:tcPr/>
                </a:tc>
                <a:tc>
                  <a:txBody>
                    <a:bodyPr/>
                    <a:lstStyle/>
                    <a:p>
                      <a:pPr algn="ctr"/>
                      <a:r>
                        <a:rPr lang="en-US" sz="1800" dirty="0"/>
                        <a:t>$             145,860</a:t>
                      </a:r>
                    </a:p>
                  </a:txBody>
                  <a:tcPr/>
                </a:tc>
                <a:extLst>
                  <a:ext uri="{0D108BD9-81ED-4DB2-BD59-A6C34878D82A}">
                    <a16:rowId xmlns:a16="http://schemas.microsoft.com/office/drawing/2014/main" val="3319400737"/>
                  </a:ext>
                </a:extLst>
              </a:tr>
              <a:tr h="370840">
                <a:tc>
                  <a:txBody>
                    <a:bodyPr/>
                    <a:lstStyle/>
                    <a:p>
                      <a:pPr algn="ctr"/>
                      <a:r>
                        <a:rPr lang="en-US" sz="1800" b="0" dirty="0"/>
                        <a:t>9 or more CTE</a:t>
                      </a:r>
                    </a:p>
                  </a:txBody>
                  <a:tcPr/>
                </a:tc>
                <a:tc>
                  <a:txBody>
                    <a:bodyPr/>
                    <a:lstStyle/>
                    <a:p>
                      <a:pPr algn="ctr"/>
                      <a:r>
                        <a:rPr lang="en-US" sz="1800" dirty="0"/>
                        <a:t>313</a:t>
                      </a:r>
                    </a:p>
                  </a:txBody>
                  <a:tcPr/>
                </a:tc>
                <a:tc>
                  <a:txBody>
                    <a:bodyPr/>
                    <a:lstStyle/>
                    <a:p>
                      <a:pPr algn="ctr"/>
                      <a:r>
                        <a:rPr lang="en-US" sz="1800" dirty="0"/>
                        <a:t>$                   440</a:t>
                      </a:r>
                    </a:p>
                  </a:txBody>
                  <a:tcPr/>
                </a:tc>
                <a:tc>
                  <a:txBody>
                    <a:bodyPr/>
                    <a:lstStyle/>
                    <a:p>
                      <a:pPr algn="ctr"/>
                      <a:r>
                        <a:rPr lang="en-US" sz="1800" dirty="0"/>
                        <a:t>$             137,720</a:t>
                      </a:r>
                    </a:p>
                  </a:txBody>
                  <a:tcPr/>
                </a:tc>
                <a:extLst>
                  <a:ext uri="{0D108BD9-81ED-4DB2-BD59-A6C34878D82A}">
                    <a16:rowId xmlns:a16="http://schemas.microsoft.com/office/drawing/2014/main" val="4226931205"/>
                  </a:ext>
                </a:extLst>
              </a:tr>
              <a:tr h="370840">
                <a:tc>
                  <a:txBody>
                    <a:bodyPr/>
                    <a:lstStyle/>
                    <a:p>
                      <a:pPr algn="ctr"/>
                      <a:r>
                        <a:rPr lang="en-US" sz="1800" b="0" dirty="0"/>
                        <a:t>Living Wage</a:t>
                      </a:r>
                    </a:p>
                  </a:txBody>
                  <a:tcPr>
                    <a:lnB w="12700" cap="flat" cmpd="sng" algn="ctr">
                      <a:solidFill>
                        <a:schemeClr val="tx1"/>
                      </a:solidFill>
                      <a:prstDash val="solid"/>
                      <a:round/>
                      <a:headEnd type="none" w="med" len="med"/>
                      <a:tailEnd type="none" w="med" len="med"/>
                    </a:lnB>
                  </a:tcPr>
                </a:tc>
                <a:tc>
                  <a:txBody>
                    <a:bodyPr/>
                    <a:lstStyle/>
                    <a:p>
                      <a:pPr algn="ctr"/>
                      <a:r>
                        <a:rPr lang="en-US" sz="1800" dirty="0"/>
                        <a:t>3,734</a:t>
                      </a:r>
                    </a:p>
                  </a:txBody>
                  <a:tcPr>
                    <a:lnB w="12700" cap="flat" cmpd="sng" algn="ctr">
                      <a:solidFill>
                        <a:schemeClr val="tx1"/>
                      </a:solidFill>
                      <a:prstDash val="solid"/>
                      <a:round/>
                      <a:headEnd type="none" w="med" len="med"/>
                      <a:tailEnd type="none" w="med" len="med"/>
                    </a:lnB>
                  </a:tcPr>
                </a:tc>
                <a:tc>
                  <a:txBody>
                    <a:bodyPr/>
                    <a:lstStyle/>
                    <a:p>
                      <a:pPr algn="ctr"/>
                      <a:r>
                        <a:rPr lang="en-US" sz="1800" dirty="0"/>
                        <a:t>$                   440</a:t>
                      </a:r>
                    </a:p>
                  </a:txBody>
                  <a:tcPr>
                    <a:lnB w="12700" cap="flat" cmpd="sng" algn="ctr">
                      <a:solidFill>
                        <a:schemeClr val="tx1"/>
                      </a:solidFill>
                      <a:prstDash val="solid"/>
                      <a:round/>
                      <a:headEnd type="none" w="med" len="med"/>
                      <a:tailEnd type="none" w="med" len="med"/>
                    </a:lnB>
                  </a:tcPr>
                </a:tc>
                <a:tc>
                  <a:txBody>
                    <a:bodyPr/>
                    <a:lstStyle/>
                    <a:p>
                      <a:pPr algn="ctr"/>
                      <a:r>
                        <a:rPr lang="en-US" sz="1800" dirty="0"/>
                        <a:t>$           1,642,960</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3931338"/>
                  </a:ext>
                </a:extLst>
              </a:tr>
              <a:tr h="370840">
                <a:tc>
                  <a:txBody>
                    <a:bodyPr/>
                    <a:lstStyle/>
                    <a:p>
                      <a:pPr algn="ctr"/>
                      <a:r>
                        <a:rPr lang="en-US" sz="1800" b="1" dirty="0"/>
                        <a:t>Total</a:t>
                      </a:r>
                    </a:p>
                  </a:txBody>
                  <a:tcPr>
                    <a:lnT w="12700" cap="flat" cmpd="sng" algn="ctr">
                      <a:solidFill>
                        <a:schemeClr val="tx1"/>
                      </a:solidFill>
                      <a:prstDash val="solid"/>
                      <a:round/>
                      <a:headEnd type="none" w="med" len="med"/>
                      <a:tailEnd type="none" w="med" len="med"/>
                    </a:lnT>
                  </a:tcPr>
                </a:tc>
                <a:tc>
                  <a:txBody>
                    <a:bodyPr/>
                    <a:lstStyle/>
                    <a:p>
                      <a:pPr algn="ctr"/>
                      <a:endParaRPr lang="en-US" sz="1800" b="1" dirty="0"/>
                    </a:p>
                  </a:txBody>
                  <a:tcPr>
                    <a:lnT w="12700" cap="flat" cmpd="sng" algn="ctr">
                      <a:solidFill>
                        <a:schemeClr val="tx1"/>
                      </a:solidFill>
                      <a:prstDash val="solid"/>
                      <a:round/>
                      <a:headEnd type="none" w="med" len="med"/>
                      <a:tailEnd type="none" w="med" len="med"/>
                    </a:lnT>
                  </a:tcPr>
                </a:tc>
                <a:tc>
                  <a:txBody>
                    <a:bodyPr/>
                    <a:lstStyle/>
                    <a:p>
                      <a:pPr algn="ctr"/>
                      <a:endParaRPr lang="en-US" sz="1800" b="1" dirty="0"/>
                    </a:p>
                  </a:txBody>
                  <a:tcPr>
                    <a:lnT w="12700" cap="flat" cmpd="sng" algn="ctr">
                      <a:solidFill>
                        <a:schemeClr val="tx1"/>
                      </a:solidFill>
                      <a:prstDash val="solid"/>
                      <a:round/>
                      <a:headEnd type="none" w="med" len="med"/>
                      <a:tailEnd type="none" w="med" len="med"/>
                    </a:lnT>
                  </a:tcPr>
                </a:tc>
                <a:tc>
                  <a:txBody>
                    <a:bodyPr/>
                    <a:lstStyle/>
                    <a:p>
                      <a:pPr algn="ctr"/>
                      <a:r>
                        <a:rPr lang="en-US" sz="1800" b="1" dirty="0"/>
                        <a:t>$         2,668,380</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32505429"/>
                  </a:ext>
                </a:extLst>
              </a:tr>
            </a:tbl>
          </a:graphicData>
        </a:graphic>
      </p:graphicFrame>
      <p:sp>
        <p:nvSpPr>
          <p:cNvPr id="4" name="Slide Number Placeholder 3">
            <a:extLst>
              <a:ext uri="{FF2B5EF4-FFF2-40B4-BE49-F238E27FC236}">
                <a16:creationId xmlns:a16="http://schemas.microsoft.com/office/drawing/2014/main" id="{E56DF7D3-049E-4720-95D5-476F4A40423C}"/>
              </a:ext>
            </a:extLst>
          </p:cNvPr>
          <p:cNvSpPr>
            <a:spLocks noGrp="1"/>
          </p:cNvSpPr>
          <p:nvPr>
            <p:ph type="sldNum" sz="quarter" idx="12"/>
          </p:nvPr>
        </p:nvSpPr>
        <p:spPr/>
        <p:txBody>
          <a:bodyPr/>
          <a:lstStyle/>
          <a:p>
            <a:fld id="{F05985AA-6773-459F-BDC9-C092A1AE919E}" type="slidenum">
              <a:rPr lang="en-US" smtClean="0"/>
              <a:pPr/>
              <a:t>65</a:t>
            </a:fld>
            <a:endParaRPr lang="en-US" dirty="0"/>
          </a:p>
        </p:txBody>
      </p:sp>
    </p:spTree>
    <p:extLst>
      <p:ext uri="{BB962C8B-B14F-4D97-AF65-F5344CB8AC3E}">
        <p14:creationId xmlns:p14="http://schemas.microsoft.com/office/powerpoint/2010/main" val="16285568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36F1C-0B38-4D8E-A8AC-28703602A26A}"/>
              </a:ext>
            </a:extLst>
          </p:cNvPr>
          <p:cNvSpPr>
            <a:spLocks noGrp="1"/>
          </p:cNvSpPr>
          <p:nvPr>
            <p:ph type="title"/>
          </p:nvPr>
        </p:nvSpPr>
        <p:spPr/>
        <p:txBody>
          <a:bodyPr>
            <a:normAutofit fontScale="90000"/>
          </a:bodyPr>
          <a:lstStyle/>
          <a:p>
            <a:pPr algn="ctr"/>
            <a:r>
              <a:rPr lang="en-US" dirty="0"/>
              <a:t>Student success (10%)</a:t>
            </a:r>
            <a:br>
              <a:rPr lang="en-US" dirty="0"/>
            </a:br>
            <a:r>
              <a:rPr lang="en-US" dirty="0"/>
              <a:t>TC 18-19 Funding </a:t>
            </a:r>
            <a:br>
              <a:rPr lang="en-US" dirty="0"/>
            </a:br>
            <a:r>
              <a:rPr lang="en-US" dirty="0"/>
              <a:t> Pell Grant Students</a:t>
            </a:r>
          </a:p>
        </p:txBody>
      </p:sp>
      <p:graphicFrame>
        <p:nvGraphicFramePr>
          <p:cNvPr id="5" name="Content Placeholder 4">
            <a:extLst>
              <a:ext uri="{FF2B5EF4-FFF2-40B4-BE49-F238E27FC236}">
                <a16:creationId xmlns:a16="http://schemas.microsoft.com/office/drawing/2014/main" id="{9DB54CB1-87B7-4761-8BDE-88AD4FB967D5}"/>
              </a:ext>
            </a:extLst>
          </p:cNvPr>
          <p:cNvGraphicFramePr>
            <a:graphicFrameLocks noGrp="1"/>
          </p:cNvGraphicFramePr>
          <p:nvPr>
            <p:ph idx="1"/>
          </p:nvPr>
        </p:nvGraphicFramePr>
        <p:xfrm>
          <a:off x="2462213" y="2286000"/>
          <a:ext cx="7634288" cy="3606800"/>
        </p:xfrm>
        <a:graphic>
          <a:graphicData uri="http://schemas.openxmlformats.org/drawingml/2006/table">
            <a:tbl>
              <a:tblPr firstRow="1" bandRow="1">
                <a:tableStyleId>{5C22544A-7EE6-4342-B048-85BDC9FD1C3A}</a:tableStyleId>
              </a:tblPr>
              <a:tblGrid>
                <a:gridCol w="1908572">
                  <a:extLst>
                    <a:ext uri="{9D8B030D-6E8A-4147-A177-3AD203B41FA5}">
                      <a16:colId xmlns:a16="http://schemas.microsoft.com/office/drawing/2014/main" val="1100539542"/>
                    </a:ext>
                  </a:extLst>
                </a:gridCol>
                <a:gridCol w="1908572">
                  <a:extLst>
                    <a:ext uri="{9D8B030D-6E8A-4147-A177-3AD203B41FA5}">
                      <a16:colId xmlns:a16="http://schemas.microsoft.com/office/drawing/2014/main" val="3247625923"/>
                    </a:ext>
                  </a:extLst>
                </a:gridCol>
                <a:gridCol w="1908572">
                  <a:extLst>
                    <a:ext uri="{9D8B030D-6E8A-4147-A177-3AD203B41FA5}">
                      <a16:colId xmlns:a16="http://schemas.microsoft.com/office/drawing/2014/main" val="551652762"/>
                    </a:ext>
                  </a:extLst>
                </a:gridCol>
                <a:gridCol w="1908572">
                  <a:extLst>
                    <a:ext uri="{9D8B030D-6E8A-4147-A177-3AD203B41FA5}">
                      <a16:colId xmlns:a16="http://schemas.microsoft.com/office/drawing/2014/main" val="1655291358"/>
                    </a:ext>
                  </a:extLst>
                </a:gridCol>
              </a:tblGrid>
              <a:tr h="370840">
                <a:tc>
                  <a:txBody>
                    <a:bodyPr/>
                    <a:lstStyle/>
                    <a:p>
                      <a:pPr algn="ctr"/>
                      <a:r>
                        <a:rPr lang="en-US" sz="1800" dirty="0"/>
                        <a:t>Metrics</a:t>
                      </a:r>
                    </a:p>
                  </a:txBody>
                  <a:tcPr/>
                </a:tc>
                <a:tc>
                  <a:txBody>
                    <a:bodyPr/>
                    <a:lstStyle/>
                    <a:p>
                      <a:pPr algn="ctr"/>
                      <a:r>
                        <a:rPr lang="en-US" sz="1800" dirty="0"/>
                        <a:t>Headcount</a:t>
                      </a:r>
                    </a:p>
                  </a:txBody>
                  <a:tcPr/>
                </a:tc>
                <a:tc>
                  <a:txBody>
                    <a:bodyPr/>
                    <a:lstStyle/>
                    <a:p>
                      <a:pPr algn="ctr"/>
                      <a:r>
                        <a:rPr lang="en-US" sz="1800" dirty="0"/>
                        <a:t>Rate</a:t>
                      </a:r>
                    </a:p>
                  </a:txBody>
                  <a:tcPr/>
                </a:tc>
                <a:tc>
                  <a:txBody>
                    <a:bodyPr/>
                    <a:lstStyle/>
                    <a:p>
                      <a:pPr algn="ctr"/>
                      <a:r>
                        <a:rPr lang="en-US" sz="1800" dirty="0"/>
                        <a:t>Revenue</a:t>
                      </a:r>
                    </a:p>
                  </a:txBody>
                  <a:tcPr/>
                </a:tc>
                <a:extLst>
                  <a:ext uri="{0D108BD9-81ED-4DB2-BD59-A6C34878D82A}">
                    <a16:rowId xmlns:a16="http://schemas.microsoft.com/office/drawing/2014/main" val="1075161420"/>
                  </a:ext>
                </a:extLst>
              </a:tr>
              <a:tr h="370840">
                <a:tc>
                  <a:txBody>
                    <a:bodyPr/>
                    <a:lstStyle/>
                    <a:p>
                      <a:pPr algn="ctr"/>
                      <a:r>
                        <a:rPr lang="en-US" sz="1800" dirty="0"/>
                        <a:t>ADT</a:t>
                      </a:r>
                    </a:p>
                  </a:txBody>
                  <a:tcPr/>
                </a:tc>
                <a:tc>
                  <a:txBody>
                    <a:bodyPr/>
                    <a:lstStyle/>
                    <a:p>
                      <a:pPr algn="ctr"/>
                      <a:r>
                        <a:rPr lang="en-US" sz="1800" dirty="0"/>
                        <a:t>68</a:t>
                      </a:r>
                    </a:p>
                  </a:txBody>
                  <a:tcPr/>
                </a:tc>
                <a:tc>
                  <a:txBody>
                    <a:bodyPr/>
                    <a:lstStyle/>
                    <a:p>
                      <a:pPr algn="ctr"/>
                      <a:r>
                        <a:rPr lang="en-US" sz="1800" dirty="0"/>
                        <a:t>$                   666</a:t>
                      </a:r>
                    </a:p>
                  </a:txBody>
                  <a:tcPr/>
                </a:tc>
                <a:tc>
                  <a:txBody>
                    <a:bodyPr/>
                    <a:lstStyle/>
                    <a:p>
                      <a:pPr algn="ctr"/>
                      <a:r>
                        <a:rPr lang="en-US" sz="1800" dirty="0"/>
                        <a:t>$               45,288</a:t>
                      </a:r>
                    </a:p>
                  </a:txBody>
                  <a:tcPr/>
                </a:tc>
                <a:extLst>
                  <a:ext uri="{0D108BD9-81ED-4DB2-BD59-A6C34878D82A}">
                    <a16:rowId xmlns:a16="http://schemas.microsoft.com/office/drawing/2014/main" val="2818448681"/>
                  </a:ext>
                </a:extLst>
              </a:tr>
              <a:tr h="370840">
                <a:tc>
                  <a:txBody>
                    <a:bodyPr/>
                    <a:lstStyle/>
                    <a:p>
                      <a:pPr algn="ctr"/>
                      <a:r>
                        <a:rPr lang="en-US" sz="1800" dirty="0"/>
                        <a:t>AA/AS</a:t>
                      </a:r>
                    </a:p>
                  </a:txBody>
                  <a:tcPr/>
                </a:tc>
                <a:tc>
                  <a:txBody>
                    <a:bodyPr/>
                    <a:lstStyle/>
                    <a:p>
                      <a:pPr algn="ctr"/>
                      <a:r>
                        <a:rPr lang="en-US" sz="1800" dirty="0"/>
                        <a:t>204</a:t>
                      </a:r>
                    </a:p>
                  </a:txBody>
                  <a:tcPr/>
                </a:tc>
                <a:tc>
                  <a:txBody>
                    <a:bodyPr/>
                    <a:lstStyle/>
                    <a:p>
                      <a:pPr algn="ctr"/>
                      <a:r>
                        <a:rPr lang="en-US" sz="1800" dirty="0"/>
                        <a:t>$               499.50</a:t>
                      </a:r>
                    </a:p>
                  </a:txBody>
                  <a:tcPr/>
                </a:tc>
                <a:tc>
                  <a:txBody>
                    <a:bodyPr/>
                    <a:lstStyle/>
                    <a:p>
                      <a:pPr algn="ctr"/>
                      <a:r>
                        <a:rPr lang="en-US" sz="1800" dirty="0"/>
                        <a:t>$             101,898</a:t>
                      </a:r>
                    </a:p>
                  </a:txBody>
                  <a:tcPr/>
                </a:tc>
                <a:extLst>
                  <a:ext uri="{0D108BD9-81ED-4DB2-BD59-A6C34878D82A}">
                    <a16:rowId xmlns:a16="http://schemas.microsoft.com/office/drawing/2014/main" val="269197278"/>
                  </a:ext>
                </a:extLst>
              </a:tr>
              <a:tr h="370840">
                <a:tc>
                  <a:txBody>
                    <a:bodyPr/>
                    <a:lstStyle/>
                    <a:p>
                      <a:pPr algn="ctr"/>
                      <a:r>
                        <a:rPr lang="en-US" sz="1800" dirty="0"/>
                        <a:t>Credit Certificates</a:t>
                      </a:r>
                    </a:p>
                  </a:txBody>
                  <a:tcPr/>
                </a:tc>
                <a:tc>
                  <a:txBody>
                    <a:bodyPr/>
                    <a:lstStyle/>
                    <a:p>
                      <a:pPr algn="ctr"/>
                      <a:r>
                        <a:rPr lang="en-US" sz="1800" dirty="0"/>
                        <a:t>19</a:t>
                      </a:r>
                    </a:p>
                  </a:txBody>
                  <a:tcPr/>
                </a:tc>
                <a:tc>
                  <a:txBody>
                    <a:bodyPr/>
                    <a:lstStyle/>
                    <a:p>
                      <a:pPr algn="ctr"/>
                      <a:r>
                        <a:rPr lang="en-US" sz="1800" dirty="0"/>
                        <a:t>$                   333</a:t>
                      </a:r>
                    </a:p>
                  </a:txBody>
                  <a:tcPr/>
                </a:tc>
                <a:tc>
                  <a:txBody>
                    <a:bodyPr/>
                    <a:lstStyle/>
                    <a:p>
                      <a:pPr algn="ctr"/>
                      <a:r>
                        <a:rPr lang="en-US" sz="1800" dirty="0"/>
                        <a:t>$                 6,327</a:t>
                      </a:r>
                    </a:p>
                  </a:txBody>
                  <a:tcPr/>
                </a:tc>
                <a:extLst>
                  <a:ext uri="{0D108BD9-81ED-4DB2-BD59-A6C34878D82A}">
                    <a16:rowId xmlns:a16="http://schemas.microsoft.com/office/drawing/2014/main" val="4087045102"/>
                  </a:ext>
                </a:extLst>
              </a:tr>
              <a:tr h="370840">
                <a:tc>
                  <a:txBody>
                    <a:bodyPr/>
                    <a:lstStyle/>
                    <a:p>
                      <a:pPr algn="ctr"/>
                      <a:r>
                        <a:rPr lang="en-US" sz="1800" dirty="0"/>
                        <a:t>Math &amp; English</a:t>
                      </a:r>
                    </a:p>
                  </a:txBody>
                  <a:tcPr/>
                </a:tc>
                <a:tc>
                  <a:txBody>
                    <a:bodyPr/>
                    <a:lstStyle/>
                    <a:p>
                      <a:pPr algn="ctr"/>
                      <a:r>
                        <a:rPr lang="en-US" sz="1800" dirty="0"/>
                        <a:t>24</a:t>
                      </a:r>
                    </a:p>
                  </a:txBody>
                  <a:tcPr/>
                </a:tc>
                <a:tc>
                  <a:txBody>
                    <a:bodyPr/>
                    <a:lstStyle/>
                    <a:p>
                      <a:pPr algn="ctr"/>
                      <a:r>
                        <a:rPr lang="en-US" sz="1800" dirty="0"/>
                        <a:t>$                   333</a:t>
                      </a:r>
                    </a:p>
                  </a:txBody>
                  <a:tcPr/>
                </a:tc>
                <a:tc>
                  <a:txBody>
                    <a:bodyPr/>
                    <a:lstStyle/>
                    <a:p>
                      <a:pPr algn="ctr"/>
                      <a:r>
                        <a:rPr lang="en-US" sz="1800" dirty="0"/>
                        <a:t>$                 7,992</a:t>
                      </a:r>
                    </a:p>
                  </a:txBody>
                  <a:tcPr/>
                </a:tc>
                <a:extLst>
                  <a:ext uri="{0D108BD9-81ED-4DB2-BD59-A6C34878D82A}">
                    <a16:rowId xmlns:a16="http://schemas.microsoft.com/office/drawing/2014/main" val="785020155"/>
                  </a:ext>
                </a:extLst>
              </a:tr>
              <a:tr h="370840">
                <a:tc>
                  <a:txBody>
                    <a:bodyPr/>
                    <a:lstStyle/>
                    <a:p>
                      <a:pPr algn="ctr"/>
                      <a:r>
                        <a:rPr lang="en-US" sz="1800" dirty="0"/>
                        <a:t>Transfer</a:t>
                      </a:r>
                    </a:p>
                  </a:txBody>
                  <a:tcPr/>
                </a:tc>
                <a:tc>
                  <a:txBody>
                    <a:bodyPr/>
                    <a:lstStyle/>
                    <a:p>
                      <a:pPr algn="ctr"/>
                      <a:r>
                        <a:rPr lang="en-US" sz="1800" dirty="0"/>
                        <a:t>81</a:t>
                      </a:r>
                    </a:p>
                  </a:txBody>
                  <a:tcPr/>
                </a:tc>
                <a:tc>
                  <a:txBody>
                    <a:bodyPr/>
                    <a:lstStyle/>
                    <a:p>
                      <a:pPr algn="ctr"/>
                      <a:r>
                        <a:rPr lang="en-US" sz="1800" dirty="0"/>
                        <a:t>$               249.75</a:t>
                      </a:r>
                    </a:p>
                  </a:txBody>
                  <a:tcPr/>
                </a:tc>
                <a:tc>
                  <a:txBody>
                    <a:bodyPr/>
                    <a:lstStyle/>
                    <a:p>
                      <a:pPr algn="ctr"/>
                      <a:r>
                        <a:rPr lang="en-US" sz="1800" dirty="0"/>
                        <a:t>$               20,131</a:t>
                      </a:r>
                    </a:p>
                  </a:txBody>
                  <a:tcPr/>
                </a:tc>
                <a:extLst>
                  <a:ext uri="{0D108BD9-81ED-4DB2-BD59-A6C34878D82A}">
                    <a16:rowId xmlns:a16="http://schemas.microsoft.com/office/drawing/2014/main" val="3319400737"/>
                  </a:ext>
                </a:extLst>
              </a:tr>
              <a:tr h="370840">
                <a:tc>
                  <a:txBody>
                    <a:bodyPr/>
                    <a:lstStyle/>
                    <a:p>
                      <a:pPr algn="ctr"/>
                      <a:r>
                        <a:rPr lang="en-US" sz="1800" dirty="0"/>
                        <a:t>9 or more CTE</a:t>
                      </a:r>
                    </a:p>
                  </a:txBody>
                  <a:tcPr/>
                </a:tc>
                <a:tc>
                  <a:txBody>
                    <a:bodyPr/>
                    <a:lstStyle/>
                    <a:p>
                      <a:pPr algn="ctr"/>
                      <a:r>
                        <a:rPr lang="en-US" sz="1800" dirty="0"/>
                        <a:t>185</a:t>
                      </a:r>
                    </a:p>
                  </a:txBody>
                  <a:tcPr/>
                </a:tc>
                <a:tc>
                  <a:txBody>
                    <a:bodyPr/>
                    <a:lstStyle/>
                    <a:p>
                      <a:pPr algn="ctr"/>
                      <a:r>
                        <a:rPr lang="en-US" sz="1800" dirty="0"/>
                        <a:t>$               166.50</a:t>
                      </a:r>
                    </a:p>
                  </a:txBody>
                  <a:tcPr/>
                </a:tc>
                <a:tc>
                  <a:txBody>
                    <a:bodyPr/>
                    <a:lstStyle/>
                    <a:p>
                      <a:pPr algn="ctr"/>
                      <a:r>
                        <a:rPr lang="en-US" sz="1800" dirty="0"/>
                        <a:t>$               30,803</a:t>
                      </a:r>
                    </a:p>
                  </a:txBody>
                  <a:tcPr/>
                </a:tc>
                <a:extLst>
                  <a:ext uri="{0D108BD9-81ED-4DB2-BD59-A6C34878D82A}">
                    <a16:rowId xmlns:a16="http://schemas.microsoft.com/office/drawing/2014/main" val="4226931205"/>
                  </a:ext>
                </a:extLst>
              </a:tr>
              <a:tr h="370840">
                <a:tc>
                  <a:txBody>
                    <a:bodyPr/>
                    <a:lstStyle/>
                    <a:p>
                      <a:pPr algn="ctr"/>
                      <a:r>
                        <a:rPr lang="en-US" sz="1800" dirty="0"/>
                        <a:t>Living Wage</a:t>
                      </a:r>
                    </a:p>
                  </a:txBody>
                  <a:tcPr>
                    <a:lnB w="12700" cap="flat" cmpd="sng" algn="ctr">
                      <a:solidFill>
                        <a:schemeClr val="tx1"/>
                      </a:solidFill>
                      <a:prstDash val="solid"/>
                      <a:round/>
                      <a:headEnd type="none" w="med" len="med"/>
                      <a:tailEnd type="none" w="med" len="med"/>
                    </a:lnB>
                  </a:tcPr>
                </a:tc>
                <a:tc>
                  <a:txBody>
                    <a:bodyPr/>
                    <a:lstStyle/>
                    <a:p>
                      <a:pPr algn="ctr"/>
                      <a:r>
                        <a:rPr lang="en-US" sz="1800" dirty="0"/>
                        <a:t>202</a:t>
                      </a:r>
                    </a:p>
                  </a:txBody>
                  <a:tcPr>
                    <a:lnB w="12700" cap="flat" cmpd="sng" algn="ctr">
                      <a:solidFill>
                        <a:schemeClr val="tx1"/>
                      </a:solidFill>
                      <a:prstDash val="solid"/>
                      <a:round/>
                      <a:headEnd type="none" w="med" len="med"/>
                      <a:tailEnd type="none" w="med" len="med"/>
                    </a:lnB>
                  </a:tcPr>
                </a:tc>
                <a:tc>
                  <a:txBody>
                    <a:bodyPr/>
                    <a:lstStyle/>
                    <a:p>
                      <a:pPr algn="ctr"/>
                      <a:r>
                        <a:rPr lang="en-US" sz="1800" dirty="0"/>
                        <a:t>$               166.50</a:t>
                      </a:r>
                    </a:p>
                  </a:txBody>
                  <a:tcPr>
                    <a:lnB w="12700" cap="flat" cmpd="sng" algn="ctr">
                      <a:solidFill>
                        <a:schemeClr val="tx1"/>
                      </a:solidFill>
                      <a:prstDash val="solid"/>
                      <a:round/>
                      <a:headEnd type="none" w="med" len="med"/>
                      <a:tailEnd type="none" w="med" len="med"/>
                    </a:lnB>
                  </a:tcPr>
                </a:tc>
                <a:tc>
                  <a:txBody>
                    <a:bodyPr/>
                    <a:lstStyle/>
                    <a:p>
                      <a:pPr algn="ctr"/>
                      <a:r>
                        <a:rPr lang="en-US" sz="1800" dirty="0"/>
                        <a:t>$               33,633</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3931338"/>
                  </a:ext>
                </a:extLst>
              </a:tr>
              <a:tr h="370840">
                <a:tc>
                  <a:txBody>
                    <a:bodyPr/>
                    <a:lstStyle/>
                    <a:p>
                      <a:pPr algn="ctr"/>
                      <a:r>
                        <a:rPr lang="en-US" sz="1800" b="1" dirty="0"/>
                        <a:t>Total</a:t>
                      </a:r>
                    </a:p>
                  </a:txBody>
                  <a:tcPr>
                    <a:lnT w="12700" cap="flat" cmpd="sng" algn="ctr">
                      <a:solidFill>
                        <a:schemeClr val="tx1"/>
                      </a:solidFill>
                      <a:prstDash val="solid"/>
                      <a:round/>
                      <a:headEnd type="none" w="med" len="med"/>
                      <a:tailEnd type="none" w="med" len="med"/>
                    </a:lnT>
                  </a:tcPr>
                </a:tc>
                <a:tc>
                  <a:txBody>
                    <a:bodyPr/>
                    <a:lstStyle/>
                    <a:p>
                      <a:pPr algn="ctr"/>
                      <a:endParaRPr lang="en-US" sz="1800" b="1" dirty="0"/>
                    </a:p>
                  </a:txBody>
                  <a:tcPr>
                    <a:lnT w="12700" cap="flat" cmpd="sng" algn="ctr">
                      <a:solidFill>
                        <a:schemeClr val="tx1"/>
                      </a:solidFill>
                      <a:prstDash val="solid"/>
                      <a:round/>
                      <a:headEnd type="none" w="med" len="med"/>
                      <a:tailEnd type="none" w="med" len="med"/>
                    </a:lnT>
                  </a:tcPr>
                </a:tc>
                <a:tc>
                  <a:txBody>
                    <a:bodyPr/>
                    <a:lstStyle/>
                    <a:p>
                      <a:pPr algn="ctr"/>
                      <a:endParaRPr lang="en-US" sz="1800" b="1" dirty="0"/>
                    </a:p>
                  </a:txBody>
                  <a:tcPr>
                    <a:lnT w="12700" cap="flat" cmpd="sng" algn="ctr">
                      <a:solidFill>
                        <a:schemeClr val="tx1"/>
                      </a:solidFill>
                      <a:prstDash val="solid"/>
                      <a:round/>
                      <a:headEnd type="none" w="med" len="med"/>
                      <a:tailEnd type="none" w="med" len="med"/>
                    </a:lnT>
                  </a:tcPr>
                </a:tc>
                <a:tc>
                  <a:txBody>
                    <a:bodyPr/>
                    <a:lstStyle/>
                    <a:p>
                      <a:pPr algn="ctr"/>
                      <a:r>
                        <a:rPr lang="en-US" sz="1800" b="1" dirty="0"/>
                        <a:t>$            246,072</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32505429"/>
                  </a:ext>
                </a:extLst>
              </a:tr>
            </a:tbl>
          </a:graphicData>
        </a:graphic>
      </p:graphicFrame>
      <p:sp>
        <p:nvSpPr>
          <p:cNvPr id="4" name="Slide Number Placeholder 3">
            <a:extLst>
              <a:ext uri="{FF2B5EF4-FFF2-40B4-BE49-F238E27FC236}">
                <a16:creationId xmlns:a16="http://schemas.microsoft.com/office/drawing/2014/main" id="{E56DF7D3-049E-4720-95D5-476F4A40423C}"/>
              </a:ext>
            </a:extLst>
          </p:cNvPr>
          <p:cNvSpPr>
            <a:spLocks noGrp="1"/>
          </p:cNvSpPr>
          <p:nvPr>
            <p:ph type="sldNum" sz="quarter" idx="12"/>
          </p:nvPr>
        </p:nvSpPr>
        <p:spPr/>
        <p:txBody>
          <a:bodyPr/>
          <a:lstStyle/>
          <a:p>
            <a:fld id="{F05985AA-6773-459F-BDC9-C092A1AE919E}" type="slidenum">
              <a:rPr lang="en-US" smtClean="0"/>
              <a:pPr/>
              <a:t>66</a:t>
            </a:fld>
            <a:endParaRPr lang="en-US" dirty="0"/>
          </a:p>
        </p:txBody>
      </p:sp>
    </p:spTree>
    <p:extLst>
      <p:ext uri="{BB962C8B-B14F-4D97-AF65-F5344CB8AC3E}">
        <p14:creationId xmlns:p14="http://schemas.microsoft.com/office/powerpoint/2010/main" val="16802096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36F1C-0B38-4D8E-A8AC-28703602A26A}"/>
              </a:ext>
            </a:extLst>
          </p:cNvPr>
          <p:cNvSpPr>
            <a:spLocks noGrp="1"/>
          </p:cNvSpPr>
          <p:nvPr>
            <p:ph type="title"/>
          </p:nvPr>
        </p:nvSpPr>
        <p:spPr/>
        <p:txBody>
          <a:bodyPr>
            <a:normAutofit fontScale="90000"/>
          </a:bodyPr>
          <a:lstStyle/>
          <a:p>
            <a:pPr algn="ctr"/>
            <a:r>
              <a:rPr lang="en-US" dirty="0"/>
              <a:t>Student success (10%)</a:t>
            </a:r>
            <a:br>
              <a:rPr lang="en-US" dirty="0"/>
            </a:br>
            <a:r>
              <a:rPr lang="en-US" dirty="0"/>
              <a:t>TC 18-19 Funding </a:t>
            </a:r>
            <a:br>
              <a:rPr lang="en-US" dirty="0"/>
            </a:br>
            <a:r>
              <a:rPr lang="en-US" dirty="0"/>
              <a:t> college promise Students</a:t>
            </a:r>
          </a:p>
        </p:txBody>
      </p:sp>
      <p:graphicFrame>
        <p:nvGraphicFramePr>
          <p:cNvPr id="5" name="Content Placeholder 4">
            <a:extLst>
              <a:ext uri="{FF2B5EF4-FFF2-40B4-BE49-F238E27FC236}">
                <a16:creationId xmlns:a16="http://schemas.microsoft.com/office/drawing/2014/main" id="{9DB54CB1-87B7-4761-8BDE-88AD4FB967D5}"/>
              </a:ext>
            </a:extLst>
          </p:cNvPr>
          <p:cNvGraphicFramePr>
            <a:graphicFrameLocks noGrp="1"/>
          </p:cNvGraphicFramePr>
          <p:nvPr>
            <p:ph idx="1"/>
          </p:nvPr>
        </p:nvGraphicFramePr>
        <p:xfrm>
          <a:off x="2462213" y="2286000"/>
          <a:ext cx="7634288" cy="3606800"/>
        </p:xfrm>
        <a:graphic>
          <a:graphicData uri="http://schemas.openxmlformats.org/drawingml/2006/table">
            <a:tbl>
              <a:tblPr firstRow="1" bandRow="1">
                <a:tableStyleId>{5C22544A-7EE6-4342-B048-85BDC9FD1C3A}</a:tableStyleId>
              </a:tblPr>
              <a:tblGrid>
                <a:gridCol w="1908572">
                  <a:extLst>
                    <a:ext uri="{9D8B030D-6E8A-4147-A177-3AD203B41FA5}">
                      <a16:colId xmlns:a16="http://schemas.microsoft.com/office/drawing/2014/main" val="1100539542"/>
                    </a:ext>
                  </a:extLst>
                </a:gridCol>
                <a:gridCol w="1908572">
                  <a:extLst>
                    <a:ext uri="{9D8B030D-6E8A-4147-A177-3AD203B41FA5}">
                      <a16:colId xmlns:a16="http://schemas.microsoft.com/office/drawing/2014/main" val="3247625923"/>
                    </a:ext>
                  </a:extLst>
                </a:gridCol>
                <a:gridCol w="1908572">
                  <a:extLst>
                    <a:ext uri="{9D8B030D-6E8A-4147-A177-3AD203B41FA5}">
                      <a16:colId xmlns:a16="http://schemas.microsoft.com/office/drawing/2014/main" val="551652762"/>
                    </a:ext>
                  </a:extLst>
                </a:gridCol>
                <a:gridCol w="1908572">
                  <a:extLst>
                    <a:ext uri="{9D8B030D-6E8A-4147-A177-3AD203B41FA5}">
                      <a16:colId xmlns:a16="http://schemas.microsoft.com/office/drawing/2014/main" val="1655291358"/>
                    </a:ext>
                  </a:extLst>
                </a:gridCol>
              </a:tblGrid>
              <a:tr h="370840">
                <a:tc>
                  <a:txBody>
                    <a:bodyPr/>
                    <a:lstStyle/>
                    <a:p>
                      <a:pPr algn="ctr"/>
                      <a:r>
                        <a:rPr lang="en-US" sz="1800" dirty="0"/>
                        <a:t>Metrics</a:t>
                      </a:r>
                    </a:p>
                  </a:txBody>
                  <a:tcPr/>
                </a:tc>
                <a:tc>
                  <a:txBody>
                    <a:bodyPr/>
                    <a:lstStyle/>
                    <a:p>
                      <a:pPr algn="ctr"/>
                      <a:r>
                        <a:rPr lang="en-US" sz="1800" dirty="0"/>
                        <a:t>Headcount</a:t>
                      </a:r>
                    </a:p>
                  </a:txBody>
                  <a:tcPr/>
                </a:tc>
                <a:tc>
                  <a:txBody>
                    <a:bodyPr/>
                    <a:lstStyle/>
                    <a:p>
                      <a:pPr algn="ctr"/>
                      <a:r>
                        <a:rPr lang="en-US" sz="1800" dirty="0"/>
                        <a:t>Rate</a:t>
                      </a:r>
                    </a:p>
                  </a:txBody>
                  <a:tcPr/>
                </a:tc>
                <a:tc>
                  <a:txBody>
                    <a:bodyPr/>
                    <a:lstStyle/>
                    <a:p>
                      <a:pPr algn="ctr"/>
                      <a:r>
                        <a:rPr lang="en-US" sz="1800" dirty="0"/>
                        <a:t>Revenue</a:t>
                      </a:r>
                    </a:p>
                  </a:txBody>
                  <a:tcPr/>
                </a:tc>
                <a:extLst>
                  <a:ext uri="{0D108BD9-81ED-4DB2-BD59-A6C34878D82A}">
                    <a16:rowId xmlns:a16="http://schemas.microsoft.com/office/drawing/2014/main" val="1075161420"/>
                  </a:ext>
                </a:extLst>
              </a:tr>
              <a:tr h="370840">
                <a:tc>
                  <a:txBody>
                    <a:bodyPr/>
                    <a:lstStyle/>
                    <a:p>
                      <a:pPr algn="ctr"/>
                      <a:r>
                        <a:rPr lang="en-US" sz="1800" dirty="0"/>
                        <a:t>ADT</a:t>
                      </a:r>
                    </a:p>
                  </a:txBody>
                  <a:tcPr/>
                </a:tc>
                <a:tc>
                  <a:txBody>
                    <a:bodyPr/>
                    <a:lstStyle/>
                    <a:p>
                      <a:pPr algn="ctr"/>
                      <a:r>
                        <a:rPr lang="en-US" sz="1800" dirty="0"/>
                        <a:t>91</a:t>
                      </a:r>
                    </a:p>
                  </a:txBody>
                  <a:tcPr/>
                </a:tc>
                <a:tc>
                  <a:txBody>
                    <a:bodyPr/>
                    <a:lstStyle/>
                    <a:p>
                      <a:pPr algn="ctr"/>
                      <a:r>
                        <a:rPr lang="en-US" sz="1800" dirty="0"/>
                        <a:t>$                   444</a:t>
                      </a:r>
                    </a:p>
                  </a:txBody>
                  <a:tcPr/>
                </a:tc>
                <a:tc>
                  <a:txBody>
                    <a:bodyPr/>
                    <a:lstStyle/>
                    <a:p>
                      <a:pPr algn="ctr"/>
                      <a:r>
                        <a:rPr lang="en-US" sz="1800" dirty="0"/>
                        <a:t>$               40,404</a:t>
                      </a:r>
                    </a:p>
                  </a:txBody>
                  <a:tcPr/>
                </a:tc>
                <a:extLst>
                  <a:ext uri="{0D108BD9-81ED-4DB2-BD59-A6C34878D82A}">
                    <a16:rowId xmlns:a16="http://schemas.microsoft.com/office/drawing/2014/main" val="2818448681"/>
                  </a:ext>
                </a:extLst>
              </a:tr>
              <a:tr h="370840">
                <a:tc>
                  <a:txBody>
                    <a:bodyPr/>
                    <a:lstStyle/>
                    <a:p>
                      <a:pPr algn="ctr"/>
                      <a:r>
                        <a:rPr lang="en-US" sz="1800" dirty="0"/>
                        <a:t>AA/AS</a:t>
                      </a:r>
                    </a:p>
                  </a:txBody>
                  <a:tcPr/>
                </a:tc>
                <a:tc>
                  <a:txBody>
                    <a:bodyPr/>
                    <a:lstStyle/>
                    <a:p>
                      <a:pPr algn="ctr"/>
                      <a:r>
                        <a:rPr lang="en-US" sz="1800" dirty="0"/>
                        <a:t>294</a:t>
                      </a:r>
                    </a:p>
                  </a:txBody>
                  <a:tcPr/>
                </a:tc>
                <a:tc>
                  <a:txBody>
                    <a:bodyPr/>
                    <a:lstStyle/>
                    <a:p>
                      <a:pPr algn="ctr"/>
                      <a:r>
                        <a:rPr lang="en-US" sz="1800" dirty="0"/>
                        <a:t>$                   333</a:t>
                      </a:r>
                    </a:p>
                  </a:txBody>
                  <a:tcPr/>
                </a:tc>
                <a:tc>
                  <a:txBody>
                    <a:bodyPr/>
                    <a:lstStyle/>
                    <a:p>
                      <a:pPr algn="ctr"/>
                      <a:r>
                        <a:rPr lang="en-US" sz="1800" dirty="0"/>
                        <a:t>$             97,902</a:t>
                      </a:r>
                    </a:p>
                  </a:txBody>
                  <a:tcPr/>
                </a:tc>
                <a:extLst>
                  <a:ext uri="{0D108BD9-81ED-4DB2-BD59-A6C34878D82A}">
                    <a16:rowId xmlns:a16="http://schemas.microsoft.com/office/drawing/2014/main" val="269197278"/>
                  </a:ext>
                </a:extLst>
              </a:tr>
              <a:tr h="370840">
                <a:tc>
                  <a:txBody>
                    <a:bodyPr/>
                    <a:lstStyle/>
                    <a:p>
                      <a:pPr algn="ctr"/>
                      <a:r>
                        <a:rPr lang="en-US" sz="1800" dirty="0"/>
                        <a:t>Credit Certificates</a:t>
                      </a:r>
                    </a:p>
                  </a:txBody>
                  <a:tcPr/>
                </a:tc>
                <a:tc>
                  <a:txBody>
                    <a:bodyPr/>
                    <a:lstStyle/>
                    <a:p>
                      <a:pPr algn="ctr"/>
                      <a:r>
                        <a:rPr lang="en-US" sz="1800" dirty="0"/>
                        <a:t>24</a:t>
                      </a:r>
                    </a:p>
                  </a:txBody>
                  <a:tcPr/>
                </a:tc>
                <a:tc>
                  <a:txBody>
                    <a:bodyPr/>
                    <a:lstStyle/>
                    <a:p>
                      <a:pPr algn="ctr"/>
                      <a:r>
                        <a:rPr lang="en-US" sz="1800" dirty="0"/>
                        <a:t>$                   222</a:t>
                      </a:r>
                    </a:p>
                  </a:txBody>
                  <a:tcPr/>
                </a:tc>
                <a:tc>
                  <a:txBody>
                    <a:bodyPr/>
                    <a:lstStyle/>
                    <a:p>
                      <a:pPr algn="ctr"/>
                      <a:r>
                        <a:rPr lang="en-US" sz="1800" dirty="0"/>
                        <a:t>$                 5,328</a:t>
                      </a:r>
                    </a:p>
                  </a:txBody>
                  <a:tcPr/>
                </a:tc>
                <a:extLst>
                  <a:ext uri="{0D108BD9-81ED-4DB2-BD59-A6C34878D82A}">
                    <a16:rowId xmlns:a16="http://schemas.microsoft.com/office/drawing/2014/main" val="4087045102"/>
                  </a:ext>
                </a:extLst>
              </a:tr>
              <a:tr h="370840">
                <a:tc>
                  <a:txBody>
                    <a:bodyPr/>
                    <a:lstStyle/>
                    <a:p>
                      <a:pPr algn="ctr"/>
                      <a:r>
                        <a:rPr lang="en-US" sz="1800" dirty="0"/>
                        <a:t>Math &amp; English</a:t>
                      </a:r>
                    </a:p>
                  </a:txBody>
                  <a:tcPr/>
                </a:tc>
                <a:tc>
                  <a:txBody>
                    <a:bodyPr/>
                    <a:lstStyle/>
                    <a:p>
                      <a:pPr algn="ctr"/>
                      <a:r>
                        <a:rPr lang="en-US" sz="1800" dirty="0"/>
                        <a:t>32</a:t>
                      </a:r>
                    </a:p>
                  </a:txBody>
                  <a:tcPr/>
                </a:tc>
                <a:tc>
                  <a:txBody>
                    <a:bodyPr/>
                    <a:lstStyle/>
                    <a:p>
                      <a:pPr algn="ctr"/>
                      <a:r>
                        <a:rPr lang="en-US" sz="1800" dirty="0"/>
                        <a:t>$                   222</a:t>
                      </a:r>
                    </a:p>
                  </a:txBody>
                  <a:tcPr/>
                </a:tc>
                <a:tc>
                  <a:txBody>
                    <a:bodyPr/>
                    <a:lstStyle/>
                    <a:p>
                      <a:pPr algn="ctr"/>
                      <a:r>
                        <a:rPr lang="en-US" sz="1800" dirty="0"/>
                        <a:t>$                 7,104</a:t>
                      </a:r>
                    </a:p>
                  </a:txBody>
                  <a:tcPr/>
                </a:tc>
                <a:extLst>
                  <a:ext uri="{0D108BD9-81ED-4DB2-BD59-A6C34878D82A}">
                    <a16:rowId xmlns:a16="http://schemas.microsoft.com/office/drawing/2014/main" val="785020155"/>
                  </a:ext>
                </a:extLst>
              </a:tr>
              <a:tr h="370840">
                <a:tc>
                  <a:txBody>
                    <a:bodyPr/>
                    <a:lstStyle/>
                    <a:p>
                      <a:pPr algn="ctr"/>
                      <a:r>
                        <a:rPr lang="en-US" sz="1800" dirty="0"/>
                        <a:t>Transfer</a:t>
                      </a:r>
                    </a:p>
                  </a:txBody>
                  <a:tcPr/>
                </a:tc>
                <a:tc>
                  <a:txBody>
                    <a:bodyPr/>
                    <a:lstStyle/>
                    <a:p>
                      <a:pPr algn="ctr"/>
                      <a:r>
                        <a:rPr lang="en-US" sz="1800" dirty="0"/>
                        <a:t>125</a:t>
                      </a:r>
                    </a:p>
                  </a:txBody>
                  <a:tcPr/>
                </a:tc>
                <a:tc>
                  <a:txBody>
                    <a:bodyPr/>
                    <a:lstStyle/>
                    <a:p>
                      <a:pPr algn="ctr"/>
                      <a:r>
                        <a:rPr lang="en-US" sz="1800" dirty="0"/>
                        <a:t>$               166.50</a:t>
                      </a:r>
                    </a:p>
                  </a:txBody>
                  <a:tcPr/>
                </a:tc>
                <a:tc>
                  <a:txBody>
                    <a:bodyPr/>
                    <a:lstStyle/>
                    <a:p>
                      <a:pPr algn="ctr"/>
                      <a:r>
                        <a:rPr lang="en-US" sz="1800" dirty="0"/>
                        <a:t>$               20,887</a:t>
                      </a:r>
                    </a:p>
                  </a:txBody>
                  <a:tcPr/>
                </a:tc>
                <a:extLst>
                  <a:ext uri="{0D108BD9-81ED-4DB2-BD59-A6C34878D82A}">
                    <a16:rowId xmlns:a16="http://schemas.microsoft.com/office/drawing/2014/main" val="3319400737"/>
                  </a:ext>
                </a:extLst>
              </a:tr>
              <a:tr h="370840">
                <a:tc>
                  <a:txBody>
                    <a:bodyPr/>
                    <a:lstStyle/>
                    <a:p>
                      <a:pPr algn="ctr"/>
                      <a:r>
                        <a:rPr lang="en-US" sz="1800" dirty="0"/>
                        <a:t>9 or more CTE</a:t>
                      </a:r>
                    </a:p>
                  </a:txBody>
                  <a:tcPr/>
                </a:tc>
                <a:tc>
                  <a:txBody>
                    <a:bodyPr/>
                    <a:lstStyle/>
                    <a:p>
                      <a:pPr algn="ctr"/>
                      <a:r>
                        <a:rPr lang="en-US" sz="1800" dirty="0"/>
                        <a:t>267</a:t>
                      </a:r>
                    </a:p>
                  </a:txBody>
                  <a:tcPr/>
                </a:tc>
                <a:tc>
                  <a:txBody>
                    <a:bodyPr/>
                    <a:lstStyle/>
                    <a:p>
                      <a:pPr algn="ctr"/>
                      <a:r>
                        <a:rPr lang="en-US" sz="1800" dirty="0"/>
                        <a:t>$                   111</a:t>
                      </a:r>
                    </a:p>
                  </a:txBody>
                  <a:tcPr/>
                </a:tc>
                <a:tc>
                  <a:txBody>
                    <a:bodyPr/>
                    <a:lstStyle/>
                    <a:p>
                      <a:pPr algn="ctr"/>
                      <a:r>
                        <a:rPr lang="en-US" sz="1800" dirty="0"/>
                        <a:t>$               29,637</a:t>
                      </a:r>
                    </a:p>
                  </a:txBody>
                  <a:tcPr/>
                </a:tc>
                <a:extLst>
                  <a:ext uri="{0D108BD9-81ED-4DB2-BD59-A6C34878D82A}">
                    <a16:rowId xmlns:a16="http://schemas.microsoft.com/office/drawing/2014/main" val="4226931205"/>
                  </a:ext>
                </a:extLst>
              </a:tr>
              <a:tr h="370840">
                <a:tc>
                  <a:txBody>
                    <a:bodyPr/>
                    <a:lstStyle/>
                    <a:p>
                      <a:pPr algn="ctr"/>
                      <a:r>
                        <a:rPr lang="en-US" sz="1800" dirty="0"/>
                        <a:t>Living Wage</a:t>
                      </a:r>
                    </a:p>
                  </a:txBody>
                  <a:tcPr>
                    <a:lnB w="12700" cap="flat" cmpd="sng" algn="ctr">
                      <a:solidFill>
                        <a:schemeClr val="tx1"/>
                      </a:solidFill>
                      <a:prstDash val="solid"/>
                      <a:round/>
                      <a:headEnd type="none" w="med" len="med"/>
                      <a:tailEnd type="none" w="med" len="med"/>
                    </a:lnB>
                  </a:tcPr>
                </a:tc>
                <a:tc>
                  <a:txBody>
                    <a:bodyPr/>
                    <a:lstStyle/>
                    <a:p>
                      <a:pPr algn="ctr"/>
                      <a:r>
                        <a:rPr lang="en-US" sz="1800" dirty="0"/>
                        <a:t>374</a:t>
                      </a:r>
                    </a:p>
                  </a:txBody>
                  <a:tcPr>
                    <a:lnB w="12700" cap="flat" cmpd="sng" algn="ctr">
                      <a:solidFill>
                        <a:schemeClr val="tx1"/>
                      </a:solidFill>
                      <a:prstDash val="solid"/>
                      <a:round/>
                      <a:headEnd type="none" w="med" len="med"/>
                      <a:tailEnd type="none" w="med" len="med"/>
                    </a:lnB>
                  </a:tcPr>
                </a:tc>
                <a:tc>
                  <a:txBody>
                    <a:bodyPr/>
                    <a:lstStyle/>
                    <a:p>
                      <a:pPr algn="ctr"/>
                      <a:r>
                        <a:rPr lang="en-US" sz="1800" dirty="0"/>
                        <a:t>$                   111</a:t>
                      </a:r>
                    </a:p>
                  </a:txBody>
                  <a:tcPr>
                    <a:lnB w="12700" cap="flat" cmpd="sng" algn="ctr">
                      <a:solidFill>
                        <a:schemeClr val="tx1"/>
                      </a:solidFill>
                      <a:prstDash val="solid"/>
                      <a:round/>
                      <a:headEnd type="none" w="med" len="med"/>
                      <a:tailEnd type="none" w="med" len="med"/>
                    </a:lnB>
                  </a:tcPr>
                </a:tc>
                <a:tc>
                  <a:txBody>
                    <a:bodyPr/>
                    <a:lstStyle/>
                    <a:p>
                      <a:pPr algn="ctr"/>
                      <a:r>
                        <a:rPr lang="en-US" sz="1800" dirty="0"/>
                        <a:t>$               41,514</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3931338"/>
                  </a:ext>
                </a:extLst>
              </a:tr>
              <a:tr h="370840">
                <a:tc>
                  <a:txBody>
                    <a:bodyPr/>
                    <a:lstStyle/>
                    <a:p>
                      <a:pPr algn="ctr"/>
                      <a:r>
                        <a:rPr lang="en-US" sz="1800" b="1" dirty="0"/>
                        <a:t>Total</a:t>
                      </a:r>
                    </a:p>
                  </a:txBody>
                  <a:tcPr>
                    <a:lnT w="12700" cap="flat" cmpd="sng" algn="ctr">
                      <a:solidFill>
                        <a:schemeClr val="tx1"/>
                      </a:solidFill>
                      <a:prstDash val="solid"/>
                      <a:round/>
                      <a:headEnd type="none" w="med" len="med"/>
                      <a:tailEnd type="none" w="med" len="med"/>
                    </a:lnT>
                  </a:tcPr>
                </a:tc>
                <a:tc>
                  <a:txBody>
                    <a:bodyPr/>
                    <a:lstStyle/>
                    <a:p>
                      <a:pPr algn="ctr"/>
                      <a:endParaRPr lang="en-US" sz="1800" b="1" dirty="0"/>
                    </a:p>
                  </a:txBody>
                  <a:tcPr>
                    <a:lnT w="12700" cap="flat" cmpd="sng" algn="ctr">
                      <a:solidFill>
                        <a:schemeClr val="tx1"/>
                      </a:solidFill>
                      <a:prstDash val="solid"/>
                      <a:round/>
                      <a:headEnd type="none" w="med" len="med"/>
                      <a:tailEnd type="none" w="med" len="med"/>
                    </a:lnT>
                  </a:tcPr>
                </a:tc>
                <a:tc>
                  <a:txBody>
                    <a:bodyPr/>
                    <a:lstStyle/>
                    <a:p>
                      <a:pPr algn="ctr"/>
                      <a:endParaRPr lang="en-US" sz="1800" b="1" dirty="0"/>
                    </a:p>
                  </a:txBody>
                  <a:tcPr>
                    <a:lnT w="12700" cap="flat" cmpd="sng" algn="ctr">
                      <a:solidFill>
                        <a:schemeClr val="tx1"/>
                      </a:solidFill>
                      <a:prstDash val="solid"/>
                      <a:round/>
                      <a:headEnd type="none" w="med" len="med"/>
                      <a:tailEnd type="none" w="med" len="med"/>
                    </a:lnT>
                  </a:tcPr>
                </a:tc>
                <a:tc>
                  <a:txBody>
                    <a:bodyPr/>
                    <a:lstStyle/>
                    <a:p>
                      <a:pPr algn="ctr"/>
                      <a:r>
                        <a:rPr lang="en-US" sz="1800" b="1" dirty="0"/>
                        <a:t>$            242,776</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32505429"/>
                  </a:ext>
                </a:extLst>
              </a:tr>
            </a:tbl>
          </a:graphicData>
        </a:graphic>
      </p:graphicFrame>
      <p:sp>
        <p:nvSpPr>
          <p:cNvPr id="4" name="Slide Number Placeholder 3">
            <a:extLst>
              <a:ext uri="{FF2B5EF4-FFF2-40B4-BE49-F238E27FC236}">
                <a16:creationId xmlns:a16="http://schemas.microsoft.com/office/drawing/2014/main" id="{E56DF7D3-049E-4720-95D5-476F4A40423C}"/>
              </a:ext>
            </a:extLst>
          </p:cNvPr>
          <p:cNvSpPr>
            <a:spLocks noGrp="1"/>
          </p:cNvSpPr>
          <p:nvPr>
            <p:ph type="sldNum" sz="quarter" idx="12"/>
          </p:nvPr>
        </p:nvSpPr>
        <p:spPr/>
        <p:txBody>
          <a:bodyPr/>
          <a:lstStyle/>
          <a:p>
            <a:fld id="{F05985AA-6773-459F-BDC9-C092A1AE919E}" type="slidenum">
              <a:rPr lang="en-US" smtClean="0"/>
              <a:pPr/>
              <a:t>67</a:t>
            </a:fld>
            <a:endParaRPr lang="en-US" dirty="0"/>
          </a:p>
        </p:txBody>
      </p:sp>
    </p:spTree>
    <p:extLst>
      <p:ext uri="{BB962C8B-B14F-4D97-AF65-F5344CB8AC3E}">
        <p14:creationId xmlns:p14="http://schemas.microsoft.com/office/powerpoint/2010/main" val="7255070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F06E5-FDFA-42BE-820C-0581CE9CAA50}"/>
              </a:ext>
            </a:extLst>
          </p:cNvPr>
          <p:cNvSpPr>
            <a:spLocks noGrp="1"/>
          </p:cNvSpPr>
          <p:nvPr>
            <p:ph type="title"/>
          </p:nvPr>
        </p:nvSpPr>
        <p:spPr/>
        <p:txBody>
          <a:bodyPr/>
          <a:lstStyle/>
          <a:p>
            <a:pPr algn="ctr"/>
            <a:r>
              <a:rPr lang="en-US" dirty="0"/>
              <a:t>Student success (10%)</a:t>
            </a:r>
            <a:br>
              <a:rPr lang="en-US" dirty="0"/>
            </a:br>
            <a:r>
              <a:rPr lang="en-US" dirty="0"/>
              <a:t>TC 18-19 Funding</a:t>
            </a:r>
          </a:p>
        </p:txBody>
      </p:sp>
      <p:graphicFrame>
        <p:nvGraphicFramePr>
          <p:cNvPr id="5" name="Content Placeholder 4">
            <a:extLst>
              <a:ext uri="{FF2B5EF4-FFF2-40B4-BE49-F238E27FC236}">
                <a16:creationId xmlns:a16="http://schemas.microsoft.com/office/drawing/2014/main" id="{0CD04D9E-FD37-4D54-9AB9-7E57EEE61A04}"/>
              </a:ext>
            </a:extLst>
          </p:cNvPr>
          <p:cNvGraphicFramePr>
            <a:graphicFrameLocks noGrp="1"/>
          </p:cNvGraphicFramePr>
          <p:nvPr>
            <p:ph idx="1"/>
          </p:nvPr>
        </p:nvGraphicFramePr>
        <p:xfrm>
          <a:off x="2462213" y="2286000"/>
          <a:ext cx="7634288" cy="2286000"/>
        </p:xfrm>
        <a:graphic>
          <a:graphicData uri="http://schemas.openxmlformats.org/drawingml/2006/table">
            <a:tbl>
              <a:tblPr firstRow="1" bandRow="1">
                <a:tableStyleId>{5C22544A-7EE6-4342-B048-85BDC9FD1C3A}</a:tableStyleId>
              </a:tblPr>
              <a:tblGrid>
                <a:gridCol w="3817144">
                  <a:extLst>
                    <a:ext uri="{9D8B030D-6E8A-4147-A177-3AD203B41FA5}">
                      <a16:colId xmlns:a16="http://schemas.microsoft.com/office/drawing/2014/main" val="1617243968"/>
                    </a:ext>
                  </a:extLst>
                </a:gridCol>
                <a:gridCol w="3817144">
                  <a:extLst>
                    <a:ext uri="{9D8B030D-6E8A-4147-A177-3AD203B41FA5}">
                      <a16:colId xmlns:a16="http://schemas.microsoft.com/office/drawing/2014/main" val="3381369129"/>
                    </a:ext>
                  </a:extLst>
                </a:gridCol>
              </a:tblGrid>
              <a:tr h="370840">
                <a:tc>
                  <a:txBody>
                    <a:bodyPr/>
                    <a:lstStyle/>
                    <a:p>
                      <a:pPr algn="ctr"/>
                      <a:r>
                        <a:rPr lang="en-US" sz="2400" dirty="0"/>
                        <a:t>Categories</a:t>
                      </a:r>
                    </a:p>
                  </a:txBody>
                  <a:tcPr/>
                </a:tc>
                <a:tc>
                  <a:txBody>
                    <a:bodyPr/>
                    <a:lstStyle/>
                    <a:p>
                      <a:pPr algn="ctr"/>
                      <a:r>
                        <a:rPr lang="en-US" sz="2400" dirty="0"/>
                        <a:t>Revenues</a:t>
                      </a:r>
                    </a:p>
                  </a:txBody>
                  <a:tcPr/>
                </a:tc>
                <a:extLst>
                  <a:ext uri="{0D108BD9-81ED-4DB2-BD59-A6C34878D82A}">
                    <a16:rowId xmlns:a16="http://schemas.microsoft.com/office/drawing/2014/main" val="1859250664"/>
                  </a:ext>
                </a:extLst>
              </a:tr>
              <a:tr h="370840">
                <a:tc>
                  <a:txBody>
                    <a:bodyPr/>
                    <a:lstStyle/>
                    <a:p>
                      <a:pPr algn="ctr"/>
                      <a:r>
                        <a:rPr lang="en-US" sz="2400" dirty="0"/>
                        <a:t>All Students</a:t>
                      </a:r>
                    </a:p>
                  </a:txBody>
                  <a:tcPr/>
                </a:tc>
                <a:tc>
                  <a:txBody>
                    <a:bodyPr/>
                    <a:lstStyle/>
                    <a:p>
                      <a:pPr algn="ctr"/>
                      <a:r>
                        <a:rPr lang="en-US" sz="2400" dirty="0"/>
                        <a:t>$2,668,380</a:t>
                      </a:r>
                    </a:p>
                  </a:txBody>
                  <a:tcPr/>
                </a:tc>
                <a:extLst>
                  <a:ext uri="{0D108BD9-81ED-4DB2-BD59-A6C34878D82A}">
                    <a16:rowId xmlns:a16="http://schemas.microsoft.com/office/drawing/2014/main" val="991172234"/>
                  </a:ext>
                </a:extLst>
              </a:tr>
              <a:tr h="370840">
                <a:tc>
                  <a:txBody>
                    <a:bodyPr/>
                    <a:lstStyle/>
                    <a:p>
                      <a:pPr algn="ctr"/>
                      <a:r>
                        <a:rPr lang="en-US" sz="2400" dirty="0"/>
                        <a:t>Pell Grant Students</a:t>
                      </a:r>
                    </a:p>
                  </a:txBody>
                  <a:tcPr/>
                </a:tc>
                <a:tc>
                  <a:txBody>
                    <a:bodyPr/>
                    <a:lstStyle/>
                    <a:p>
                      <a:pPr algn="ctr"/>
                      <a:r>
                        <a:rPr lang="en-US" sz="2400" dirty="0"/>
                        <a:t>$246,072</a:t>
                      </a:r>
                    </a:p>
                  </a:txBody>
                  <a:tcPr/>
                </a:tc>
                <a:extLst>
                  <a:ext uri="{0D108BD9-81ED-4DB2-BD59-A6C34878D82A}">
                    <a16:rowId xmlns:a16="http://schemas.microsoft.com/office/drawing/2014/main" val="2039453629"/>
                  </a:ext>
                </a:extLst>
              </a:tr>
              <a:tr h="370840">
                <a:tc>
                  <a:txBody>
                    <a:bodyPr/>
                    <a:lstStyle/>
                    <a:p>
                      <a:pPr algn="ctr"/>
                      <a:r>
                        <a:rPr lang="en-US" sz="2400" dirty="0"/>
                        <a:t>College Promise Students</a:t>
                      </a:r>
                    </a:p>
                  </a:txBody>
                  <a:tcPr>
                    <a:lnB w="12700" cap="flat" cmpd="sng" algn="ctr">
                      <a:solidFill>
                        <a:schemeClr val="tx1"/>
                      </a:solidFill>
                      <a:prstDash val="solid"/>
                      <a:round/>
                      <a:headEnd type="none" w="med" len="med"/>
                      <a:tailEnd type="none" w="med" len="med"/>
                    </a:lnB>
                  </a:tcPr>
                </a:tc>
                <a:tc>
                  <a:txBody>
                    <a:bodyPr/>
                    <a:lstStyle/>
                    <a:p>
                      <a:pPr algn="ctr"/>
                      <a:r>
                        <a:rPr lang="en-US" sz="2400" dirty="0"/>
                        <a:t>$242,776</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1357177"/>
                  </a:ext>
                </a:extLst>
              </a:tr>
              <a:tr h="370840">
                <a:tc>
                  <a:txBody>
                    <a:bodyPr/>
                    <a:lstStyle/>
                    <a:p>
                      <a:pPr algn="ctr"/>
                      <a:r>
                        <a:rPr lang="en-US" sz="2400" b="1" dirty="0">
                          <a:solidFill>
                            <a:schemeClr val="tx1"/>
                          </a:solidFill>
                        </a:rPr>
                        <a:t>Total Success Allocation</a:t>
                      </a:r>
                    </a:p>
                  </a:txBody>
                  <a:tcPr>
                    <a:lnT w="12700" cap="flat" cmpd="sng" algn="ctr">
                      <a:solidFill>
                        <a:schemeClr val="tx1"/>
                      </a:solidFill>
                      <a:prstDash val="solid"/>
                      <a:round/>
                      <a:headEnd type="none" w="med" len="med"/>
                      <a:tailEnd type="none" w="med" len="med"/>
                    </a:lnT>
                  </a:tcPr>
                </a:tc>
                <a:tc>
                  <a:txBody>
                    <a:bodyPr/>
                    <a:lstStyle/>
                    <a:p>
                      <a:pPr algn="ctr"/>
                      <a:r>
                        <a:rPr lang="en-US" sz="2400" b="1" dirty="0">
                          <a:solidFill>
                            <a:schemeClr val="tx1"/>
                          </a:solidFill>
                        </a:rPr>
                        <a:t>$3,157,228</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94203919"/>
                  </a:ext>
                </a:extLst>
              </a:tr>
            </a:tbl>
          </a:graphicData>
        </a:graphic>
      </p:graphicFrame>
      <p:sp>
        <p:nvSpPr>
          <p:cNvPr id="4" name="Slide Number Placeholder 3">
            <a:extLst>
              <a:ext uri="{FF2B5EF4-FFF2-40B4-BE49-F238E27FC236}">
                <a16:creationId xmlns:a16="http://schemas.microsoft.com/office/drawing/2014/main" id="{C2C97677-39F9-407A-B094-2137FB874338}"/>
              </a:ext>
            </a:extLst>
          </p:cNvPr>
          <p:cNvSpPr>
            <a:spLocks noGrp="1"/>
          </p:cNvSpPr>
          <p:nvPr>
            <p:ph type="sldNum" sz="quarter" idx="12"/>
          </p:nvPr>
        </p:nvSpPr>
        <p:spPr/>
        <p:txBody>
          <a:bodyPr/>
          <a:lstStyle/>
          <a:p>
            <a:fld id="{F05985AA-6773-459F-BDC9-C092A1AE919E}" type="slidenum">
              <a:rPr lang="en-US" smtClean="0"/>
              <a:pPr/>
              <a:t>68</a:t>
            </a:fld>
            <a:endParaRPr lang="en-US" dirty="0"/>
          </a:p>
        </p:txBody>
      </p:sp>
    </p:spTree>
    <p:extLst>
      <p:ext uri="{BB962C8B-B14F-4D97-AF65-F5344CB8AC3E}">
        <p14:creationId xmlns:p14="http://schemas.microsoft.com/office/powerpoint/2010/main" val="26791470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91F73-19C9-4401-B933-63AFB57B8751}"/>
              </a:ext>
            </a:extLst>
          </p:cNvPr>
          <p:cNvSpPr>
            <a:spLocks noGrp="1"/>
          </p:cNvSpPr>
          <p:nvPr>
            <p:ph type="title"/>
          </p:nvPr>
        </p:nvSpPr>
        <p:spPr/>
        <p:txBody>
          <a:bodyPr>
            <a:normAutofit/>
          </a:bodyPr>
          <a:lstStyle/>
          <a:p>
            <a:pPr algn="ctr"/>
            <a:r>
              <a:rPr lang="en-US" sz="4000" dirty="0"/>
              <a:t>2018-19 </a:t>
            </a:r>
            <a:br>
              <a:rPr lang="en-US" sz="4000" dirty="0"/>
            </a:br>
            <a:r>
              <a:rPr lang="en-US" sz="4000" dirty="0"/>
              <a:t>Total computational revenue</a:t>
            </a:r>
            <a:endParaRPr lang="en-US" sz="4400" dirty="0"/>
          </a:p>
        </p:txBody>
      </p:sp>
      <p:sp>
        <p:nvSpPr>
          <p:cNvPr id="4" name="Slide Number Placeholder 3">
            <a:extLst>
              <a:ext uri="{FF2B5EF4-FFF2-40B4-BE49-F238E27FC236}">
                <a16:creationId xmlns:a16="http://schemas.microsoft.com/office/drawing/2014/main" id="{176D6C4A-B541-4272-812F-CCD1C2CEF692}"/>
              </a:ext>
            </a:extLst>
          </p:cNvPr>
          <p:cNvSpPr>
            <a:spLocks noGrp="1"/>
          </p:cNvSpPr>
          <p:nvPr>
            <p:ph type="sldNum" sz="quarter" idx="12"/>
          </p:nvPr>
        </p:nvSpPr>
        <p:spPr/>
        <p:txBody>
          <a:bodyPr/>
          <a:lstStyle/>
          <a:p>
            <a:fld id="{F05985AA-6773-459F-BDC9-C092A1AE919E}" type="slidenum">
              <a:rPr lang="en-US" smtClean="0"/>
              <a:pPr/>
              <a:t>69</a:t>
            </a:fld>
            <a:endParaRPr lang="en-US" dirty="0"/>
          </a:p>
        </p:txBody>
      </p:sp>
      <p:graphicFrame>
        <p:nvGraphicFramePr>
          <p:cNvPr id="7" name="Content Placeholder 4">
            <a:extLst>
              <a:ext uri="{FF2B5EF4-FFF2-40B4-BE49-F238E27FC236}">
                <a16:creationId xmlns:a16="http://schemas.microsoft.com/office/drawing/2014/main" id="{7964BF51-C00A-4929-9E89-AF7AAF55379B}"/>
              </a:ext>
            </a:extLst>
          </p:cNvPr>
          <p:cNvGraphicFramePr>
            <a:graphicFrameLocks/>
          </p:cNvGraphicFramePr>
          <p:nvPr/>
        </p:nvGraphicFramePr>
        <p:xfrm>
          <a:off x="2743200" y="2057396"/>
          <a:ext cx="7162800" cy="4191004"/>
        </p:xfrm>
        <a:graphic>
          <a:graphicData uri="http://schemas.openxmlformats.org/drawingml/2006/table">
            <a:tbl>
              <a:tblPr firstRow="1" bandRow="1">
                <a:tableStyleId>{3C2FFA5D-87B4-456A-9821-1D502468CF0F}</a:tableStyleId>
              </a:tblPr>
              <a:tblGrid>
                <a:gridCol w="2387600">
                  <a:extLst>
                    <a:ext uri="{9D8B030D-6E8A-4147-A177-3AD203B41FA5}">
                      <a16:colId xmlns:a16="http://schemas.microsoft.com/office/drawing/2014/main" val="1905892501"/>
                    </a:ext>
                  </a:extLst>
                </a:gridCol>
                <a:gridCol w="2387600">
                  <a:extLst>
                    <a:ext uri="{9D8B030D-6E8A-4147-A177-3AD203B41FA5}">
                      <a16:colId xmlns:a16="http://schemas.microsoft.com/office/drawing/2014/main" val="3839395208"/>
                    </a:ext>
                  </a:extLst>
                </a:gridCol>
                <a:gridCol w="2387600">
                  <a:extLst>
                    <a:ext uri="{9D8B030D-6E8A-4147-A177-3AD203B41FA5}">
                      <a16:colId xmlns:a16="http://schemas.microsoft.com/office/drawing/2014/main" val="966745135"/>
                    </a:ext>
                  </a:extLst>
                </a:gridCol>
              </a:tblGrid>
              <a:tr h="479133">
                <a:tc>
                  <a:txBody>
                    <a:bodyPr/>
                    <a:lstStyle/>
                    <a:p>
                      <a:pPr algn="ctr"/>
                      <a:r>
                        <a:rPr lang="en-US" sz="2000" dirty="0">
                          <a:solidFill>
                            <a:schemeClr val="bg1"/>
                          </a:solidFill>
                        </a:rPr>
                        <a:t>Categories</a:t>
                      </a:r>
                    </a:p>
                  </a:txBody>
                  <a:tcPr>
                    <a:solidFill>
                      <a:schemeClr val="tx1"/>
                    </a:solidFill>
                  </a:tcPr>
                </a:tc>
                <a:tc>
                  <a:txBody>
                    <a:bodyPr/>
                    <a:lstStyle/>
                    <a:p>
                      <a:pPr algn="ctr"/>
                      <a:r>
                        <a:rPr lang="en-US" sz="2000" dirty="0">
                          <a:solidFill>
                            <a:schemeClr val="bg1"/>
                          </a:solidFill>
                        </a:rPr>
                        <a:t>Revenues</a:t>
                      </a:r>
                    </a:p>
                  </a:txBody>
                  <a:tcPr>
                    <a:solidFill>
                      <a:schemeClr val="tx1"/>
                    </a:solidFill>
                  </a:tcPr>
                </a:tc>
                <a:tc>
                  <a:txBody>
                    <a:bodyPr/>
                    <a:lstStyle/>
                    <a:p>
                      <a:pPr algn="ctr"/>
                      <a:r>
                        <a:rPr lang="en-US" sz="2000" dirty="0">
                          <a:solidFill>
                            <a:schemeClr val="bg1"/>
                          </a:solidFill>
                        </a:rPr>
                        <a:t>Percentage</a:t>
                      </a:r>
                    </a:p>
                  </a:txBody>
                  <a:tcPr>
                    <a:solidFill>
                      <a:schemeClr val="tx1"/>
                    </a:solidFill>
                  </a:tcPr>
                </a:tc>
                <a:extLst>
                  <a:ext uri="{0D108BD9-81ED-4DB2-BD59-A6C34878D82A}">
                    <a16:rowId xmlns:a16="http://schemas.microsoft.com/office/drawing/2014/main" val="3672519765"/>
                  </a:ext>
                </a:extLst>
              </a:tr>
              <a:tr h="529019">
                <a:tc>
                  <a:txBody>
                    <a:bodyPr/>
                    <a:lstStyle/>
                    <a:p>
                      <a:pPr algn="ctr"/>
                      <a:r>
                        <a:rPr lang="en-US" sz="1800" dirty="0"/>
                        <a:t>Base Allocation</a:t>
                      </a:r>
                    </a:p>
                  </a:txBody>
                  <a:tcPr/>
                </a:tc>
                <a:tc>
                  <a:txBody>
                    <a:bodyPr/>
                    <a:lstStyle/>
                    <a:p>
                      <a:pPr algn="ctr"/>
                      <a:r>
                        <a:rPr lang="en-US" sz="1800" dirty="0"/>
                        <a:t>$19,292,333</a:t>
                      </a:r>
                    </a:p>
                  </a:txBody>
                  <a:tcPr/>
                </a:tc>
                <a:tc>
                  <a:txBody>
                    <a:bodyPr/>
                    <a:lstStyle/>
                    <a:p>
                      <a:pPr algn="ctr"/>
                      <a:r>
                        <a:rPr lang="en-US" sz="1800" dirty="0"/>
                        <a:t>71.8%</a:t>
                      </a:r>
                    </a:p>
                  </a:txBody>
                  <a:tcPr/>
                </a:tc>
                <a:extLst>
                  <a:ext uri="{0D108BD9-81ED-4DB2-BD59-A6C34878D82A}">
                    <a16:rowId xmlns:a16="http://schemas.microsoft.com/office/drawing/2014/main" val="1473970260"/>
                  </a:ext>
                </a:extLst>
              </a:tr>
              <a:tr h="773984">
                <a:tc>
                  <a:txBody>
                    <a:bodyPr/>
                    <a:lstStyle/>
                    <a:p>
                      <a:pPr algn="ctr"/>
                      <a:r>
                        <a:rPr lang="en-US" sz="1800" dirty="0"/>
                        <a:t>Supplemental Allocation</a:t>
                      </a:r>
                    </a:p>
                  </a:txBody>
                  <a:tcPr/>
                </a:tc>
                <a:tc>
                  <a:txBody>
                    <a:bodyPr/>
                    <a:lstStyle/>
                    <a:p>
                      <a:pPr algn="ctr"/>
                      <a:r>
                        <a:rPr lang="en-US" sz="1800" dirty="0"/>
                        <a:t>$4,425,904</a:t>
                      </a:r>
                    </a:p>
                  </a:txBody>
                  <a:tcPr/>
                </a:tc>
                <a:tc>
                  <a:txBody>
                    <a:bodyPr/>
                    <a:lstStyle/>
                    <a:p>
                      <a:pPr algn="ctr"/>
                      <a:r>
                        <a:rPr lang="en-US" sz="1800" dirty="0"/>
                        <a:t>16.5%</a:t>
                      </a:r>
                    </a:p>
                  </a:txBody>
                  <a:tcPr/>
                </a:tc>
                <a:extLst>
                  <a:ext uri="{0D108BD9-81ED-4DB2-BD59-A6C34878D82A}">
                    <a16:rowId xmlns:a16="http://schemas.microsoft.com/office/drawing/2014/main" val="1614022941"/>
                  </a:ext>
                </a:extLst>
              </a:tr>
              <a:tr h="773984">
                <a:tc>
                  <a:txBody>
                    <a:bodyPr/>
                    <a:lstStyle/>
                    <a:p>
                      <a:pPr algn="ctr"/>
                      <a:r>
                        <a:rPr lang="en-US" sz="1800" dirty="0"/>
                        <a:t>Student Success Allocation</a:t>
                      </a:r>
                    </a:p>
                  </a:txBody>
                  <a:tcPr/>
                </a:tc>
                <a:tc>
                  <a:txBody>
                    <a:bodyPr/>
                    <a:lstStyle/>
                    <a:p>
                      <a:pPr algn="ctr"/>
                      <a:r>
                        <a:rPr lang="en-US" sz="1800" dirty="0"/>
                        <a:t>$3,157,228</a:t>
                      </a:r>
                    </a:p>
                  </a:txBody>
                  <a:tcPr/>
                </a:tc>
                <a:tc>
                  <a:txBody>
                    <a:bodyPr/>
                    <a:lstStyle/>
                    <a:p>
                      <a:pPr algn="ctr"/>
                      <a:r>
                        <a:rPr lang="en-US" sz="1800" dirty="0"/>
                        <a:t>11.7%</a:t>
                      </a:r>
                    </a:p>
                  </a:txBody>
                  <a:tcPr/>
                </a:tc>
                <a:extLst>
                  <a:ext uri="{0D108BD9-81ED-4DB2-BD59-A6C34878D82A}">
                    <a16:rowId xmlns:a16="http://schemas.microsoft.com/office/drawing/2014/main" val="115566013"/>
                  </a:ext>
                </a:extLst>
              </a:tr>
              <a:tr h="629787">
                <a:tc>
                  <a:txBody>
                    <a:bodyPr/>
                    <a:lstStyle/>
                    <a:p>
                      <a:pPr algn="ctr"/>
                      <a:r>
                        <a:rPr lang="en-US" sz="1400" dirty="0">
                          <a:solidFill>
                            <a:schemeClr val="bg1"/>
                          </a:solidFill>
                        </a:rPr>
                        <a:t>Total Computational Revenue</a:t>
                      </a:r>
                      <a:endParaRPr lang="en-US" sz="1400" b="1" dirty="0">
                        <a:solidFill>
                          <a:schemeClr val="bg1"/>
                        </a:solidFill>
                      </a:endParaRPr>
                    </a:p>
                  </a:txBody>
                  <a:tcPr>
                    <a:solidFill>
                      <a:schemeClr val="tx1"/>
                    </a:solidFill>
                  </a:tcPr>
                </a:tc>
                <a:tc>
                  <a:txBody>
                    <a:bodyPr/>
                    <a:lstStyle/>
                    <a:p>
                      <a:pPr algn="ctr"/>
                      <a:r>
                        <a:rPr lang="en-US" sz="1800" b="1" dirty="0">
                          <a:solidFill>
                            <a:schemeClr val="bg1"/>
                          </a:solidFill>
                        </a:rPr>
                        <a:t>$26,875,465</a:t>
                      </a:r>
                    </a:p>
                  </a:txBody>
                  <a:tcPr anchor="ctr">
                    <a:solidFill>
                      <a:schemeClr val="tx1"/>
                    </a:solidFill>
                  </a:tcPr>
                </a:tc>
                <a:tc>
                  <a:txBody>
                    <a:bodyPr/>
                    <a:lstStyle/>
                    <a:p>
                      <a:pPr algn="ctr"/>
                      <a:r>
                        <a:rPr lang="en-US" sz="1800" dirty="0">
                          <a:solidFill>
                            <a:schemeClr val="bg1"/>
                          </a:solidFill>
                        </a:rPr>
                        <a:t>100%</a:t>
                      </a:r>
                      <a:endParaRPr lang="en-US" sz="1800" b="1" dirty="0">
                        <a:solidFill>
                          <a:schemeClr val="bg1"/>
                        </a:solidFill>
                      </a:endParaRPr>
                    </a:p>
                  </a:txBody>
                  <a:tcPr>
                    <a:lnB w="6350" cap="flat" cmpd="sng" algn="in">
                      <a:noFill/>
                      <a:prstDash val="solid"/>
                    </a:lnB>
                    <a:solidFill>
                      <a:schemeClr val="tx1"/>
                    </a:solidFill>
                  </a:tcPr>
                </a:tc>
                <a:extLst>
                  <a:ext uri="{0D108BD9-81ED-4DB2-BD59-A6C34878D82A}">
                    <a16:rowId xmlns:a16="http://schemas.microsoft.com/office/drawing/2014/main" val="3013618297"/>
                  </a:ext>
                </a:extLst>
              </a:tr>
              <a:tr h="442277">
                <a:tc>
                  <a:txBody>
                    <a:bodyPr/>
                    <a:lstStyle/>
                    <a:p>
                      <a:pPr algn="ctr"/>
                      <a:r>
                        <a:rPr lang="en-US" sz="1400" b="1" dirty="0">
                          <a:solidFill>
                            <a:schemeClr val="tx1"/>
                          </a:solidFill>
                        </a:rPr>
                        <a:t>Constrained</a:t>
                      </a:r>
                      <a:r>
                        <a:rPr lang="en-US" sz="1400" b="1" baseline="0" dirty="0">
                          <a:solidFill>
                            <a:schemeClr val="tx1"/>
                          </a:solidFill>
                        </a:rPr>
                        <a:t> TCR</a:t>
                      </a:r>
                      <a:endParaRPr lang="en-US" sz="1400" b="1" dirty="0">
                        <a:solidFill>
                          <a:schemeClr val="tx1"/>
                        </a:solidFill>
                      </a:endParaRPr>
                    </a:p>
                  </a:txBody>
                  <a:tcPr>
                    <a:solidFill>
                      <a:schemeClr val="accent1"/>
                    </a:solidFill>
                  </a:tcPr>
                </a:tc>
                <a:tc>
                  <a:txBody>
                    <a:bodyPr/>
                    <a:lstStyle/>
                    <a:p>
                      <a:pPr algn="ctr"/>
                      <a:r>
                        <a:rPr lang="en-US" sz="1800" b="1" dirty="0">
                          <a:solidFill>
                            <a:schemeClr val="tx1"/>
                          </a:solidFill>
                        </a:rPr>
                        <a:t>$26,494,614</a:t>
                      </a:r>
                    </a:p>
                  </a:txBody>
                  <a:tcPr anchor="ctr">
                    <a:lnR w="6350" cap="flat" cmpd="sng" algn="in">
                      <a:noFill/>
                      <a:prstDash val="solid"/>
                    </a:lnR>
                    <a:solidFill>
                      <a:schemeClr val="accent1"/>
                    </a:solidFill>
                  </a:tcPr>
                </a:tc>
                <a:tc>
                  <a:txBody>
                    <a:bodyPr/>
                    <a:lstStyle/>
                    <a:p>
                      <a:endParaRPr lang="en-US" dirty="0"/>
                    </a:p>
                  </a:txBody>
                  <a:tcPr>
                    <a:lnL w="6350" cap="flat" cmpd="sng" algn="in">
                      <a:noFill/>
                      <a:prstDash val="solid"/>
                    </a:lnL>
                    <a:lnR w="6350" cap="flat" cmpd="sng" algn="in">
                      <a:noFill/>
                      <a:prstDash val="solid"/>
                    </a:lnR>
                    <a:lnT w="6350" cap="flat" cmpd="sng" algn="in">
                      <a:noFill/>
                      <a:prstDash val="solid"/>
                    </a:lnT>
                    <a:lnB w="6350" cap="flat" cmpd="sng" algn="in">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5000610"/>
                  </a:ext>
                </a:extLst>
              </a:tr>
              <a:tr h="562820">
                <a:tc>
                  <a:txBody>
                    <a:bodyPr/>
                    <a:lstStyle/>
                    <a:p>
                      <a:pPr algn="ctr"/>
                      <a:r>
                        <a:rPr lang="en-US" sz="1200" b="1" dirty="0">
                          <a:solidFill>
                            <a:schemeClr val="tx1"/>
                          </a:solidFill>
                        </a:rPr>
                        <a:t>Adjusted TCR Reflecting Available</a:t>
                      </a:r>
                      <a:r>
                        <a:rPr lang="en-US" sz="1200" b="1" baseline="0" dirty="0">
                          <a:solidFill>
                            <a:schemeClr val="tx1"/>
                          </a:solidFill>
                        </a:rPr>
                        <a:t> Revenue</a:t>
                      </a:r>
                      <a:endParaRPr lang="en-US" sz="1200" b="1" dirty="0">
                        <a:solidFill>
                          <a:schemeClr val="tx1"/>
                        </a:solidFill>
                      </a:endParaRPr>
                    </a:p>
                  </a:txBody>
                  <a:tcPr>
                    <a:solidFill>
                      <a:schemeClr val="accent1">
                        <a:lumMod val="75000"/>
                      </a:schemeClr>
                    </a:solidFill>
                  </a:tcPr>
                </a:tc>
                <a:tc>
                  <a:txBody>
                    <a:bodyPr/>
                    <a:lstStyle/>
                    <a:p>
                      <a:pPr algn="ctr"/>
                      <a:r>
                        <a:rPr lang="en-US" sz="1800" b="1" dirty="0">
                          <a:solidFill>
                            <a:schemeClr val="tx1"/>
                          </a:solidFill>
                        </a:rPr>
                        <a:t>$26,330,663</a:t>
                      </a:r>
                    </a:p>
                  </a:txBody>
                  <a:tcPr anchor="ctr">
                    <a:lnR w="6350" cap="flat" cmpd="sng" algn="in">
                      <a:noFill/>
                      <a:prstDash val="solid"/>
                    </a:lnR>
                    <a:solidFill>
                      <a:schemeClr val="accent1">
                        <a:lumMod val="75000"/>
                      </a:schemeClr>
                    </a:solidFill>
                  </a:tcPr>
                </a:tc>
                <a:tc>
                  <a:txBody>
                    <a:bodyPr/>
                    <a:lstStyle/>
                    <a:p>
                      <a:endParaRPr lang="en-US" dirty="0"/>
                    </a:p>
                  </a:txBody>
                  <a:tcPr>
                    <a:lnL w="6350" cap="flat" cmpd="sng" algn="in">
                      <a:noFill/>
                      <a:prstDash val="solid"/>
                    </a:lnL>
                    <a:lnR w="6350" cap="flat" cmpd="sng" algn="in">
                      <a:noFill/>
                      <a:prstDash val="solid"/>
                    </a:lnR>
                    <a:lnT w="6350" cap="flat" cmpd="sng" algn="in">
                      <a:noFill/>
                      <a:prstDash val="solid"/>
                    </a:lnT>
                    <a:lnB w="6350" cap="flat" cmpd="sng" algn="in">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69076403"/>
                  </a:ext>
                </a:extLst>
              </a:tr>
            </a:tbl>
          </a:graphicData>
        </a:graphic>
      </p:graphicFrame>
    </p:spTree>
    <p:extLst>
      <p:ext uri="{BB962C8B-B14F-4D97-AF65-F5344CB8AC3E}">
        <p14:creationId xmlns:p14="http://schemas.microsoft.com/office/powerpoint/2010/main" val="83793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2E1F1-40E0-4B6C-8A64-FD1949B85C57}"/>
              </a:ext>
            </a:extLst>
          </p:cNvPr>
          <p:cNvSpPr>
            <a:spLocks noGrp="1"/>
          </p:cNvSpPr>
          <p:nvPr>
            <p:ph type="title"/>
          </p:nvPr>
        </p:nvSpPr>
        <p:spPr>
          <a:xfrm>
            <a:off x="1107347" y="382385"/>
            <a:ext cx="10322653" cy="867575"/>
          </a:xfrm>
        </p:spPr>
        <p:txBody>
          <a:bodyPr/>
          <a:lstStyle/>
          <a:p>
            <a:r>
              <a:rPr lang="en-US" dirty="0"/>
              <a:t>What’s new? </a:t>
            </a:r>
            <a:r>
              <a:rPr lang="en-US" b="1" i="1" dirty="0"/>
              <a:t>Curriculum! </a:t>
            </a:r>
          </a:p>
        </p:txBody>
      </p:sp>
      <p:sp>
        <p:nvSpPr>
          <p:cNvPr id="3" name="Content Placeholder 2">
            <a:extLst>
              <a:ext uri="{FF2B5EF4-FFF2-40B4-BE49-F238E27FC236}">
                <a16:creationId xmlns:a16="http://schemas.microsoft.com/office/drawing/2014/main" id="{42D27218-70DC-4B7C-A6E4-60D2FF6613B1}"/>
              </a:ext>
            </a:extLst>
          </p:cNvPr>
          <p:cNvSpPr>
            <a:spLocks noGrp="1"/>
          </p:cNvSpPr>
          <p:nvPr>
            <p:ph idx="1"/>
          </p:nvPr>
        </p:nvSpPr>
        <p:spPr>
          <a:xfrm>
            <a:off x="967646" y="1711354"/>
            <a:ext cx="10322653" cy="4915949"/>
          </a:xfrm>
        </p:spPr>
        <p:txBody>
          <a:bodyPr>
            <a:normAutofit/>
          </a:bodyPr>
          <a:lstStyle/>
          <a:p>
            <a:pPr marL="0" indent="0">
              <a:buNone/>
            </a:pPr>
            <a:r>
              <a:rPr lang="en-US" sz="2800" b="1" dirty="0"/>
              <a:t>More courses approved:</a:t>
            </a:r>
          </a:p>
          <a:p>
            <a:r>
              <a:rPr lang="en-US" sz="2800" b="1" dirty="0"/>
              <a:t>MATH 1510 </a:t>
            </a:r>
            <a:r>
              <a:rPr lang="en-US" sz="2800" dirty="0"/>
              <a:t>College Algebra for Liberal Arts</a:t>
            </a:r>
          </a:p>
          <a:p>
            <a:r>
              <a:rPr lang="en-US" sz="2800" b="1" dirty="0"/>
              <a:t>BIOL 2258 </a:t>
            </a:r>
            <a:r>
              <a:rPr lang="en-US" sz="2800" dirty="0"/>
              <a:t>Human Anatomy and Physiology</a:t>
            </a:r>
          </a:p>
          <a:p>
            <a:r>
              <a:rPr lang="en-US" sz="2800" b="1" dirty="0"/>
              <a:t>BIOL 2259 </a:t>
            </a:r>
            <a:r>
              <a:rPr lang="en-US" sz="2800" dirty="0"/>
              <a:t>Human Anatomy and Physiology II</a:t>
            </a:r>
          </a:p>
          <a:p>
            <a:r>
              <a:rPr lang="en-US" sz="2800" b="1" dirty="0"/>
              <a:t>STSU 1525 </a:t>
            </a:r>
            <a:r>
              <a:rPr lang="en-US" sz="2800" dirty="0"/>
              <a:t>Transfer Planning</a:t>
            </a:r>
          </a:p>
          <a:p>
            <a:r>
              <a:rPr lang="en-US" sz="2800" b="1" dirty="0"/>
              <a:t>STSU 1550 </a:t>
            </a:r>
            <a:r>
              <a:rPr lang="en-US" sz="2800" dirty="0"/>
              <a:t>Funding a Transfer Plan</a:t>
            </a:r>
          </a:p>
          <a:p>
            <a:r>
              <a:rPr lang="en-US" sz="2800" b="1" dirty="0"/>
              <a:t>STSU 1530 </a:t>
            </a:r>
            <a:r>
              <a:rPr lang="en-US" sz="2800" dirty="0"/>
              <a:t>Transitioning from High School to College</a:t>
            </a:r>
          </a:p>
          <a:p>
            <a:r>
              <a:rPr lang="en-US" sz="2800" b="1" dirty="0"/>
              <a:t>DS 1507 </a:t>
            </a:r>
            <a:r>
              <a:rPr lang="en-US" sz="2800" dirty="0"/>
              <a:t>Introduction to supporting People with Disabilities</a:t>
            </a:r>
          </a:p>
          <a:p>
            <a:endParaRPr lang="en-US" dirty="0"/>
          </a:p>
          <a:p>
            <a:endParaRPr lang="en-US" dirty="0"/>
          </a:p>
          <a:p>
            <a:endParaRPr lang="en-US" dirty="0"/>
          </a:p>
        </p:txBody>
      </p:sp>
    </p:spTree>
    <p:extLst>
      <p:ext uri="{BB962C8B-B14F-4D97-AF65-F5344CB8AC3E}">
        <p14:creationId xmlns:p14="http://schemas.microsoft.com/office/powerpoint/2010/main" val="96842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Student Centered Funding Formula (SCFF) </a:t>
            </a:r>
            <a:br>
              <a:rPr lang="en-US" dirty="0"/>
            </a:br>
            <a:r>
              <a:rPr lang="en-US" dirty="0"/>
              <a:t>Changes going into 2019-20</a:t>
            </a:r>
          </a:p>
        </p:txBody>
      </p:sp>
      <p:sp>
        <p:nvSpPr>
          <p:cNvPr id="3" name="Content Placeholder 2"/>
          <p:cNvSpPr>
            <a:spLocks noGrp="1"/>
          </p:cNvSpPr>
          <p:nvPr>
            <p:ph idx="1"/>
          </p:nvPr>
        </p:nvSpPr>
        <p:spPr>
          <a:xfrm>
            <a:off x="2462758" y="2438400"/>
            <a:ext cx="7633742" cy="3810000"/>
          </a:xfrm>
        </p:spPr>
        <p:txBody>
          <a:bodyPr>
            <a:normAutofit/>
          </a:bodyPr>
          <a:lstStyle/>
          <a:p>
            <a:r>
              <a:rPr lang="en-US" sz="3000" dirty="0">
                <a:solidFill>
                  <a:schemeClr val="tx1"/>
                </a:solidFill>
              </a:rPr>
              <a:t>Major Policy Changes</a:t>
            </a:r>
          </a:p>
          <a:p>
            <a:pPr lvl="1"/>
            <a:r>
              <a:rPr lang="en-US" sz="2800" dirty="0">
                <a:solidFill>
                  <a:schemeClr val="tx1"/>
                </a:solidFill>
              </a:rPr>
              <a:t>2019-20 Recalculated Rates</a:t>
            </a:r>
          </a:p>
          <a:p>
            <a:pPr lvl="1"/>
            <a:r>
              <a:rPr lang="en-US" sz="2800" dirty="0">
                <a:solidFill>
                  <a:schemeClr val="tx1"/>
                </a:solidFill>
              </a:rPr>
              <a:t>Student Success Allocation Counts</a:t>
            </a:r>
          </a:p>
          <a:p>
            <a:pPr lvl="1"/>
            <a:r>
              <a:rPr lang="en-US" sz="2800" dirty="0">
                <a:solidFill>
                  <a:schemeClr val="tx1"/>
                </a:solidFill>
              </a:rPr>
              <a:t>Student Success Allocation Calculation</a:t>
            </a:r>
          </a:p>
          <a:p>
            <a:pPr lvl="1"/>
            <a:r>
              <a:rPr lang="en-US" sz="2800" dirty="0">
                <a:solidFill>
                  <a:schemeClr val="tx1"/>
                </a:solidFill>
              </a:rPr>
              <a:t>Transfer Definition</a:t>
            </a:r>
          </a:p>
          <a:p>
            <a:endParaRPr lang="en-US" dirty="0"/>
          </a:p>
        </p:txBody>
      </p:sp>
      <p:sp>
        <p:nvSpPr>
          <p:cNvPr id="4" name="Slide Number Placeholder 3"/>
          <p:cNvSpPr>
            <a:spLocks noGrp="1"/>
          </p:cNvSpPr>
          <p:nvPr>
            <p:ph type="sldNum" sz="quarter" idx="12"/>
          </p:nvPr>
        </p:nvSpPr>
        <p:spPr/>
        <p:txBody>
          <a:bodyPr/>
          <a:lstStyle/>
          <a:p>
            <a:fld id="{F05985AA-6773-459F-BDC9-C092A1AE919E}" type="slidenum">
              <a:rPr lang="en-US" smtClean="0"/>
              <a:pPr/>
              <a:t>70</a:t>
            </a:fld>
            <a:endParaRPr lang="en-US" dirty="0"/>
          </a:p>
        </p:txBody>
      </p:sp>
    </p:spTree>
    <p:extLst>
      <p:ext uri="{BB962C8B-B14F-4D97-AF65-F5344CB8AC3E}">
        <p14:creationId xmlns:p14="http://schemas.microsoft.com/office/powerpoint/2010/main" val="23761952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956198" y="5159783"/>
            <a:ext cx="6254602" cy="951135"/>
          </a:xfrm>
        </p:spPr>
        <p:txBody>
          <a:bodyPr>
            <a:normAutofit fontScale="85000" lnSpcReduction="20000"/>
          </a:bodyPr>
          <a:lstStyle/>
          <a:p>
            <a:r>
              <a:rPr lang="en-US" dirty="0"/>
              <a:t>Assuming same data metrics </a:t>
            </a:r>
          </a:p>
          <a:p>
            <a:r>
              <a:rPr lang="en-US" dirty="0"/>
              <a:t>from 18-19 to 19-20</a:t>
            </a:r>
          </a:p>
          <a:p>
            <a:r>
              <a:rPr lang="en-US" dirty="0"/>
              <a:t>3 year average impact</a:t>
            </a:r>
          </a:p>
        </p:txBody>
      </p:sp>
      <p:sp>
        <p:nvSpPr>
          <p:cNvPr id="4" name="Slide Number Placeholder 3"/>
          <p:cNvSpPr>
            <a:spLocks noGrp="1"/>
          </p:cNvSpPr>
          <p:nvPr>
            <p:ph type="sldNum" sz="quarter" idx="12"/>
          </p:nvPr>
        </p:nvSpPr>
        <p:spPr/>
        <p:txBody>
          <a:bodyPr/>
          <a:lstStyle/>
          <a:p>
            <a:fld id="{F05985AA-6773-459F-BDC9-C092A1AE919E}" type="slidenum">
              <a:rPr lang="en-US" smtClean="0"/>
              <a:pPr/>
              <a:t>71</a:t>
            </a:fld>
            <a:endParaRPr lang="en-US" dirty="0"/>
          </a:p>
        </p:txBody>
      </p:sp>
      <p:graphicFrame>
        <p:nvGraphicFramePr>
          <p:cNvPr id="7" name="Chart 6"/>
          <p:cNvGraphicFramePr/>
          <p:nvPr/>
        </p:nvGraphicFramePr>
        <p:xfrm>
          <a:off x="3733800" y="685800"/>
          <a:ext cx="6362700" cy="42092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5781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fade">
                                      <p:cBhvr>
                                        <p:cTn id="7" dur="500"/>
                                        <p:tgtEl>
                                          <p:spTgt spid="7">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fade">
                                      <p:cBhvr>
                                        <p:cTn id="12" dur="500"/>
                                        <p:tgtEl>
                                          <p:spTgt spid="7">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fade">
                                      <p:cBhvr>
                                        <p:cTn id="17" dur="500"/>
                                        <p:tgtEl>
                                          <p:spTgt spid="7">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chart seriesIdx="2" categoryIdx="-4" bldStep="series"/>
                                            </p:graphicEl>
                                          </p:spTgt>
                                        </p:tgtEl>
                                        <p:attrNameLst>
                                          <p:attrName>style.visibility</p:attrName>
                                        </p:attrNameLst>
                                      </p:cBhvr>
                                      <p:to>
                                        <p:strVal val="visible"/>
                                      </p:to>
                                    </p:set>
                                    <p:animEffect transition="in" filter="fade">
                                      <p:cBhvr>
                                        <p:cTn id="22" dur="500"/>
                                        <p:tgtEl>
                                          <p:spTgt spid="7">
                                            <p:graphicEl>
                                              <a:chart seriesIdx="2"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graphicEl>
                                              <a:chart seriesIdx="3" categoryIdx="-4" bldStep="series"/>
                                            </p:graphicEl>
                                          </p:spTgt>
                                        </p:tgtEl>
                                        <p:attrNameLst>
                                          <p:attrName>style.visibility</p:attrName>
                                        </p:attrNameLst>
                                      </p:cBhvr>
                                      <p:to>
                                        <p:strVal val="visible"/>
                                      </p:to>
                                    </p:set>
                                    <p:animEffect transition="in" filter="fade">
                                      <p:cBhvr>
                                        <p:cTn id="27" dur="500"/>
                                        <p:tgtEl>
                                          <p:spTgt spid="7">
                                            <p:graphicEl>
                                              <a:chart seriesIdx="3"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series"/>
        </p:bldSub>
      </p:bldGraphic>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91F73-19C9-4401-B933-63AFB57B8751}"/>
              </a:ext>
            </a:extLst>
          </p:cNvPr>
          <p:cNvSpPr>
            <a:spLocks noGrp="1"/>
          </p:cNvSpPr>
          <p:nvPr>
            <p:ph type="title"/>
          </p:nvPr>
        </p:nvSpPr>
        <p:spPr/>
        <p:txBody>
          <a:bodyPr>
            <a:normAutofit/>
          </a:bodyPr>
          <a:lstStyle/>
          <a:p>
            <a:pPr algn="ctr"/>
            <a:r>
              <a:rPr lang="en-US" sz="4000" dirty="0"/>
              <a:t>2019-20 </a:t>
            </a:r>
            <a:br>
              <a:rPr lang="en-US" sz="4000" dirty="0"/>
            </a:br>
            <a:r>
              <a:rPr lang="en-US" sz="4000" dirty="0"/>
              <a:t>Estimated SCFF Revenue</a:t>
            </a:r>
            <a:endParaRPr lang="en-US" sz="4400" dirty="0"/>
          </a:p>
        </p:txBody>
      </p:sp>
      <p:sp>
        <p:nvSpPr>
          <p:cNvPr id="4" name="Slide Number Placeholder 3">
            <a:extLst>
              <a:ext uri="{FF2B5EF4-FFF2-40B4-BE49-F238E27FC236}">
                <a16:creationId xmlns:a16="http://schemas.microsoft.com/office/drawing/2014/main" id="{176D6C4A-B541-4272-812F-CCD1C2CEF692}"/>
              </a:ext>
            </a:extLst>
          </p:cNvPr>
          <p:cNvSpPr>
            <a:spLocks noGrp="1"/>
          </p:cNvSpPr>
          <p:nvPr>
            <p:ph type="sldNum" sz="quarter" idx="12"/>
          </p:nvPr>
        </p:nvSpPr>
        <p:spPr/>
        <p:txBody>
          <a:bodyPr/>
          <a:lstStyle/>
          <a:p>
            <a:fld id="{F05985AA-6773-459F-BDC9-C092A1AE919E}" type="slidenum">
              <a:rPr lang="en-US" smtClean="0"/>
              <a:pPr/>
              <a:t>72</a:t>
            </a:fld>
            <a:endParaRPr lang="en-US" dirty="0"/>
          </a:p>
        </p:txBody>
      </p:sp>
      <p:graphicFrame>
        <p:nvGraphicFramePr>
          <p:cNvPr id="7" name="Content Placeholder 4">
            <a:extLst>
              <a:ext uri="{FF2B5EF4-FFF2-40B4-BE49-F238E27FC236}">
                <a16:creationId xmlns:a16="http://schemas.microsoft.com/office/drawing/2014/main" id="{7964BF51-C00A-4929-9E89-AF7AAF55379B}"/>
              </a:ext>
            </a:extLst>
          </p:cNvPr>
          <p:cNvGraphicFramePr>
            <a:graphicFrameLocks/>
          </p:cNvGraphicFramePr>
          <p:nvPr/>
        </p:nvGraphicFramePr>
        <p:xfrm>
          <a:off x="2743200" y="2057397"/>
          <a:ext cx="7162800" cy="3748727"/>
        </p:xfrm>
        <a:graphic>
          <a:graphicData uri="http://schemas.openxmlformats.org/drawingml/2006/table">
            <a:tbl>
              <a:tblPr firstRow="1" bandRow="1">
                <a:tableStyleId>{3C2FFA5D-87B4-456A-9821-1D502468CF0F}</a:tableStyleId>
              </a:tblPr>
              <a:tblGrid>
                <a:gridCol w="2387600">
                  <a:extLst>
                    <a:ext uri="{9D8B030D-6E8A-4147-A177-3AD203B41FA5}">
                      <a16:colId xmlns:a16="http://schemas.microsoft.com/office/drawing/2014/main" val="1905892501"/>
                    </a:ext>
                  </a:extLst>
                </a:gridCol>
                <a:gridCol w="2387600">
                  <a:extLst>
                    <a:ext uri="{9D8B030D-6E8A-4147-A177-3AD203B41FA5}">
                      <a16:colId xmlns:a16="http://schemas.microsoft.com/office/drawing/2014/main" val="3839395208"/>
                    </a:ext>
                  </a:extLst>
                </a:gridCol>
                <a:gridCol w="2387600">
                  <a:extLst>
                    <a:ext uri="{9D8B030D-6E8A-4147-A177-3AD203B41FA5}">
                      <a16:colId xmlns:a16="http://schemas.microsoft.com/office/drawing/2014/main" val="966745135"/>
                    </a:ext>
                  </a:extLst>
                </a:gridCol>
              </a:tblGrid>
              <a:tr h="479133">
                <a:tc>
                  <a:txBody>
                    <a:bodyPr/>
                    <a:lstStyle/>
                    <a:p>
                      <a:pPr algn="ctr"/>
                      <a:r>
                        <a:rPr lang="en-US" sz="2000" dirty="0">
                          <a:solidFill>
                            <a:schemeClr val="bg1"/>
                          </a:solidFill>
                        </a:rPr>
                        <a:t>Categories</a:t>
                      </a:r>
                    </a:p>
                  </a:txBody>
                  <a:tcPr>
                    <a:solidFill>
                      <a:schemeClr val="tx1"/>
                    </a:solidFill>
                  </a:tcPr>
                </a:tc>
                <a:tc>
                  <a:txBody>
                    <a:bodyPr/>
                    <a:lstStyle/>
                    <a:p>
                      <a:pPr algn="ctr"/>
                      <a:r>
                        <a:rPr lang="en-US" sz="2000" dirty="0">
                          <a:solidFill>
                            <a:schemeClr val="bg1"/>
                          </a:solidFill>
                        </a:rPr>
                        <a:t>Revenues</a:t>
                      </a:r>
                    </a:p>
                  </a:txBody>
                  <a:tcPr>
                    <a:solidFill>
                      <a:schemeClr val="tx1"/>
                    </a:solidFill>
                  </a:tcPr>
                </a:tc>
                <a:tc>
                  <a:txBody>
                    <a:bodyPr/>
                    <a:lstStyle/>
                    <a:p>
                      <a:pPr algn="ctr"/>
                      <a:r>
                        <a:rPr lang="en-US" sz="2000" dirty="0">
                          <a:solidFill>
                            <a:schemeClr val="bg1"/>
                          </a:solidFill>
                        </a:rPr>
                        <a:t>Percentage</a:t>
                      </a:r>
                    </a:p>
                  </a:txBody>
                  <a:tcPr>
                    <a:solidFill>
                      <a:schemeClr val="tx1"/>
                    </a:solidFill>
                  </a:tcPr>
                </a:tc>
                <a:extLst>
                  <a:ext uri="{0D108BD9-81ED-4DB2-BD59-A6C34878D82A}">
                    <a16:rowId xmlns:a16="http://schemas.microsoft.com/office/drawing/2014/main" val="3672519765"/>
                  </a:ext>
                </a:extLst>
              </a:tr>
              <a:tr h="529019">
                <a:tc>
                  <a:txBody>
                    <a:bodyPr/>
                    <a:lstStyle/>
                    <a:p>
                      <a:pPr algn="ctr"/>
                      <a:r>
                        <a:rPr lang="en-US" sz="1800" dirty="0"/>
                        <a:t>Base Allocation</a:t>
                      </a:r>
                    </a:p>
                  </a:txBody>
                  <a:tcPr/>
                </a:tc>
                <a:tc>
                  <a:txBody>
                    <a:bodyPr/>
                    <a:lstStyle/>
                    <a:p>
                      <a:pPr algn="ctr"/>
                      <a:r>
                        <a:rPr lang="en-US" sz="1800" dirty="0"/>
                        <a:t>$19,970,149</a:t>
                      </a:r>
                    </a:p>
                  </a:txBody>
                  <a:tcPr/>
                </a:tc>
                <a:tc>
                  <a:txBody>
                    <a:bodyPr/>
                    <a:lstStyle/>
                    <a:p>
                      <a:pPr algn="ctr"/>
                      <a:r>
                        <a:rPr lang="en-US" sz="1800" dirty="0"/>
                        <a:t>73.0%</a:t>
                      </a:r>
                    </a:p>
                  </a:txBody>
                  <a:tcPr/>
                </a:tc>
                <a:extLst>
                  <a:ext uri="{0D108BD9-81ED-4DB2-BD59-A6C34878D82A}">
                    <a16:rowId xmlns:a16="http://schemas.microsoft.com/office/drawing/2014/main" val="1473970260"/>
                  </a:ext>
                </a:extLst>
              </a:tr>
              <a:tr h="773984">
                <a:tc>
                  <a:txBody>
                    <a:bodyPr/>
                    <a:lstStyle/>
                    <a:p>
                      <a:pPr algn="ctr"/>
                      <a:r>
                        <a:rPr lang="en-US" sz="1800" dirty="0"/>
                        <a:t>Supplemental Allocation</a:t>
                      </a:r>
                    </a:p>
                  </a:txBody>
                  <a:tcPr/>
                </a:tc>
                <a:tc>
                  <a:txBody>
                    <a:bodyPr/>
                    <a:lstStyle/>
                    <a:p>
                      <a:pPr algn="ctr"/>
                      <a:r>
                        <a:rPr lang="en-US" sz="1800" dirty="0"/>
                        <a:t>$4,414,087</a:t>
                      </a:r>
                    </a:p>
                  </a:txBody>
                  <a:tcPr/>
                </a:tc>
                <a:tc>
                  <a:txBody>
                    <a:bodyPr/>
                    <a:lstStyle/>
                    <a:p>
                      <a:pPr algn="ctr"/>
                      <a:r>
                        <a:rPr lang="en-US" sz="1800" dirty="0"/>
                        <a:t>16.1%</a:t>
                      </a:r>
                    </a:p>
                  </a:txBody>
                  <a:tcPr/>
                </a:tc>
                <a:extLst>
                  <a:ext uri="{0D108BD9-81ED-4DB2-BD59-A6C34878D82A}">
                    <a16:rowId xmlns:a16="http://schemas.microsoft.com/office/drawing/2014/main" val="1614022941"/>
                  </a:ext>
                </a:extLst>
              </a:tr>
              <a:tr h="773984">
                <a:tc>
                  <a:txBody>
                    <a:bodyPr/>
                    <a:lstStyle/>
                    <a:p>
                      <a:pPr algn="ctr"/>
                      <a:r>
                        <a:rPr lang="en-US" sz="1800" dirty="0"/>
                        <a:t>Student Success Allocation</a:t>
                      </a:r>
                    </a:p>
                  </a:txBody>
                  <a:tcPr/>
                </a:tc>
                <a:tc>
                  <a:txBody>
                    <a:bodyPr/>
                    <a:lstStyle/>
                    <a:p>
                      <a:pPr algn="ctr"/>
                      <a:r>
                        <a:rPr lang="en-US" sz="1800" dirty="0"/>
                        <a:t>$2,968,415</a:t>
                      </a:r>
                    </a:p>
                  </a:txBody>
                  <a:tcPr/>
                </a:tc>
                <a:tc>
                  <a:txBody>
                    <a:bodyPr/>
                    <a:lstStyle/>
                    <a:p>
                      <a:pPr algn="ctr"/>
                      <a:r>
                        <a:rPr lang="en-US" sz="1800" dirty="0"/>
                        <a:t>10.9%</a:t>
                      </a:r>
                    </a:p>
                  </a:txBody>
                  <a:tcPr/>
                </a:tc>
                <a:extLst>
                  <a:ext uri="{0D108BD9-81ED-4DB2-BD59-A6C34878D82A}">
                    <a16:rowId xmlns:a16="http://schemas.microsoft.com/office/drawing/2014/main" val="115566013"/>
                  </a:ext>
                </a:extLst>
              </a:tr>
              <a:tr h="629787">
                <a:tc>
                  <a:txBody>
                    <a:bodyPr/>
                    <a:lstStyle/>
                    <a:p>
                      <a:pPr algn="ctr"/>
                      <a:r>
                        <a:rPr lang="en-US" sz="1400" dirty="0">
                          <a:solidFill>
                            <a:schemeClr val="bg1"/>
                          </a:solidFill>
                        </a:rPr>
                        <a:t>Estimated SCFF Revenue</a:t>
                      </a:r>
                      <a:endParaRPr lang="en-US" sz="1400" b="1" dirty="0">
                        <a:solidFill>
                          <a:schemeClr val="bg1"/>
                        </a:solidFill>
                      </a:endParaRPr>
                    </a:p>
                  </a:txBody>
                  <a:tcPr>
                    <a:solidFill>
                      <a:schemeClr val="tx1"/>
                    </a:solidFill>
                  </a:tcPr>
                </a:tc>
                <a:tc>
                  <a:txBody>
                    <a:bodyPr/>
                    <a:lstStyle/>
                    <a:p>
                      <a:pPr algn="ctr"/>
                      <a:r>
                        <a:rPr lang="en-US" sz="1800" b="1" dirty="0">
                          <a:solidFill>
                            <a:schemeClr val="bg1"/>
                          </a:solidFill>
                        </a:rPr>
                        <a:t>$27,352,651</a:t>
                      </a:r>
                    </a:p>
                  </a:txBody>
                  <a:tcPr anchor="ctr">
                    <a:solidFill>
                      <a:schemeClr val="tx1"/>
                    </a:solidFill>
                  </a:tcPr>
                </a:tc>
                <a:tc>
                  <a:txBody>
                    <a:bodyPr/>
                    <a:lstStyle/>
                    <a:p>
                      <a:pPr algn="ctr"/>
                      <a:r>
                        <a:rPr lang="en-US" sz="1800" dirty="0">
                          <a:solidFill>
                            <a:schemeClr val="bg1"/>
                          </a:solidFill>
                        </a:rPr>
                        <a:t>100%</a:t>
                      </a:r>
                      <a:endParaRPr lang="en-US" sz="1800" b="1" dirty="0">
                        <a:solidFill>
                          <a:schemeClr val="bg1"/>
                        </a:solidFill>
                      </a:endParaRPr>
                    </a:p>
                  </a:txBody>
                  <a:tcPr>
                    <a:lnB w="6350" cap="flat" cmpd="sng" algn="in">
                      <a:noFill/>
                      <a:prstDash val="solid"/>
                    </a:lnB>
                    <a:solidFill>
                      <a:schemeClr val="tx1"/>
                    </a:solidFill>
                  </a:tcPr>
                </a:tc>
                <a:extLst>
                  <a:ext uri="{0D108BD9-81ED-4DB2-BD59-A6C34878D82A}">
                    <a16:rowId xmlns:a16="http://schemas.microsoft.com/office/drawing/2014/main" val="3013618297"/>
                  </a:ext>
                </a:extLst>
              </a:tr>
              <a:tr h="562820">
                <a:tc>
                  <a:txBody>
                    <a:bodyPr/>
                    <a:lstStyle/>
                    <a:p>
                      <a:pPr algn="ctr"/>
                      <a:r>
                        <a:rPr lang="en-US" sz="1200" b="1" dirty="0">
                          <a:solidFill>
                            <a:schemeClr val="tx1"/>
                          </a:solidFill>
                        </a:rPr>
                        <a:t>2019-20 Advanced</a:t>
                      </a:r>
                      <a:r>
                        <a:rPr lang="en-US" sz="1200" b="1" baseline="0" dirty="0">
                          <a:solidFill>
                            <a:schemeClr val="tx1"/>
                          </a:solidFill>
                        </a:rPr>
                        <a:t> Apportionment</a:t>
                      </a:r>
                      <a:endParaRPr lang="en-US" sz="1200" b="1" dirty="0">
                        <a:solidFill>
                          <a:schemeClr val="tx1"/>
                        </a:solidFill>
                      </a:endParaRPr>
                    </a:p>
                  </a:txBody>
                  <a:tcPr>
                    <a:solidFill>
                      <a:schemeClr val="accent1">
                        <a:lumMod val="75000"/>
                      </a:schemeClr>
                    </a:solidFill>
                  </a:tcPr>
                </a:tc>
                <a:tc>
                  <a:txBody>
                    <a:bodyPr/>
                    <a:lstStyle/>
                    <a:p>
                      <a:pPr algn="ctr"/>
                      <a:r>
                        <a:rPr lang="en-US" sz="1800" b="1" dirty="0">
                          <a:solidFill>
                            <a:schemeClr val="tx1"/>
                          </a:solidFill>
                        </a:rPr>
                        <a:t>$26,494,614</a:t>
                      </a:r>
                    </a:p>
                  </a:txBody>
                  <a:tcPr anchor="ctr">
                    <a:lnR w="6350" cap="flat" cmpd="sng" algn="in">
                      <a:noFill/>
                      <a:prstDash val="solid"/>
                    </a:lnR>
                    <a:solidFill>
                      <a:schemeClr val="accent1">
                        <a:lumMod val="75000"/>
                      </a:schemeClr>
                    </a:solidFill>
                  </a:tcPr>
                </a:tc>
                <a:tc>
                  <a:txBody>
                    <a:bodyPr/>
                    <a:lstStyle/>
                    <a:p>
                      <a:endParaRPr lang="en-US" dirty="0"/>
                    </a:p>
                  </a:txBody>
                  <a:tcPr>
                    <a:lnL w="6350" cap="flat" cmpd="sng" algn="in">
                      <a:noFill/>
                      <a:prstDash val="solid"/>
                    </a:lnL>
                    <a:lnR w="6350" cap="flat" cmpd="sng" algn="in">
                      <a:noFill/>
                      <a:prstDash val="solid"/>
                    </a:lnR>
                    <a:lnT w="6350" cap="flat" cmpd="sng" algn="in">
                      <a:noFill/>
                      <a:prstDash val="solid"/>
                    </a:lnT>
                    <a:lnB w="6350" cap="flat" cmpd="sng" algn="in">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69076403"/>
                  </a:ext>
                </a:extLst>
              </a:tr>
            </a:tbl>
          </a:graphicData>
        </a:graphic>
      </p:graphicFrame>
    </p:spTree>
    <p:extLst>
      <p:ext uri="{BB962C8B-B14F-4D97-AF65-F5344CB8AC3E}">
        <p14:creationId xmlns:p14="http://schemas.microsoft.com/office/powerpoint/2010/main" val="27665102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AAC42-5007-4B48-A08C-48E0EAE54741}"/>
              </a:ext>
            </a:extLst>
          </p:cNvPr>
          <p:cNvSpPr>
            <a:spLocks noGrp="1"/>
          </p:cNvSpPr>
          <p:nvPr>
            <p:ph type="title"/>
          </p:nvPr>
        </p:nvSpPr>
        <p:spPr/>
        <p:txBody>
          <a:bodyPr/>
          <a:lstStyle/>
          <a:p>
            <a:pPr algn="ctr"/>
            <a:r>
              <a:rPr lang="en-US" dirty="0"/>
              <a:t>What now?</a:t>
            </a:r>
          </a:p>
        </p:txBody>
      </p:sp>
      <p:sp>
        <p:nvSpPr>
          <p:cNvPr id="3" name="Content Placeholder 2">
            <a:extLst>
              <a:ext uri="{FF2B5EF4-FFF2-40B4-BE49-F238E27FC236}">
                <a16:creationId xmlns:a16="http://schemas.microsoft.com/office/drawing/2014/main" id="{36E1E69A-AEEA-4D80-846E-5E5688E03B17}"/>
              </a:ext>
            </a:extLst>
          </p:cNvPr>
          <p:cNvSpPr>
            <a:spLocks noGrp="1"/>
          </p:cNvSpPr>
          <p:nvPr>
            <p:ph idx="1"/>
          </p:nvPr>
        </p:nvSpPr>
        <p:spPr>
          <a:xfrm>
            <a:off x="2462758" y="1752601"/>
            <a:ext cx="7633742" cy="4126993"/>
          </a:xfrm>
        </p:spPr>
        <p:txBody>
          <a:bodyPr>
            <a:normAutofit/>
          </a:bodyPr>
          <a:lstStyle/>
          <a:p>
            <a:r>
              <a:rPr lang="en-US" sz="3200" dirty="0">
                <a:solidFill>
                  <a:schemeClr val="tx1"/>
                </a:solidFill>
              </a:rPr>
              <a:t>What does this mean for 2019-2020?</a:t>
            </a:r>
          </a:p>
          <a:p>
            <a:r>
              <a:rPr lang="en-US" sz="3200" dirty="0">
                <a:solidFill>
                  <a:schemeClr val="tx1"/>
                </a:solidFill>
              </a:rPr>
              <a:t>What is the future impact on Taft College?</a:t>
            </a:r>
          </a:p>
          <a:p>
            <a:r>
              <a:rPr lang="en-US" sz="3200" dirty="0">
                <a:solidFill>
                  <a:schemeClr val="tx1"/>
                </a:solidFill>
              </a:rPr>
              <a:t>What steps do we take moving forward?</a:t>
            </a:r>
          </a:p>
        </p:txBody>
      </p:sp>
      <p:sp>
        <p:nvSpPr>
          <p:cNvPr id="4" name="Slide Number Placeholder 3">
            <a:extLst>
              <a:ext uri="{FF2B5EF4-FFF2-40B4-BE49-F238E27FC236}">
                <a16:creationId xmlns:a16="http://schemas.microsoft.com/office/drawing/2014/main" id="{E36CB16E-0F38-4ACD-9A63-9E41C6B6E320}"/>
              </a:ext>
            </a:extLst>
          </p:cNvPr>
          <p:cNvSpPr>
            <a:spLocks noGrp="1"/>
          </p:cNvSpPr>
          <p:nvPr>
            <p:ph type="sldNum" sz="quarter" idx="12"/>
          </p:nvPr>
        </p:nvSpPr>
        <p:spPr/>
        <p:txBody>
          <a:bodyPr/>
          <a:lstStyle/>
          <a:p>
            <a:fld id="{F05985AA-6773-459F-BDC9-C092A1AE919E}" type="slidenum">
              <a:rPr lang="en-US" smtClean="0"/>
              <a:pPr/>
              <a:t>73</a:t>
            </a:fld>
            <a:endParaRPr lang="en-US" dirty="0"/>
          </a:p>
        </p:txBody>
      </p:sp>
    </p:spTree>
    <p:extLst>
      <p:ext uri="{BB962C8B-B14F-4D97-AF65-F5344CB8AC3E}">
        <p14:creationId xmlns:p14="http://schemas.microsoft.com/office/powerpoint/2010/main" val="9698371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D8ABA1-5A3B-4178-9DA2-F611E3EFE450}"/>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533400"/>
            <a:ext cx="8610600" cy="5486400"/>
          </a:xfrm>
          <a:prstGeom prst="rect">
            <a:avLst/>
          </a:prstGeom>
        </p:spPr>
      </p:pic>
    </p:spTree>
    <p:extLst>
      <p:ext uri="{BB962C8B-B14F-4D97-AF65-F5344CB8AC3E}">
        <p14:creationId xmlns:p14="http://schemas.microsoft.com/office/powerpoint/2010/main" val="166409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421E8-2168-4A36-99D1-2CA336223577}"/>
              </a:ext>
            </a:extLst>
          </p:cNvPr>
          <p:cNvSpPr>
            <a:spLocks noGrp="1"/>
          </p:cNvSpPr>
          <p:nvPr>
            <p:ph type="title"/>
          </p:nvPr>
        </p:nvSpPr>
        <p:spPr>
          <a:xfrm>
            <a:off x="1251678" y="2230639"/>
            <a:ext cx="10178322" cy="2020347"/>
          </a:xfrm>
        </p:spPr>
        <p:txBody>
          <a:bodyPr>
            <a:normAutofit fontScale="90000"/>
          </a:bodyPr>
          <a:lstStyle/>
          <a:p>
            <a:pPr algn="ctr"/>
            <a:r>
              <a:rPr lang="en-US" dirty="0"/>
              <a:t>Executive director of institutional research &amp; planning</a:t>
            </a:r>
            <a:br>
              <a:rPr lang="en-US" dirty="0"/>
            </a:br>
            <a:r>
              <a:rPr lang="en-US" dirty="0"/>
              <a:t>xiaohong li</a:t>
            </a:r>
          </a:p>
        </p:txBody>
      </p:sp>
    </p:spTree>
    <p:extLst>
      <p:ext uri="{BB962C8B-B14F-4D97-AF65-F5344CB8AC3E}">
        <p14:creationId xmlns:p14="http://schemas.microsoft.com/office/powerpoint/2010/main" val="41479244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5D0A2-A1FF-4C14-942A-BD4B98918AD9}"/>
              </a:ext>
            </a:extLst>
          </p:cNvPr>
          <p:cNvSpPr>
            <a:spLocks noGrp="1"/>
          </p:cNvSpPr>
          <p:nvPr>
            <p:ph type="title"/>
          </p:nvPr>
        </p:nvSpPr>
        <p:spPr/>
        <p:txBody>
          <a:bodyPr>
            <a:normAutofit fontScale="90000"/>
          </a:bodyPr>
          <a:lstStyle/>
          <a:p>
            <a:r>
              <a:rPr lang="en-US" dirty="0"/>
              <a:t>Key Functions of the Office of IR &amp; Planning </a:t>
            </a:r>
            <a:br>
              <a:rPr lang="en-US" dirty="0"/>
            </a:br>
            <a:endParaRPr lang="en-US" dirty="0"/>
          </a:p>
        </p:txBody>
      </p:sp>
      <p:sp>
        <p:nvSpPr>
          <p:cNvPr id="3" name="Content Placeholder 2">
            <a:extLst>
              <a:ext uri="{FF2B5EF4-FFF2-40B4-BE49-F238E27FC236}">
                <a16:creationId xmlns:a16="http://schemas.microsoft.com/office/drawing/2014/main" id="{BE30EF48-00BD-4117-98E5-2B2DDF0348F6}"/>
              </a:ext>
            </a:extLst>
          </p:cNvPr>
          <p:cNvSpPr>
            <a:spLocks noGrp="1"/>
          </p:cNvSpPr>
          <p:nvPr>
            <p:ph idx="1"/>
          </p:nvPr>
        </p:nvSpPr>
        <p:spPr>
          <a:xfrm>
            <a:off x="6474967" y="1942723"/>
            <a:ext cx="2357284" cy="514678"/>
          </a:xfrm>
        </p:spPr>
        <p:txBody>
          <a:bodyPr>
            <a:normAutofit fontScale="92500"/>
          </a:bodyPr>
          <a:lstStyle/>
          <a:p>
            <a:pPr marL="0" indent="0">
              <a:buNone/>
            </a:pPr>
            <a:r>
              <a:rPr lang="en-US" sz="2400" dirty="0">
                <a:solidFill>
                  <a:schemeClr val="tx1"/>
                </a:solidFill>
              </a:rPr>
              <a:t>3. Program Review</a:t>
            </a:r>
          </a:p>
          <a:p>
            <a:pPr marL="457200" indent="-457200">
              <a:buAutoNum type="arabicPeriod"/>
            </a:pPr>
            <a:endParaRPr lang="en-US" dirty="0"/>
          </a:p>
        </p:txBody>
      </p:sp>
      <p:pic>
        <p:nvPicPr>
          <p:cNvPr id="4" name="Picture 3" descr="Revenda Friore: Julho 2014">
            <a:extLst>
              <a:ext uri="{FF2B5EF4-FFF2-40B4-BE49-F238E27FC236}">
                <a16:creationId xmlns:a16="http://schemas.microsoft.com/office/drawing/2014/main" id="{1D169F58-9572-4373-9FDB-19AF92965C76}"/>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096000" y="2234754"/>
            <a:ext cx="2922460" cy="2594140"/>
          </a:xfrm>
          <a:prstGeom prst="rect">
            <a:avLst/>
          </a:prstGeom>
        </p:spPr>
      </p:pic>
      <p:sp>
        <p:nvSpPr>
          <p:cNvPr id="10" name="TextBox 9">
            <a:extLst>
              <a:ext uri="{FF2B5EF4-FFF2-40B4-BE49-F238E27FC236}">
                <a16:creationId xmlns:a16="http://schemas.microsoft.com/office/drawing/2014/main" id="{D8DD189D-637F-4089-9781-0112CA4CF427}"/>
              </a:ext>
            </a:extLst>
          </p:cNvPr>
          <p:cNvSpPr txBox="1"/>
          <p:nvPr/>
        </p:nvSpPr>
        <p:spPr>
          <a:xfrm>
            <a:off x="1258838" y="1946923"/>
            <a:ext cx="2119106" cy="461665"/>
          </a:xfrm>
          <a:prstGeom prst="rect">
            <a:avLst/>
          </a:prstGeom>
          <a:noFill/>
        </p:spPr>
        <p:txBody>
          <a:bodyPr wrap="none" rtlCol="0">
            <a:spAutoFit/>
          </a:bodyPr>
          <a:lstStyle/>
          <a:p>
            <a:r>
              <a:rPr lang="en-US" sz="2400" dirty="0"/>
              <a:t>1. Accreditation</a:t>
            </a:r>
          </a:p>
        </p:txBody>
      </p:sp>
      <p:sp>
        <p:nvSpPr>
          <p:cNvPr id="11" name="TextBox 10">
            <a:extLst>
              <a:ext uri="{FF2B5EF4-FFF2-40B4-BE49-F238E27FC236}">
                <a16:creationId xmlns:a16="http://schemas.microsoft.com/office/drawing/2014/main" id="{1079B4FD-1068-492B-9BFB-3DB7658120A8}"/>
              </a:ext>
            </a:extLst>
          </p:cNvPr>
          <p:cNvSpPr txBox="1"/>
          <p:nvPr/>
        </p:nvSpPr>
        <p:spPr>
          <a:xfrm>
            <a:off x="3818347" y="1909209"/>
            <a:ext cx="2726708" cy="461665"/>
          </a:xfrm>
          <a:prstGeom prst="rect">
            <a:avLst/>
          </a:prstGeom>
          <a:noFill/>
        </p:spPr>
        <p:txBody>
          <a:bodyPr wrap="none" rtlCol="0">
            <a:spAutoFit/>
          </a:bodyPr>
          <a:lstStyle/>
          <a:p>
            <a:r>
              <a:rPr lang="en-US" sz="2400" dirty="0"/>
              <a:t>2. Strategic Planning </a:t>
            </a:r>
          </a:p>
        </p:txBody>
      </p:sp>
      <p:sp>
        <p:nvSpPr>
          <p:cNvPr id="12" name="TextBox 11">
            <a:extLst>
              <a:ext uri="{FF2B5EF4-FFF2-40B4-BE49-F238E27FC236}">
                <a16:creationId xmlns:a16="http://schemas.microsoft.com/office/drawing/2014/main" id="{00F1229C-FEDD-457D-9C2C-1298E6AB8D28}"/>
              </a:ext>
            </a:extLst>
          </p:cNvPr>
          <p:cNvSpPr txBox="1"/>
          <p:nvPr/>
        </p:nvSpPr>
        <p:spPr>
          <a:xfrm>
            <a:off x="8832251" y="1874517"/>
            <a:ext cx="3147015" cy="461665"/>
          </a:xfrm>
          <a:prstGeom prst="rect">
            <a:avLst/>
          </a:prstGeom>
          <a:noFill/>
        </p:spPr>
        <p:txBody>
          <a:bodyPr wrap="none" rtlCol="0">
            <a:spAutoFit/>
          </a:bodyPr>
          <a:lstStyle/>
          <a:p>
            <a:r>
              <a:rPr lang="en-US" sz="2400" dirty="0"/>
              <a:t>4. Institutional Research</a:t>
            </a:r>
          </a:p>
        </p:txBody>
      </p:sp>
      <p:pic>
        <p:nvPicPr>
          <p:cNvPr id="14" name="Picture 13">
            <a:extLst>
              <a:ext uri="{FF2B5EF4-FFF2-40B4-BE49-F238E27FC236}">
                <a16:creationId xmlns:a16="http://schemas.microsoft.com/office/drawing/2014/main" id="{B45B0A06-86D9-4507-AA1E-591FB1662E3C}"/>
              </a:ext>
            </a:extLst>
          </p:cNvPr>
          <p:cNvPicPr>
            <a:picLocks noChangeAspect="1"/>
          </p:cNvPicPr>
          <p:nvPr/>
        </p:nvPicPr>
        <p:blipFill>
          <a:blip r:embed="rId3"/>
          <a:stretch>
            <a:fillRect/>
          </a:stretch>
        </p:blipFill>
        <p:spPr>
          <a:xfrm>
            <a:off x="3999668" y="2482390"/>
            <a:ext cx="2213888" cy="2346504"/>
          </a:xfrm>
          <a:prstGeom prst="rect">
            <a:avLst/>
          </a:prstGeom>
        </p:spPr>
      </p:pic>
      <p:pic>
        <p:nvPicPr>
          <p:cNvPr id="15" name="Picture 14">
            <a:extLst>
              <a:ext uri="{FF2B5EF4-FFF2-40B4-BE49-F238E27FC236}">
                <a16:creationId xmlns:a16="http://schemas.microsoft.com/office/drawing/2014/main" id="{F5F39DC1-804C-4484-A2DD-355E636D8CEC}"/>
              </a:ext>
            </a:extLst>
          </p:cNvPr>
          <p:cNvPicPr>
            <a:picLocks noChangeAspect="1"/>
          </p:cNvPicPr>
          <p:nvPr/>
        </p:nvPicPr>
        <p:blipFill>
          <a:blip r:embed="rId4"/>
          <a:stretch>
            <a:fillRect/>
          </a:stretch>
        </p:blipFill>
        <p:spPr>
          <a:xfrm>
            <a:off x="1336619" y="2509191"/>
            <a:ext cx="2213888" cy="2292902"/>
          </a:xfrm>
          <a:prstGeom prst="rect">
            <a:avLst/>
          </a:prstGeom>
        </p:spPr>
      </p:pic>
      <p:sp>
        <p:nvSpPr>
          <p:cNvPr id="17" name="Rectangle 16">
            <a:extLst>
              <a:ext uri="{FF2B5EF4-FFF2-40B4-BE49-F238E27FC236}">
                <a16:creationId xmlns:a16="http://schemas.microsoft.com/office/drawing/2014/main" id="{6C7361CA-3E24-4639-B761-62CBC29985CB}"/>
              </a:ext>
            </a:extLst>
          </p:cNvPr>
          <p:cNvSpPr/>
          <p:nvPr/>
        </p:nvSpPr>
        <p:spPr>
          <a:xfrm>
            <a:off x="1251678" y="5575896"/>
            <a:ext cx="2298830" cy="646331"/>
          </a:xfrm>
          <a:prstGeom prst="rect">
            <a:avLst/>
          </a:prstGeom>
        </p:spPr>
        <p:txBody>
          <a:bodyPr wrap="square">
            <a:spAutoFit/>
          </a:bodyPr>
          <a:lstStyle/>
          <a:p>
            <a:pPr algn="ctr"/>
            <a:r>
              <a:rPr lang="en-US" dirty="0"/>
              <a:t>5. Support Student Learning Outcome</a:t>
            </a:r>
          </a:p>
        </p:txBody>
      </p:sp>
      <p:pic>
        <p:nvPicPr>
          <p:cNvPr id="18" name="Picture 17">
            <a:extLst>
              <a:ext uri="{FF2B5EF4-FFF2-40B4-BE49-F238E27FC236}">
                <a16:creationId xmlns:a16="http://schemas.microsoft.com/office/drawing/2014/main" id="{3F50FCBA-2F27-4EC8-AA7E-EB5813501889}"/>
              </a:ext>
            </a:extLst>
          </p:cNvPr>
          <p:cNvPicPr>
            <a:picLocks noChangeAspect="1"/>
          </p:cNvPicPr>
          <p:nvPr/>
        </p:nvPicPr>
        <p:blipFill>
          <a:blip r:embed="rId5"/>
          <a:stretch>
            <a:fillRect/>
          </a:stretch>
        </p:blipFill>
        <p:spPr>
          <a:xfrm>
            <a:off x="3550507" y="5083051"/>
            <a:ext cx="5972433" cy="1492131"/>
          </a:xfrm>
          <a:prstGeom prst="rect">
            <a:avLst/>
          </a:prstGeom>
        </p:spPr>
      </p:pic>
      <p:pic>
        <p:nvPicPr>
          <p:cNvPr id="5" name="Picture 4">
            <a:extLst>
              <a:ext uri="{FF2B5EF4-FFF2-40B4-BE49-F238E27FC236}">
                <a16:creationId xmlns:a16="http://schemas.microsoft.com/office/drawing/2014/main" id="{6896CD8E-1A6D-4A8E-A4A6-1E20656268FC}"/>
              </a:ext>
            </a:extLst>
          </p:cNvPr>
          <p:cNvPicPr>
            <a:picLocks noChangeAspect="1"/>
          </p:cNvPicPr>
          <p:nvPr/>
        </p:nvPicPr>
        <p:blipFill>
          <a:blip r:embed="rId6"/>
          <a:stretch>
            <a:fillRect/>
          </a:stretch>
        </p:blipFill>
        <p:spPr>
          <a:xfrm>
            <a:off x="9131170" y="2386671"/>
            <a:ext cx="2298830" cy="2292902"/>
          </a:xfrm>
          <a:prstGeom prst="rect">
            <a:avLst/>
          </a:prstGeom>
        </p:spPr>
      </p:pic>
    </p:spTree>
    <p:extLst>
      <p:ext uri="{BB962C8B-B14F-4D97-AF65-F5344CB8AC3E}">
        <p14:creationId xmlns:p14="http://schemas.microsoft.com/office/powerpoint/2010/main" val="12438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barn(inVertical)">
                                      <p:cBhvr>
                                        <p:cTn id="21" dur="500"/>
                                        <p:tgtEl>
                                          <p:spTgt spid="3">
                                            <p:txEl>
                                              <p:pRg st="0" end="0"/>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par>
                                <p:cTn id="30" presetID="14" presetClass="entr" presetSubtype="1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randombar(horizont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500"/>
                                        <p:tgtEl>
                                          <p:spTgt spid="17"/>
                                        </p:tgtEl>
                                      </p:cBhvr>
                                    </p:animEffect>
                                  </p:childTnLst>
                                </p:cTn>
                              </p:par>
                              <p:par>
                                <p:cTn id="38" presetID="31"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1000" fill="hold"/>
                                        <p:tgtEl>
                                          <p:spTgt spid="18"/>
                                        </p:tgtEl>
                                        <p:attrNameLst>
                                          <p:attrName>ppt_w</p:attrName>
                                        </p:attrNameLst>
                                      </p:cBhvr>
                                      <p:tavLst>
                                        <p:tav tm="0">
                                          <p:val>
                                            <p:fltVal val="0"/>
                                          </p:val>
                                        </p:tav>
                                        <p:tav tm="100000">
                                          <p:val>
                                            <p:strVal val="#ppt_w"/>
                                          </p:val>
                                        </p:tav>
                                      </p:tavLst>
                                    </p:anim>
                                    <p:anim calcmode="lin" valueType="num">
                                      <p:cBhvr>
                                        <p:cTn id="41" dur="1000" fill="hold"/>
                                        <p:tgtEl>
                                          <p:spTgt spid="18"/>
                                        </p:tgtEl>
                                        <p:attrNameLst>
                                          <p:attrName>ppt_h</p:attrName>
                                        </p:attrNameLst>
                                      </p:cBhvr>
                                      <p:tavLst>
                                        <p:tav tm="0">
                                          <p:val>
                                            <p:fltVal val="0"/>
                                          </p:val>
                                        </p:tav>
                                        <p:tav tm="100000">
                                          <p:val>
                                            <p:strVal val="#ppt_h"/>
                                          </p:val>
                                        </p:tav>
                                      </p:tavLst>
                                    </p:anim>
                                    <p:anim calcmode="lin" valueType="num">
                                      <p:cBhvr>
                                        <p:cTn id="42" dur="1000" fill="hold"/>
                                        <p:tgtEl>
                                          <p:spTgt spid="18"/>
                                        </p:tgtEl>
                                        <p:attrNameLst>
                                          <p:attrName>style.rotation</p:attrName>
                                        </p:attrNameLst>
                                      </p:cBhvr>
                                      <p:tavLst>
                                        <p:tav tm="0">
                                          <p:val>
                                            <p:fltVal val="90"/>
                                          </p:val>
                                        </p:tav>
                                        <p:tav tm="100000">
                                          <p:val>
                                            <p:fltVal val="0"/>
                                          </p:val>
                                        </p:tav>
                                      </p:tavLst>
                                    </p:anim>
                                    <p:animEffect transition="in" filter="fade">
                                      <p:cBhvr>
                                        <p:cTn id="4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P spid="11" grpId="0"/>
      <p:bldP spid="12" grpId="0"/>
      <p:bldP spid="1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5D0A2-A1FF-4C14-942A-BD4B98918AD9}"/>
              </a:ext>
            </a:extLst>
          </p:cNvPr>
          <p:cNvSpPr>
            <a:spLocks noGrp="1"/>
          </p:cNvSpPr>
          <p:nvPr>
            <p:ph type="title"/>
          </p:nvPr>
        </p:nvSpPr>
        <p:spPr/>
        <p:txBody>
          <a:bodyPr/>
          <a:lstStyle/>
          <a:p>
            <a:r>
              <a:rPr lang="en-US" dirty="0"/>
              <a:t>Accreditation Process – IR office</a:t>
            </a:r>
          </a:p>
        </p:txBody>
      </p:sp>
      <p:graphicFrame>
        <p:nvGraphicFramePr>
          <p:cNvPr id="4" name="Content Placeholder 3">
            <a:extLst>
              <a:ext uri="{FF2B5EF4-FFF2-40B4-BE49-F238E27FC236}">
                <a16:creationId xmlns:a16="http://schemas.microsoft.com/office/drawing/2014/main" id="{AD038D36-54A6-43AC-8EEF-B1BB74DE89DB}"/>
              </a:ext>
            </a:extLst>
          </p:cNvPr>
          <p:cNvGraphicFramePr>
            <a:graphicFrameLocks noGrp="1"/>
          </p:cNvGraphicFramePr>
          <p:nvPr>
            <p:ph idx="1"/>
          </p:nvPr>
        </p:nvGraphicFramePr>
        <p:xfrm>
          <a:off x="1111170" y="1874517"/>
          <a:ext cx="10664270" cy="49603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E73C97DD-9585-4B19-B3F8-19955C5F006D}"/>
              </a:ext>
            </a:extLst>
          </p:cNvPr>
          <p:cNvSpPr txBox="1"/>
          <p:nvPr/>
        </p:nvSpPr>
        <p:spPr>
          <a:xfrm>
            <a:off x="1111170" y="4900578"/>
            <a:ext cx="3266418" cy="1138773"/>
          </a:xfrm>
          <a:prstGeom prst="rect">
            <a:avLst/>
          </a:prstGeom>
          <a:noFill/>
        </p:spPr>
        <p:txBody>
          <a:bodyPr wrap="square" rtlCol="0">
            <a:spAutoFit/>
          </a:bodyPr>
          <a:lstStyle/>
          <a:p>
            <a:pPr marL="285750" indent="0">
              <a:spcBef>
                <a:spcPts val="0"/>
              </a:spcBef>
              <a:buNone/>
              <a:defRPr/>
            </a:pPr>
            <a:endParaRPr lang="en-US" altLang="en-US" sz="1200" b="1" dirty="0">
              <a:latin typeface="Gill Sans MT" panose="020B0502020104020203" pitchFamily="34" charset="0"/>
            </a:endParaRPr>
          </a:p>
          <a:p>
            <a:pPr marL="285750">
              <a:spcBef>
                <a:spcPts val="0"/>
              </a:spcBef>
              <a:buFont typeface="Wingdings" panose="05000000000000000000" pitchFamily="2" charset="2"/>
              <a:buChar char="ü"/>
              <a:defRPr/>
            </a:pPr>
            <a:r>
              <a:rPr lang="en-US" altLang="en-US" sz="1600" dirty="0">
                <a:solidFill>
                  <a:srgbClr val="FF0000"/>
                </a:solidFill>
                <a:latin typeface="Gill Sans MT" panose="020B0502020104020203" pitchFamily="34" charset="0"/>
              </a:rPr>
              <a:t>Assurances of institutional integrity/effectiveness &amp; educational quality</a:t>
            </a:r>
          </a:p>
          <a:p>
            <a:endParaRPr lang="en-US" sz="800" dirty="0"/>
          </a:p>
        </p:txBody>
      </p:sp>
      <p:sp>
        <p:nvSpPr>
          <p:cNvPr id="13" name="TextBox 12">
            <a:extLst>
              <a:ext uri="{FF2B5EF4-FFF2-40B4-BE49-F238E27FC236}">
                <a16:creationId xmlns:a16="http://schemas.microsoft.com/office/drawing/2014/main" id="{AFFF9BAA-2D02-45DE-B1ED-D43C0AB542A0}"/>
              </a:ext>
            </a:extLst>
          </p:cNvPr>
          <p:cNvSpPr txBox="1"/>
          <p:nvPr/>
        </p:nvSpPr>
        <p:spPr>
          <a:xfrm>
            <a:off x="6732202" y="1540951"/>
            <a:ext cx="4348628" cy="1754326"/>
          </a:xfrm>
          <a:prstGeom prst="rect">
            <a:avLst/>
          </a:prstGeom>
          <a:noFill/>
        </p:spPr>
        <p:txBody>
          <a:bodyPr wrap="square" rtlCol="0">
            <a:spAutoFit/>
          </a:bodyPr>
          <a:lstStyle/>
          <a:p>
            <a:pPr marL="285750" indent="0">
              <a:spcBef>
                <a:spcPts val="0"/>
              </a:spcBef>
              <a:buNone/>
              <a:defRPr/>
            </a:pPr>
            <a:r>
              <a:rPr lang="en-US" altLang="en-US" b="1" u="sng" dirty="0">
                <a:latin typeface="Gill Sans MT" panose="020B0502020104020203" pitchFamily="34" charset="0"/>
              </a:rPr>
              <a:t>Accreditation</a:t>
            </a:r>
          </a:p>
          <a:p>
            <a:pPr marL="285750" indent="0">
              <a:spcBef>
                <a:spcPts val="0"/>
              </a:spcBef>
              <a:buNone/>
              <a:defRPr/>
            </a:pPr>
            <a:endParaRPr lang="en-US" altLang="en-US" b="1" dirty="0">
              <a:latin typeface="Gill Sans MT" panose="020B0502020104020203" pitchFamily="34" charset="0"/>
            </a:endParaRPr>
          </a:p>
          <a:p>
            <a:pPr marL="285750">
              <a:spcBef>
                <a:spcPts val="0"/>
              </a:spcBef>
              <a:buFont typeface="Wingdings" panose="05000000000000000000" pitchFamily="2" charset="2"/>
              <a:buChar char="ü"/>
              <a:defRPr/>
            </a:pPr>
            <a:r>
              <a:rPr lang="en-US" altLang="en-US" dirty="0">
                <a:solidFill>
                  <a:srgbClr val="C00000"/>
                </a:solidFill>
                <a:latin typeface="Gill Sans MT" panose="020B0502020104020203" pitchFamily="34" charset="0"/>
              </a:rPr>
              <a:t>An indication that the academic programs of the institution conform to federal or state established standards</a:t>
            </a:r>
          </a:p>
          <a:p>
            <a:endParaRPr lang="en-US" dirty="0"/>
          </a:p>
        </p:txBody>
      </p:sp>
    </p:spTree>
    <p:extLst>
      <p:ext uri="{BB962C8B-B14F-4D97-AF65-F5344CB8AC3E}">
        <p14:creationId xmlns:p14="http://schemas.microsoft.com/office/powerpoint/2010/main" val="1683643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5D0A2-A1FF-4C14-942A-BD4B98918AD9}"/>
              </a:ext>
            </a:extLst>
          </p:cNvPr>
          <p:cNvSpPr>
            <a:spLocks noGrp="1"/>
          </p:cNvSpPr>
          <p:nvPr>
            <p:ph type="title"/>
          </p:nvPr>
        </p:nvSpPr>
        <p:spPr>
          <a:xfrm>
            <a:off x="1251678" y="382385"/>
            <a:ext cx="10178322" cy="1492132"/>
          </a:xfrm>
        </p:spPr>
        <p:txBody>
          <a:bodyPr/>
          <a:lstStyle/>
          <a:p>
            <a:r>
              <a:rPr lang="en-US" dirty="0"/>
              <a:t>Strategic planning</a:t>
            </a:r>
          </a:p>
        </p:txBody>
      </p:sp>
      <p:graphicFrame>
        <p:nvGraphicFramePr>
          <p:cNvPr id="10" name="Content Placeholder 9">
            <a:extLst>
              <a:ext uri="{FF2B5EF4-FFF2-40B4-BE49-F238E27FC236}">
                <a16:creationId xmlns:a16="http://schemas.microsoft.com/office/drawing/2014/main" id="{B0FB431B-DF50-46E6-8737-9581AB148E6F}"/>
              </a:ext>
            </a:extLst>
          </p:cNvPr>
          <p:cNvGraphicFramePr>
            <a:graphicFrameLocks noGrp="1"/>
          </p:cNvGraphicFramePr>
          <p:nvPr>
            <p:ph idx="1"/>
          </p:nvPr>
        </p:nvGraphicFramePr>
        <p:xfrm>
          <a:off x="1047176" y="1375081"/>
          <a:ext cx="5122453" cy="2547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Rectangle 15">
            <a:extLst>
              <a:ext uri="{FF2B5EF4-FFF2-40B4-BE49-F238E27FC236}">
                <a16:creationId xmlns:a16="http://schemas.microsoft.com/office/drawing/2014/main" id="{7DA78FFD-8B50-418F-9A58-A8991F0B0675}"/>
              </a:ext>
            </a:extLst>
          </p:cNvPr>
          <p:cNvSpPr/>
          <p:nvPr/>
        </p:nvSpPr>
        <p:spPr>
          <a:xfrm>
            <a:off x="2123731" y="1581854"/>
            <a:ext cx="3333135" cy="707197"/>
          </a:xfrm>
          <a:prstGeom prst="rect">
            <a:avLst/>
          </a:prstGeom>
          <a:noFill/>
        </p:spPr>
        <p:txBody>
          <a:bodyPr wrap="none" lIns="91440" tIns="45720" rIns="91440" bIns="45720">
            <a:prstTxWarp prst="textDeflateBottom">
              <a:avLst/>
            </a:prstTxWarp>
            <a:spAutoFit/>
          </a:bodyPr>
          <a:lstStyle/>
          <a:p>
            <a:pPr algn="ctr"/>
            <a:r>
              <a:rPr lang="en-US" sz="5400" b="0" cap="none" spc="0" dirty="0">
                <a:ln w="0"/>
                <a:solidFill>
                  <a:schemeClr val="bg2"/>
                </a:solidFill>
                <a:effectLst>
                  <a:outerShdw blurRad="38100" dist="19050" dir="2700000" algn="tl" rotWithShape="0">
                    <a:schemeClr val="dk1">
                      <a:alpha val="40000"/>
                    </a:schemeClr>
                  </a:outerShdw>
                </a:effectLst>
              </a:rPr>
              <a:t>Foundation</a:t>
            </a:r>
          </a:p>
          <a:p>
            <a:pPr algn="ctr"/>
            <a:r>
              <a:rPr lang="en-US" sz="5400" b="0" cap="none" spc="0" dirty="0">
                <a:ln w="0"/>
                <a:solidFill>
                  <a:schemeClr val="bg2"/>
                </a:solidFill>
                <a:effectLst>
                  <a:outerShdw blurRad="38100" dist="19050" dir="2700000" algn="tl" rotWithShape="0">
                    <a:schemeClr val="dk1">
                      <a:alpha val="40000"/>
                    </a:schemeClr>
                  </a:outerShdw>
                </a:effectLst>
                <a:hlinkClick r:id="rId8" action="ppaction://hlinkpres?slideindex=1&amp;slidetitle="/>
              </a:rPr>
              <a:t>Mission &amp; Vision Statement</a:t>
            </a:r>
            <a:endParaRPr lang="en-US" sz="5400" b="0" cap="none" spc="0" dirty="0">
              <a:ln w="0"/>
              <a:solidFill>
                <a:schemeClr val="bg2"/>
              </a:solidFill>
              <a:effectLst>
                <a:outerShdw blurRad="38100" dist="19050" dir="2700000" algn="tl" rotWithShape="0">
                  <a:schemeClr val="dk1">
                    <a:alpha val="40000"/>
                  </a:schemeClr>
                </a:outerShdw>
              </a:effectLst>
            </a:endParaRPr>
          </a:p>
        </p:txBody>
      </p:sp>
      <p:sp>
        <p:nvSpPr>
          <p:cNvPr id="23" name="Rectangle 22">
            <a:extLst>
              <a:ext uri="{FF2B5EF4-FFF2-40B4-BE49-F238E27FC236}">
                <a16:creationId xmlns:a16="http://schemas.microsoft.com/office/drawing/2014/main" id="{5BD26774-5B09-4598-A7C7-1E7404B38C99}"/>
              </a:ext>
            </a:extLst>
          </p:cNvPr>
          <p:cNvSpPr/>
          <p:nvPr/>
        </p:nvSpPr>
        <p:spPr>
          <a:xfrm>
            <a:off x="2398661" y="2121146"/>
            <a:ext cx="2350319" cy="923330"/>
          </a:xfrm>
          <a:prstGeom prst="rect">
            <a:avLst/>
          </a:prstGeom>
          <a:noFill/>
        </p:spPr>
        <p:txBody>
          <a:bodyPr wrap="none" lIns="91440" tIns="45720" rIns="91440" bIns="45720">
            <a:prstTxWarp prst="textDeflateBottom">
              <a:avLst/>
            </a:prstTxWarp>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Supporting</a:t>
            </a:r>
          </a:p>
          <a:p>
            <a:pPr algn="ctr"/>
            <a:r>
              <a:rPr lang="en-US" sz="5400" b="0" cap="none" spc="0" dirty="0">
                <a:ln w="0"/>
                <a:solidFill>
                  <a:schemeClr val="tx1"/>
                </a:solidFill>
                <a:effectLst>
                  <a:outerShdw blurRad="38100" dist="19050" dir="2700000" algn="tl" rotWithShape="0">
                    <a:schemeClr val="dk1">
                      <a:alpha val="40000"/>
                    </a:schemeClr>
                  </a:outerShdw>
                </a:effectLst>
              </a:rPr>
              <a:t>Values; Institutional Goals</a:t>
            </a:r>
          </a:p>
        </p:txBody>
      </p:sp>
      <p:sp>
        <p:nvSpPr>
          <p:cNvPr id="24" name="Rectangle 23">
            <a:extLst>
              <a:ext uri="{FF2B5EF4-FFF2-40B4-BE49-F238E27FC236}">
                <a16:creationId xmlns:a16="http://schemas.microsoft.com/office/drawing/2014/main" id="{3A7CA822-AAE2-45A7-BC57-7FFD111B5B56}"/>
              </a:ext>
            </a:extLst>
          </p:cNvPr>
          <p:cNvSpPr/>
          <p:nvPr/>
        </p:nvSpPr>
        <p:spPr>
          <a:xfrm>
            <a:off x="3111145" y="2934593"/>
            <a:ext cx="1003655" cy="866537"/>
          </a:xfrm>
          <a:prstGeom prst="rect">
            <a:avLst/>
          </a:prstGeom>
          <a:noFill/>
        </p:spPr>
        <p:txBody>
          <a:bodyPr wrap="none" lIns="91440" tIns="45720" rIns="91440" bIns="45720" anchor="b" anchorCtr="1">
            <a:prstTxWarp prst="textDeflateBottom">
              <a:avLst/>
            </a:prstTxWarp>
            <a:spAutoFit/>
          </a:bodyPr>
          <a:lstStyle/>
          <a:p>
            <a:pPr algn="ct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5" name="Rectangle 24">
            <a:extLst>
              <a:ext uri="{FF2B5EF4-FFF2-40B4-BE49-F238E27FC236}">
                <a16:creationId xmlns:a16="http://schemas.microsoft.com/office/drawing/2014/main" id="{CC026FEA-EBBB-4213-8AB3-672F81628964}"/>
              </a:ext>
            </a:extLst>
          </p:cNvPr>
          <p:cNvSpPr/>
          <p:nvPr/>
        </p:nvSpPr>
        <p:spPr>
          <a:xfrm>
            <a:off x="2123731" y="2830985"/>
            <a:ext cx="2969341" cy="1492131"/>
          </a:xfrm>
          <a:prstGeom prst="rect">
            <a:avLst/>
          </a:prstGeom>
          <a:noFill/>
        </p:spPr>
        <p:txBody>
          <a:bodyPr wrap="none" lIns="91440" tIns="45720" rIns="91440" bIns="45720">
            <a:prstTxWarp prst="textButtonPour">
              <a:avLst/>
            </a:prstTxWarp>
            <a:spAutoFit/>
          </a:bodyPr>
          <a:lstStyle/>
          <a:p>
            <a:pPr algn="ctr"/>
            <a:r>
              <a:rPr lang="en-US" sz="5400" b="1" dirty="0">
                <a:ln w="0"/>
                <a:solidFill>
                  <a:schemeClr val="bg1"/>
                </a:solidFill>
                <a:effectLst>
                  <a:outerShdw blurRad="38100" dist="19050" dir="2700000" algn="tl" rotWithShape="0">
                    <a:schemeClr val="dk1">
                      <a:alpha val="40000"/>
                    </a:schemeClr>
                  </a:outerShdw>
                </a:effectLst>
              </a:rPr>
              <a:t>Goals and Objectives</a:t>
            </a:r>
          </a:p>
          <a:p>
            <a:pPr algn="ctr"/>
            <a:r>
              <a:rPr lang="en-US" sz="5400" b="1" dirty="0">
                <a:ln w="0"/>
                <a:solidFill>
                  <a:schemeClr val="bg1"/>
                </a:solidFill>
                <a:effectLst>
                  <a:outerShdw blurRad="38100" dist="19050" dir="2700000" algn="tl" rotWithShape="0">
                    <a:schemeClr val="dk1">
                      <a:alpha val="40000"/>
                    </a:schemeClr>
                  </a:outerShdw>
                </a:effectLst>
              </a:rPr>
              <a:t>Implementation Plan</a:t>
            </a:r>
          </a:p>
        </p:txBody>
      </p:sp>
      <p:graphicFrame>
        <p:nvGraphicFramePr>
          <p:cNvPr id="33" name="Diagram 32">
            <a:extLst>
              <a:ext uri="{FF2B5EF4-FFF2-40B4-BE49-F238E27FC236}">
                <a16:creationId xmlns:a16="http://schemas.microsoft.com/office/drawing/2014/main" id="{0BA88EEF-3D41-4AB1-B26D-117774D5F737}"/>
              </a:ext>
            </a:extLst>
          </p:cNvPr>
          <p:cNvGraphicFramePr/>
          <p:nvPr/>
        </p:nvGraphicFramePr>
        <p:xfrm>
          <a:off x="6690313" y="1446202"/>
          <a:ext cx="6206052" cy="518567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4" name="Rectangle: Rounded Corners 33">
            <a:extLst>
              <a:ext uri="{FF2B5EF4-FFF2-40B4-BE49-F238E27FC236}">
                <a16:creationId xmlns:a16="http://schemas.microsoft.com/office/drawing/2014/main" id="{ED919FBC-F6DD-41CD-A7FA-040DDD08C1A5}"/>
              </a:ext>
            </a:extLst>
          </p:cNvPr>
          <p:cNvSpPr/>
          <p:nvPr/>
        </p:nvSpPr>
        <p:spPr>
          <a:xfrm>
            <a:off x="965200" y="4129774"/>
            <a:ext cx="5882640" cy="2430986"/>
          </a:xfrm>
          <a:prstGeom prst="roundRect">
            <a:avLst/>
          </a:prstGeom>
          <a:solidFill>
            <a:srgbClr val="3656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Rounded Corners 34">
            <a:extLst>
              <a:ext uri="{FF2B5EF4-FFF2-40B4-BE49-F238E27FC236}">
                <a16:creationId xmlns:a16="http://schemas.microsoft.com/office/drawing/2014/main" id="{98B35B33-3311-4BD7-8222-F116A1F7214F}"/>
              </a:ext>
            </a:extLst>
          </p:cNvPr>
          <p:cNvSpPr/>
          <p:nvPr/>
        </p:nvSpPr>
        <p:spPr>
          <a:xfrm>
            <a:off x="2552766" y="4785360"/>
            <a:ext cx="4223954" cy="1690255"/>
          </a:xfrm>
          <a:prstGeom prst="roundRect">
            <a:avLst/>
          </a:prstGeom>
          <a:solidFill>
            <a:srgbClr val="54A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E37DB75A-9F0F-4240-B3E6-321634E6D2C2}"/>
              </a:ext>
            </a:extLst>
          </p:cNvPr>
          <p:cNvSpPr txBox="1"/>
          <p:nvPr/>
        </p:nvSpPr>
        <p:spPr>
          <a:xfrm>
            <a:off x="1251678" y="4226669"/>
            <a:ext cx="3698240" cy="400110"/>
          </a:xfrm>
          <a:prstGeom prst="rect">
            <a:avLst/>
          </a:prstGeom>
          <a:noFill/>
        </p:spPr>
        <p:txBody>
          <a:bodyPr wrap="square" rtlCol="0">
            <a:spAutoFit/>
          </a:bodyPr>
          <a:lstStyle/>
          <a:p>
            <a:r>
              <a:rPr lang="en-US" sz="2000" dirty="0">
                <a:solidFill>
                  <a:schemeClr val="bg1"/>
                </a:solidFill>
              </a:rPr>
              <a:t>Strategic Planning Process</a:t>
            </a:r>
          </a:p>
        </p:txBody>
      </p:sp>
      <p:sp>
        <p:nvSpPr>
          <p:cNvPr id="37" name="Rectangle: Rounded Corners 36">
            <a:extLst>
              <a:ext uri="{FF2B5EF4-FFF2-40B4-BE49-F238E27FC236}">
                <a16:creationId xmlns:a16="http://schemas.microsoft.com/office/drawing/2014/main" id="{3C5C4615-B90F-45E1-ACC0-13040C47DAAB}"/>
              </a:ext>
            </a:extLst>
          </p:cNvPr>
          <p:cNvSpPr/>
          <p:nvPr/>
        </p:nvSpPr>
        <p:spPr>
          <a:xfrm>
            <a:off x="3667290" y="5276146"/>
            <a:ext cx="3124153" cy="1142604"/>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52DB615E-1945-4DDE-AE20-62316692EDAD}"/>
              </a:ext>
            </a:extLst>
          </p:cNvPr>
          <p:cNvSpPr txBox="1"/>
          <p:nvPr/>
        </p:nvSpPr>
        <p:spPr>
          <a:xfrm>
            <a:off x="2600251" y="4834403"/>
            <a:ext cx="3238855" cy="369332"/>
          </a:xfrm>
          <a:prstGeom prst="rect">
            <a:avLst/>
          </a:prstGeom>
          <a:noFill/>
        </p:spPr>
        <p:txBody>
          <a:bodyPr wrap="square" rtlCol="0">
            <a:spAutoFit/>
          </a:bodyPr>
          <a:lstStyle/>
          <a:p>
            <a:r>
              <a:rPr lang="en-US" dirty="0">
                <a:solidFill>
                  <a:schemeClr val="bg1"/>
                </a:solidFill>
              </a:rPr>
              <a:t>Institutional Research &amp; Planning</a:t>
            </a:r>
          </a:p>
        </p:txBody>
      </p:sp>
      <p:sp>
        <p:nvSpPr>
          <p:cNvPr id="39" name="Rectangle: Rounded Corners 38">
            <a:extLst>
              <a:ext uri="{FF2B5EF4-FFF2-40B4-BE49-F238E27FC236}">
                <a16:creationId xmlns:a16="http://schemas.microsoft.com/office/drawing/2014/main" id="{EE2C26A1-3665-446D-97F5-AB64125C7473}"/>
              </a:ext>
            </a:extLst>
          </p:cNvPr>
          <p:cNvSpPr/>
          <p:nvPr/>
        </p:nvSpPr>
        <p:spPr>
          <a:xfrm>
            <a:off x="2600251" y="5284698"/>
            <a:ext cx="1091252" cy="5375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2060"/>
                </a:solidFill>
              </a:rPr>
              <a:t>Data Support </a:t>
            </a:r>
          </a:p>
        </p:txBody>
      </p:sp>
      <p:sp>
        <p:nvSpPr>
          <p:cNvPr id="40" name="Rectangle: Rounded Corners 39">
            <a:extLst>
              <a:ext uri="{FF2B5EF4-FFF2-40B4-BE49-F238E27FC236}">
                <a16:creationId xmlns:a16="http://schemas.microsoft.com/office/drawing/2014/main" id="{831B88B6-FF14-4FE9-A78A-C70E9DE36B8B}"/>
              </a:ext>
            </a:extLst>
          </p:cNvPr>
          <p:cNvSpPr/>
          <p:nvPr/>
        </p:nvSpPr>
        <p:spPr>
          <a:xfrm>
            <a:off x="2576037" y="5881244"/>
            <a:ext cx="1091252" cy="5375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2060"/>
                </a:solidFill>
              </a:rPr>
              <a:t>Evaluation of Planning Process</a:t>
            </a:r>
          </a:p>
        </p:txBody>
      </p:sp>
      <p:sp>
        <p:nvSpPr>
          <p:cNvPr id="41" name="Rectangle: Rounded Corners 40">
            <a:extLst>
              <a:ext uri="{FF2B5EF4-FFF2-40B4-BE49-F238E27FC236}">
                <a16:creationId xmlns:a16="http://schemas.microsoft.com/office/drawing/2014/main" id="{ED62A024-149C-46B7-B21A-72AA40E6C85D}"/>
              </a:ext>
            </a:extLst>
          </p:cNvPr>
          <p:cNvSpPr/>
          <p:nvPr/>
        </p:nvSpPr>
        <p:spPr>
          <a:xfrm>
            <a:off x="1251678" y="4785239"/>
            <a:ext cx="1119133" cy="43567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Rounded Corners 41">
            <a:extLst>
              <a:ext uri="{FF2B5EF4-FFF2-40B4-BE49-F238E27FC236}">
                <a16:creationId xmlns:a16="http://schemas.microsoft.com/office/drawing/2014/main" id="{F6FEA797-B60C-465E-9C49-40E5735AA1F9}"/>
              </a:ext>
            </a:extLst>
          </p:cNvPr>
          <p:cNvSpPr/>
          <p:nvPr/>
        </p:nvSpPr>
        <p:spPr>
          <a:xfrm>
            <a:off x="1161899" y="5909505"/>
            <a:ext cx="1276252" cy="5375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Strategic Planning Committee</a:t>
            </a:r>
          </a:p>
        </p:txBody>
      </p:sp>
      <p:sp>
        <p:nvSpPr>
          <p:cNvPr id="43" name="Rectangle: Rounded Corners 42">
            <a:extLst>
              <a:ext uri="{FF2B5EF4-FFF2-40B4-BE49-F238E27FC236}">
                <a16:creationId xmlns:a16="http://schemas.microsoft.com/office/drawing/2014/main" id="{45F78669-3D6C-4C86-BB22-EB270F5662F8}"/>
              </a:ext>
            </a:extLst>
          </p:cNvPr>
          <p:cNvSpPr/>
          <p:nvPr/>
        </p:nvSpPr>
        <p:spPr>
          <a:xfrm>
            <a:off x="3736344" y="5800184"/>
            <a:ext cx="678408" cy="5697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Agency FB" panose="020B0503020202020204" pitchFamily="34" charset="0"/>
              </a:rPr>
              <a:t>Finding Data</a:t>
            </a:r>
          </a:p>
        </p:txBody>
      </p:sp>
      <p:sp>
        <p:nvSpPr>
          <p:cNvPr id="44" name="Rectangle: Rounded Corners 43">
            <a:extLst>
              <a:ext uri="{FF2B5EF4-FFF2-40B4-BE49-F238E27FC236}">
                <a16:creationId xmlns:a16="http://schemas.microsoft.com/office/drawing/2014/main" id="{4C2544B0-B398-4B96-B49E-6BC1111F3706}"/>
              </a:ext>
            </a:extLst>
          </p:cNvPr>
          <p:cNvSpPr/>
          <p:nvPr/>
        </p:nvSpPr>
        <p:spPr>
          <a:xfrm>
            <a:off x="4464970" y="5801604"/>
            <a:ext cx="678408" cy="5477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Agency FB" panose="020B0503020202020204" pitchFamily="34" charset="0"/>
              </a:rPr>
              <a:t>Collecting Data</a:t>
            </a:r>
          </a:p>
        </p:txBody>
      </p:sp>
      <p:sp>
        <p:nvSpPr>
          <p:cNvPr id="45" name="Rectangle: Rounded Corners 44">
            <a:extLst>
              <a:ext uri="{FF2B5EF4-FFF2-40B4-BE49-F238E27FC236}">
                <a16:creationId xmlns:a16="http://schemas.microsoft.com/office/drawing/2014/main" id="{8303B01D-5C17-41B7-9861-67AB99DE7D7D}"/>
              </a:ext>
            </a:extLst>
          </p:cNvPr>
          <p:cNvSpPr/>
          <p:nvPr/>
        </p:nvSpPr>
        <p:spPr>
          <a:xfrm>
            <a:off x="5167493" y="5801604"/>
            <a:ext cx="752411" cy="5477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Agency FB" panose="020B0503020202020204" pitchFamily="34" charset="0"/>
              </a:rPr>
              <a:t>Data Calculation</a:t>
            </a:r>
          </a:p>
        </p:txBody>
      </p:sp>
      <p:sp>
        <p:nvSpPr>
          <p:cNvPr id="46" name="Rectangle: Rounded Corners 45">
            <a:extLst>
              <a:ext uri="{FF2B5EF4-FFF2-40B4-BE49-F238E27FC236}">
                <a16:creationId xmlns:a16="http://schemas.microsoft.com/office/drawing/2014/main" id="{EB5303EB-2882-4AD2-9756-68F3570C2561}"/>
              </a:ext>
            </a:extLst>
          </p:cNvPr>
          <p:cNvSpPr/>
          <p:nvPr/>
        </p:nvSpPr>
        <p:spPr>
          <a:xfrm>
            <a:off x="5919905" y="5812123"/>
            <a:ext cx="749008" cy="5477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Agency FB" panose="020B0503020202020204" pitchFamily="34" charset="0"/>
              </a:rPr>
              <a:t>Presenting Data</a:t>
            </a:r>
          </a:p>
        </p:txBody>
      </p:sp>
      <p:sp>
        <p:nvSpPr>
          <p:cNvPr id="47" name="TextBox 46">
            <a:extLst>
              <a:ext uri="{FF2B5EF4-FFF2-40B4-BE49-F238E27FC236}">
                <a16:creationId xmlns:a16="http://schemas.microsoft.com/office/drawing/2014/main" id="{E19F1C1E-BA43-48D5-994F-D69E26B13D52}"/>
              </a:ext>
            </a:extLst>
          </p:cNvPr>
          <p:cNvSpPr txBox="1"/>
          <p:nvPr/>
        </p:nvSpPr>
        <p:spPr>
          <a:xfrm>
            <a:off x="3673694" y="5349791"/>
            <a:ext cx="1950695" cy="369332"/>
          </a:xfrm>
          <a:prstGeom prst="rect">
            <a:avLst/>
          </a:prstGeom>
          <a:noFill/>
        </p:spPr>
        <p:txBody>
          <a:bodyPr wrap="square" rtlCol="0">
            <a:spAutoFit/>
          </a:bodyPr>
          <a:lstStyle/>
          <a:p>
            <a:r>
              <a:rPr lang="en-US" dirty="0">
                <a:solidFill>
                  <a:srgbClr val="002060"/>
                </a:solidFill>
              </a:rPr>
              <a:t>Data Support</a:t>
            </a:r>
          </a:p>
        </p:txBody>
      </p:sp>
      <p:sp>
        <p:nvSpPr>
          <p:cNvPr id="3" name="TextBox 2">
            <a:extLst>
              <a:ext uri="{FF2B5EF4-FFF2-40B4-BE49-F238E27FC236}">
                <a16:creationId xmlns:a16="http://schemas.microsoft.com/office/drawing/2014/main" id="{C0565DD6-3DF0-4606-9E50-5B886AF5BCAA}"/>
              </a:ext>
            </a:extLst>
          </p:cNvPr>
          <p:cNvSpPr txBox="1"/>
          <p:nvPr/>
        </p:nvSpPr>
        <p:spPr>
          <a:xfrm>
            <a:off x="1343854" y="4805411"/>
            <a:ext cx="1208912" cy="415498"/>
          </a:xfrm>
          <a:prstGeom prst="rect">
            <a:avLst/>
          </a:prstGeom>
          <a:noFill/>
        </p:spPr>
        <p:txBody>
          <a:bodyPr wrap="square" rtlCol="0">
            <a:spAutoFit/>
          </a:bodyPr>
          <a:lstStyle/>
          <a:p>
            <a:r>
              <a:rPr lang="en-US" sz="1050" dirty="0"/>
              <a:t>Board</a:t>
            </a:r>
          </a:p>
          <a:p>
            <a:r>
              <a:rPr lang="en-US" sz="1050" dirty="0"/>
              <a:t>President </a:t>
            </a:r>
          </a:p>
        </p:txBody>
      </p:sp>
      <p:sp>
        <p:nvSpPr>
          <p:cNvPr id="26" name="TextBox 25">
            <a:extLst>
              <a:ext uri="{FF2B5EF4-FFF2-40B4-BE49-F238E27FC236}">
                <a16:creationId xmlns:a16="http://schemas.microsoft.com/office/drawing/2014/main" id="{9BB41780-A3FF-4DF9-AAAA-5DE904534B03}"/>
              </a:ext>
            </a:extLst>
          </p:cNvPr>
          <p:cNvSpPr txBox="1"/>
          <p:nvPr/>
        </p:nvSpPr>
        <p:spPr>
          <a:xfrm>
            <a:off x="1013280" y="5353396"/>
            <a:ext cx="1483089" cy="461665"/>
          </a:xfrm>
          <a:prstGeom prst="rect">
            <a:avLst/>
          </a:prstGeom>
          <a:solidFill>
            <a:schemeClr val="bg2"/>
          </a:solidFill>
        </p:spPr>
        <p:txBody>
          <a:bodyPr wrap="square" rtlCol="0">
            <a:spAutoFit/>
          </a:bodyPr>
          <a:lstStyle/>
          <a:p>
            <a:r>
              <a:rPr lang="en-US" sz="1200" dirty="0"/>
              <a:t>Governance Council</a:t>
            </a:r>
          </a:p>
          <a:p>
            <a:r>
              <a:rPr lang="en-US" sz="1200" dirty="0"/>
              <a:t>Academic Senate</a:t>
            </a:r>
          </a:p>
        </p:txBody>
      </p:sp>
    </p:spTree>
    <p:extLst>
      <p:ext uri="{BB962C8B-B14F-4D97-AF65-F5344CB8AC3E}">
        <p14:creationId xmlns:p14="http://schemas.microsoft.com/office/powerpoint/2010/main" val="61938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5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500"/>
                                        <p:tgtEl>
                                          <p:spTgt spid="4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1000"/>
                                        <p:tgtEl>
                                          <p:spTgt spid="38"/>
                                        </p:tgtEl>
                                      </p:cBhvr>
                                    </p:animEffect>
                                    <p:anim calcmode="lin" valueType="num">
                                      <p:cBhvr>
                                        <p:cTn id="50" dur="1000" fill="hold"/>
                                        <p:tgtEl>
                                          <p:spTgt spid="38"/>
                                        </p:tgtEl>
                                        <p:attrNameLst>
                                          <p:attrName>ppt_x</p:attrName>
                                        </p:attrNameLst>
                                      </p:cBhvr>
                                      <p:tavLst>
                                        <p:tav tm="0">
                                          <p:val>
                                            <p:strVal val="#ppt_x"/>
                                          </p:val>
                                        </p:tav>
                                        <p:tav tm="100000">
                                          <p:val>
                                            <p:strVal val="#ppt_x"/>
                                          </p:val>
                                        </p:tav>
                                      </p:tavLst>
                                    </p:anim>
                                    <p:anim calcmode="lin" valueType="num">
                                      <p:cBhvr>
                                        <p:cTn id="51" dur="1000" fill="hold"/>
                                        <p:tgtEl>
                                          <p:spTgt spid="38"/>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1000"/>
                                        <p:tgtEl>
                                          <p:spTgt spid="35"/>
                                        </p:tgtEl>
                                      </p:cBhvr>
                                    </p:animEffect>
                                    <p:anim calcmode="lin" valueType="num">
                                      <p:cBhvr>
                                        <p:cTn id="55" dur="1000" fill="hold"/>
                                        <p:tgtEl>
                                          <p:spTgt spid="35"/>
                                        </p:tgtEl>
                                        <p:attrNameLst>
                                          <p:attrName>ppt_x</p:attrName>
                                        </p:attrNameLst>
                                      </p:cBhvr>
                                      <p:tavLst>
                                        <p:tav tm="0">
                                          <p:val>
                                            <p:strVal val="#ppt_x"/>
                                          </p:val>
                                        </p:tav>
                                        <p:tav tm="100000">
                                          <p:val>
                                            <p:strVal val="#ppt_x"/>
                                          </p:val>
                                        </p:tav>
                                      </p:tavLst>
                                    </p:anim>
                                    <p:anim calcmode="lin" valueType="num">
                                      <p:cBhvr>
                                        <p:cTn id="5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barn(inVertical)">
                                      <p:cBhvr>
                                        <p:cTn id="61" dur="500"/>
                                        <p:tgtEl>
                                          <p:spTgt spid="39"/>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wipe(down)">
                                      <p:cBhvr>
                                        <p:cTn id="66" dur="500"/>
                                        <p:tgtEl>
                                          <p:spTgt spid="40"/>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grpId="0" nodeType="click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wipe(down)">
                                      <p:cBhvr>
                                        <p:cTn id="77" dur="290">
                                          <p:stCondLst>
                                            <p:cond delay="0"/>
                                          </p:stCondLst>
                                        </p:cTn>
                                        <p:tgtEl>
                                          <p:spTgt spid="43"/>
                                        </p:tgtEl>
                                      </p:cBhvr>
                                    </p:animEffect>
                                    <p:anim calcmode="lin" valueType="num">
                                      <p:cBhvr>
                                        <p:cTn id="78" dur="911"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79" dur="332"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80" dur="332" tmFilter="0, 0; 0.125,0.2665; 0.25,0.4; 0.375,0.465; 0.5,0.5;  0.625,0.535; 0.75,0.6; 0.875,0.7335; 1,1">
                                          <p:stCondLst>
                                            <p:cond delay="332"/>
                                          </p:stCondLst>
                                        </p:cTn>
                                        <p:tgtEl>
                                          <p:spTgt spid="43"/>
                                        </p:tgtEl>
                                        <p:attrNameLst>
                                          <p:attrName>ppt_y</p:attrName>
                                        </p:attrNameLst>
                                      </p:cBhvr>
                                      <p:tavLst>
                                        <p:tav tm="0" fmla="#ppt_y-sin(pi*$)/9">
                                          <p:val>
                                            <p:fltVal val="0"/>
                                          </p:val>
                                        </p:tav>
                                        <p:tav tm="100000">
                                          <p:val>
                                            <p:fltVal val="1"/>
                                          </p:val>
                                        </p:tav>
                                      </p:tavLst>
                                    </p:anim>
                                    <p:anim calcmode="lin" valueType="num">
                                      <p:cBhvr>
                                        <p:cTn id="81" dur="166" tmFilter="0, 0; 0.125,0.2665; 0.25,0.4; 0.375,0.465; 0.5,0.5;  0.625,0.535; 0.75,0.6; 0.875,0.7335; 1,1">
                                          <p:stCondLst>
                                            <p:cond delay="662"/>
                                          </p:stCondLst>
                                        </p:cTn>
                                        <p:tgtEl>
                                          <p:spTgt spid="43"/>
                                        </p:tgtEl>
                                        <p:attrNameLst>
                                          <p:attrName>ppt_y</p:attrName>
                                        </p:attrNameLst>
                                      </p:cBhvr>
                                      <p:tavLst>
                                        <p:tav tm="0" fmla="#ppt_y-sin(pi*$)/27">
                                          <p:val>
                                            <p:fltVal val="0"/>
                                          </p:val>
                                        </p:tav>
                                        <p:tav tm="100000">
                                          <p:val>
                                            <p:fltVal val="1"/>
                                          </p:val>
                                        </p:tav>
                                      </p:tavLst>
                                    </p:anim>
                                    <p:anim calcmode="lin" valueType="num">
                                      <p:cBhvr>
                                        <p:cTn id="82" dur="82" tmFilter="0, 0; 0.125,0.2665; 0.25,0.4; 0.375,0.465; 0.5,0.5;  0.625,0.535; 0.75,0.6; 0.875,0.7335; 1,1">
                                          <p:stCondLst>
                                            <p:cond delay="828"/>
                                          </p:stCondLst>
                                        </p:cTn>
                                        <p:tgtEl>
                                          <p:spTgt spid="43"/>
                                        </p:tgtEl>
                                        <p:attrNameLst>
                                          <p:attrName>ppt_y</p:attrName>
                                        </p:attrNameLst>
                                      </p:cBhvr>
                                      <p:tavLst>
                                        <p:tav tm="0" fmla="#ppt_y-sin(pi*$)/81">
                                          <p:val>
                                            <p:fltVal val="0"/>
                                          </p:val>
                                        </p:tav>
                                        <p:tav tm="100000">
                                          <p:val>
                                            <p:fltVal val="1"/>
                                          </p:val>
                                        </p:tav>
                                      </p:tavLst>
                                    </p:anim>
                                    <p:animScale>
                                      <p:cBhvr>
                                        <p:cTn id="83" dur="13">
                                          <p:stCondLst>
                                            <p:cond delay="325"/>
                                          </p:stCondLst>
                                        </p:cTn>
                                        <p:tgtEl>
                                          <p:spTgt spid="43"/>
                                        </p:tgtEl>
                                      </p:cBhvr>
                                      <p:to x="100000" y="60000"/>
                                    </p:animScale>
                                    <p:animScale>
                                      <p:cBhvr>
                                        <p:cTn id="84" dur="83" decel="50000">
                                          <p:stCondLst>
                                            <p:cond delay="338"/>
                                          </p:stCondLst>
                                        </p:cTn>
                                        <p:tgtEl>
                                          <p:spTgt spid="43"/>
                                        </p:tgtEl>
                                      </p:cBhvr>
                                      <p:to x="100000" y="100000"/>
                                    </p:animScale>
                                    <p:animScale>
                                      <p:cBhvr>
                                        <p:cTn id="85" dur="13">
                                          <p:stCondLst>
                                            <p:cond delay="656"/>
                                          </p:stCondLst>
                                        </p:cTn>
                                        <p:tgtEl>
                                          <p:spTgt spid="43"/>
                                        </p:tgtEl>
                                      </p:cBhvr>
                                      <p:to x="100000" y="80000"/>
                                    </p:animScale>
                                    <p:animScale>
                                      <p:cBhvr>
                                        <p:cTn id="86" dur="83" decel="50000">
                                          <p:stCondLst>
                                            <p:cond delay="669"/>
                                          </p:stCondLst>
                                        </p:cTn>
                                        <p:tgtEl>
                                          <p:spTgt spid="43"/>
                                        </p:tgtEl>
                                      </p:cBhvr>
                                      <p:to x="100000" y="100000"/>
                                    </p:animScale>
                                    <p:animScale>
                                      <p:cBhvr>
                                        <p:cTn id="87" dur="13">
                                          <p:stCondLst>
                                            <p:cond delay="821"/>
                                          </p:stCondLst>
                                        </p:cTn>
                                        <p:tgtEl>
                                          <p:spTgt spid="43"/>
                                        </p:tgtEl>
                                      </p:cBhvr>
                                      <p:to x="100000" y="90000"/>
                                    </p:animScale>
                                    <p:animScale>
                                      <p:cBhvr>
                                        <p:cTn id="88" dur="83" decel="50000">
                                          <p:stCondLst>
                                            <p:cond delay="834"/>
                                          </p:stCondLst>
                                        </p:cTn>
                                        <p:tgtEl>
                                          <p:spTgt spid="43"/>
                                        </p:tgtEl>
                                      </p:cBhvr>
                                      <p:to x="100000" y="100000"/>
                                    </p:animScale>
                                    <p:animScale>
                                      <p:cBhvr>
                                        <p:cTn id="89" dur="13">
                                          <p:stCondLst>
                                            <p:cond delay="904"/>
                                          </p:stCondLst>
                                        </p:cTn>
                                        <p:tgtEl>
                                          <p:spTgt spid="43"/>
                                        </p:tgtEl>
                                      </p:cBhvr>
                                      <p:to x="100000" y="95000"/>
                                    </p:animScale>
                                    <p:animScale>
                                      <p:cBhvr>
                                        <p:cTn id="90" dur="83" decel="50000">
                                          <p:stCondLst>
                                            <p:cond delay="917"/>
                                          </p:stCondLst>
                                        </p:cTn>
                                        <p:tgtEl>
                                          <p:spTgt spid="43"/>
                                        </p:tgtEl>
                                      </p:cBhvr>
                                      <p:to x="100000" y="100000"/>
                                    </p:animScale>
                                  </p:childTnLst>
                                </p:cTn>
                              </p:par>
                              <p:par>
                                <p:cTn id="91" presetID="26" presetClass="entr" presetSubtype="0" fill="hold" grpId="0" nodeType="withEffect">
                                  <p:stCondLst>
                                    <p:cond delay="0"/>
                                  </p:stCondLst>
                                  <p:childTnLst>
                                    <p:set>
                                      <p:cBhvr>
                                        <p:cTn id="92" dur="1" fill="hold">
                                          <p:stCondLst>
                                            <p:cond delay="0"/>
                                          </p:stCondLst>
                                        </p:cTn>
                                        <p:tgtEl>
                                          <p:spTgt spid="44"/>
                                        </p:tgtEl>
                                        <p:attrNameLst>
                                          <p:attrName>style.visibility</p:attrName>
                                        </p:attrNameLst>
                                      </p:cBhvr>
                                      <p:to>
                                        <p:strVal val="visible"/>
                                      </p:to>
                                    </p:set>
                                    <p:animEffect transition="in" filter="wipe(down)">
                                      <p:cBhvr>
                                        <p:cTn id="93" dur="290">
                                          <p:stCondLst>
                                            <p:cond delay="0"/>
                                          </p:stCondLst>
                                        </p:cTn>
                                        <p:tgtEl>
                                          <p:spTgt spid="44"/>
                                        </p:tgtEl>
                                      </p:cBhvr>
                                    </p:animEffect>
                                    <p:anim calcmode="lin" valueType="num">
                                      <p:cBhvr>
                                        <p:cTn id="94" dur="911"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95" dur="332"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96" dur="332" tmFilter="0, 0; 0.125,0.2665; 0.25,0.4; 0.375,0.465; 0.5,0.5;  0.625,0.535; 0.75,0.6; 0.875,0.7335; 1,1">
                                          <p:stCondLst>
                                            <p:cond delay="332"/>
                                          </p:stCondLst>
                                        </p:cTn>
                                        <p:tgtEl>
                                          <p:spTgt spid="44"/>
                                        </p:tgtEl>
                                        <p:attrNameLst>
                                          <p:attrName>ppt_y</p:attrName>
                                        </p:attrNameLst>
                                      </p:cBhvr>
                                      <p:tavLst>
                                        <p:tav tm="0" fmla="#ppt_y-sin(pi*$)/9">
                                          <p:val>
                                            <p:fltVal val="0"/>
                                          </p:val>
                                        </p:tav>
                                        <p:tav tm="100000">
                                          <p:val>
                                            <p:fltVal val="1"/>
                                          </p:val>
                                        </p:tav>
                                      </p:tavLst>
                                    </p:anim>
                                    <p:anim calcmode="lin" valueType="num">
                                      <p:cBhvr>
                                        <p:cTn id="97" dur="166" tmFilter="0, 0; 0.125,0.2665; 0.25,0.4; 0.375,0.465; 0.5,0.5;  0.625,0.535; 0.75,0.6; 0.875,0.7335; 1,1">
                                          <p:stCondLst>
                                            <p:cond delay="662"/>
                                          </p:stCondLst>
                                        </p:cTn>
                                        <p:tgtEl>
                                          <p:spTgt spid="44"/>
                                        </p:tgtEl>
                                        <p:attrNameLst>
                                          <p:attrName>ppt_y</p:attrName>
                                        </p:attrNameLst>
                                      </p:cBhvr>
                                      <p:tavLst>
                                        <p:tav tm="0" fmla="#ppt_y-sin(pi*$)/27">
                                          <p:val>
                                            <p:fltVal val="0"/>
                                          </p:val>
                                        </p:tav>
                                        <p:tav tm="100000">
                                          <p:val>
                                            <p:fltVal val="1"/>
                                          </p:val>
                                        </p:tav>
                                      </p:tavLst>
                                    </p:anim>
                                    <p:anim calcmode="lin" valueType="num">
                                      <p:cBhvr>
                                        <p:cTn id="98" dur="82" tmFilter="0, 0; 0.125,0.2665; 0.25,0.4; 0.375,0.465; 0.5,0.5;  0.625,0.535; 0.75,0.6; 0.875,0.7335; 1,1">
                                          <p:stCondLst>
                                            <p:cond delay="828"/>
                                          </p:stCondLst>
                                        </p:cTn>
                                        <p:tgtEl>
                                          <p:spTgt spid="44"/>
                                        </p:tgtEl>
                                        <p:attrNameLst>
                                          <p:attrName>ppt_y</p:attrName>
                                        </p:attrNameLst>
                                      </p:cBhvr>
                                      <p:tavLst>
                                        <p:tav tm="0" fmla="#ppt_y-sin(pi*$)/81">
                                          <p:val>
                                            <p:fltVal val="0"/>
                                          </p:val>
                                        </p:tav>
                                        <p:tav tm="100000">
                                          <p:val>
                                            <p:fltVal val="1"/>
                                          </p:val>
                                        </p:tav>
                                      </p:tavLst>
                                    </p:anim>
                                    <p:animScale>
                                      <p:cBhvr>
                                        <p:cTn id="99" dur="13">
                                          <p:stCondLst>
                                            <p:cond delay="325"/>
                                          </p:stCondLst>
                                        </p:cTn>
                                        <p:tgtEl>
                                          <p:spTgt spid="44"/>
                                        </p:tgtEl>
                                      </p:cBhvr>
                                      <p:to x="100000" y="60000"/>
                                    </p:animScale>
                                    <p:animScale>
                                      <p:cBhvr>
                                        <p:cTn id="100" dur="83" decel="50000">
                                          <p:stCondLst>
                                            <p:cond delay="338"/>
                                          </p:stCondLst>
                                        </p:cTn>
                                        <p:tgtEl>
                                          <p:spTgt spid="44"/>
                                        </p:tgtEl>
                                      </p:cBhvr>
                                      <p:to x="100000" y="100000"/>
                                    </p:animScale>
                                    <p:animScale>
                                      <p:cBhvr>
                                        <p:cTn id="101" dur="13">
                                          <p:stCondLst>
                                            <p:cond delay="656"/>
                                          </p:stCondLst>
                                        </p:cTn>
                                        <p:tgtEl>
                                          <p:spTgt spid="44"/>
                                        </p:tgtEl>
                                      </p:cBhvr>
                                      <p:to x="100000" y="80000"/>
                                    </p:animScale>
                                    <p:animScale>
                                      <p:cBhvr>
                                        <p:cTn id="102" dur="83" decel="50000">
                                          <p:stCondLst>
                                            <p:cond delay="669"/>
                                          </p:stCondLst>
                                        </p:cTn>
                                        <p:tgtEl>
                                          <p:spTgt spid="44"/>
                                        </p:tgtEl>
                                      </p:cBhvr>
                                      <p:to x="100000" y="100000"/>
                                    </p:animScale>
                                    <p:animScale>
                                      <p:cBhvr>
                                        <p:cTn id="103" dur="13">
                                          <p:stCondLst>
                                            <p:cond delay="821"/>
                                          </p:stCondLst>
                                        </p:cTn>
                                        <p:tgtEl>
                                          <p:spTgt spid="44"/>
                                        </p:tgtEl>
                                      </p:cBhvr>
                                      <p:to x="100000" y="90000"/>
                                    </p:animScale>
                                    <p:animScale>
                                      <p:cBhvr>
                                        <p:cTn id="104" dur="83" decel="50000">
                                          <p:stCondLst>
                                            <p:cond delay="834"/>
                                          </p:stCondLst>
                                        </p:cTn>
                                        <p:tgtEl>
                                          <p:spTgt spid="44"/>
                                        </p:tgtEl>
                                      </p:cBhvr>
                                      <p:to x="100000" y="100000"/>
                                    </p:animScale>
                                    <p:animScale>
                                      <p:cBhvr>
                                        <p:cTn id="105" dur="13">
                                          <p:stCondLst>
                                            <p:cond delay="904"/>
                                          </p:stCondLst>
                                        </p:cTn>
                                        <p:tgtEl>
                                          <p:spTgt spid="44"/>
                                        </p:tgtEl>
                                      </p:cBhvr>
                                      <p:to x="100000" y="95000"/>
                                    </p:animScale>
                                    <p:animScale>
                                      <p:cBhvr>
                                        <p:cTn id="106" dur="83" decel="50000">
                                          <p:stCondLst>
                                            <p:cond delay="917"/>
                                          </p:stCondLst>
                                        </p:cTn>
                                        <p:tgtEl>
                                          <p:spTgt spid="44"/>
                                        </p:tgtEl>
                                      </p:cBhvr>
                                      <p:to x="100000" y="100000"/>
                                    </p:animScale>
                                  </p:childTnLst>
                                </p:cTn>
                              </p:par>
                              <p:par>
                                <p:cTn id="107" presetID="26" presetClass="entr" presetSubtype="0" fill="hold" grpId="0" nodeType="withEffect">
                                  <p:stCondLst>
                                    <p:cond delay="0"/>
                                  </p:stCondLst>
                                  <p:childTnLst>
                                    <p:set>
                                      <p:cBhvr>
                                        <p:cTn id="108" dur="1" fill="hold">
                                          <p:stCondLst>
                                            <p:cond delay="0"/>
                                          </p:stCondLst>
                                        </p:cTn>
                                        <p:tgtEl>
                                          <p:spTgt spid="45"/>
                                        </p:tgtEl>
                                        <p:attrNameLst>
                                          <p:attrName>style.visibility</p:attrName>
                                        </p:attrNameLst>
                                      </p:cBhvr>
                                      <p:to>
                                        <p:strVal val="visible"/>
                                      </p:to>
                                    </p:set>
                                    <p:animEffect transition="in" filter="wipe(down)">
                                      <p:cBhvr>
                                        <p:cTn id="109" dur="290">
                                          <p:stCondLst>
                                            <p:cond delay="0"/>
                                          </p:stCondLst>
                                        </p:cTn>
                                        <p:tgtEl>
                                          <p:spTgt spid="45"/>
                                        </p:tgtEl>
                                      </p:cBhvr>
                                    </p:animEffect>
                                    <p:anim calcmode="lin" valueType="num">
                                      <p:cBhvr>
                                        <p:cTn id="110" dur="911"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11" dur="332"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12" dur="332" tmFilter="0, 0; 0.125,0.2665; 0.25,0.4; 0.375,0.465; 0.5,0.5;  0.625,0.535; 0.75,0.6; 0.875,0.7335; 1,1">
                                          <p:stCondLst>
                                            <p:cond delay="332"/>
                                          </p:stCondLst>
                                        </p:cTn>
                                        <p:tgtEl>
                                          <p:spTgt spid="45"/>
                                        </p:tgtEl>
                                        <p:attrNameLst>
                                          <p:attrName>ppt_y</p:attrName>
                                        </p:attrNameLst>
                                      </p:cBhvr>
                                      <p:tavLst>
                                        <p:tav tm="0" fmla="#ppt_y-sin(pi*$)/9">
                                          <p:val>
                                            <p:fltVal val="0"/>
                                          </p:val>
                                        </p:tav>
                                        <p:tav tm="100000">
                                          <p:val>
                                            <p:fltVal val="1"/>
                                          </p:val>
                                        </p:tav>
                                      </p:tavLst>
                                    </p:anim>
                                    <p:anim calcmode="lin" valueType="num">
                                      <p:cBhvr>
                                        <p:cTn id="113" dur="166" tmFilter="0, 0; 0.125,0.2665; 0.25,0.4; 0.375,0.465; 0.5,0.5;  0.625,0.535; 0.75,0.6; 0.875,0.7335; 1,1">
                                          <p:stCondLst>
                                            <p:cond delay="662"/>
                                          </p:stCondLst>
                                        </p:cTn>
                                        <p:tgtEl>
                                          <p:spTgt spid="45"/>
                                        </p:tgtEl>
                                        <p:attrNameLst>
                                          <p:attrName>ppt_y</p:attrName>
                                        </p:attrNameLst>
                                      </p:cBhvr>
                                      <p:tavLst>
                                        <p:tav tm="0" fmla="#ppt_y-sin(pi*$)/27">
                                          <p:val>
                                            <p:fltVal val="0"/>
                                          </p:val>
                                        </p:tav>
                                        <p:tav tm="100000">
                                          <p:val>
                                            <p:fltVal val="1"/>
                                          </p:val>
                                        </p:tav>
                                      </p:tavLst>
                                    </p:anim>
                                    <p:anim calcmode="lin" valueType="num">
                                      <p:cBhvr>
                                        <p:cTn id="114" dur="82" tmFilter="0, 0; 0.125,0.2665; 0.25,0.4; 0.375,0.465; 0.5,0.5;  0.625,0.535; 0.75,0.6; 0.875,0.7335; 1,1">
                                          <p:stCondLst>
                                            <p:cond delay="828"/>
                                          </p:stCondLst>
                                        </p:cTn>
                                        <p:tgtEl>
                                          <p:spTgt spid="45"/>
                                        </p:tgtEl>
                                        <p:attrNameLst>
                                          <p:attrName>ppt_y</p:attrName>
                                        </p:attrNameLst>
                                      </p:cBhvr>
                                      <p:tavLst>
                                        <p:tav tm="0" fmla="#ppt_y-sin(pi*$)/81">
                                          <p:val>
                                            <p:fltVal val="0"/>
                                          </p:val>
                                        </p:tav>
                                        <p:tav tm="100000">
                                          <p:val>
                                            <p:fltVal val="1"/>
                                          </p:val>
                                        </p:tav>
                                      </p:tavLst>
                                    </p:anim>
                                    <p:animScale>
                                      <p:cBhvr>
                                        <p:cTn id="115" dur="13">
                                          <p:stCondLst>
                                            <p:cond delay="325"/>
                                          </p:stCondLst>
                                        </p:cTn>
                                        <p:tgtEl>
                                          <p:spTgt spid="45"/>
                                        </p:tgtEl>
                                      </p:cBhvr>
                                      <p:to x="100000" y="60000"/>
                                    </p:animScale>
                                    <p:animScale>
                                      <p:cBhvr>
                                        <p:cTn id="116" dur="83" decel="50000">
                                          <p:stCondLst>
                                            <p:cond delay="338"/>
                                          </p:stCondLst>
                                        </p:cTn>
                                        <p:tgtEl>
                                          <p:spTgt spid="45"/>
                                        </p:tgtEl>
                                      </p:cBhvr>
                                      <p:to x="100000" y="100000"/>
                                    </p:animScale>
                                    <p:animScale>
                                      <p:cBhvr>
                                        <p:cTn id="117" dur="13">
                                          <p:stCondLst>
                                            <p:cond delay="656"/>
                                          </p:stCondLst>
                                        </p:cTn>
                                        <p:tgtEl>
                                          <p:spTgt spid="45"/>
                                        </p:tgtEl>
                                      </p:cBhvr>
                                      <p:to x="100000" y="80000"/>
                                    </p:animScale>
                                    <p:animScale>
                                      <p:cBhvr>
                                        <p:cTn id="118" dur="83" decel="50000">
                                          <p:stCondLst>
                                            <p:cond delay="669"/>
                                          </p:stCondLst>
                                        </p:cTn>
                                        <p:tgtEl>
                                          <p:spTgt spid="45"/>
                                        </p:tgtEl>
                                      </p:cBhvr>
                                      <p:to x="100000" y="100000"/>
                                    </p:animScale>
                                    <p:animScale>
                                      <p:cBhvr>
                                        <p:cTn id="119" dur="13">
                                          <p:stCondLst>
                                            <p:cond delay="821"/>
                                          </p:stCondLst>
                                        </p:cTn>
                                        <p:tgtEl>
                                          <p:spTgt spid="45"/>
                                        </p:tgtEl>
                                      </p:cBhvr>
                                      <p:to x="100000" y="90000"/>
                                    </p:animScale>
                                    <p:animScale>
                                      <p:cBhvr>
                                        <p:cTn id="120" dur="83" decel="50000">
                                          <p:stCondLst>
                                            <p:cond delay="834"/>
                                          </p:stCondLst>
                                        </p:cTn>
                                        <p:tgtEl>
                                          <p:spTgt spid="45"/>
                                        </p:tgtEl>
                                      </p:cBhvr>
                                      <p:to x="100000" y="100000"/>
                                    </p:animScale>
                                    <p:animScale>
                                      <p:cBhvr>
                                        <p:cTn id="121" dur="13">
                                          <p:stCondLst>
                                            <p:cond delay="904"/>
                                          </p:stCondLst>
                                        </p:cTn>
                                        <p:tgtEl>
                                          <p:spTgt spid="45"/>
                                        </p:tgtEl>
                                      </p:cBhvr>
                                      <p:to x="100000" y="95000"/>
                                    </p:animScale>
                                    <p:animScale>
                                      <p:cBhvr>
                                        <p:cTn id="122" dur="83" decel="50000">
                                          <p:stCondLst>
                                            <p:cond delay="917"/>
                                          </p:stCondLst>
                                        </p:cTn>
                                        <p:tgtEl>
                                          <p:spTgt spid="45"/>
                                        </p:tgtEl>
                                      </p:cBhvr>
                                      <p:to x="100000" y="100000"/>
                                    </p:animScale>
                                  </p:childTnLst>
                                </p:cTn>
                              </p:par>
                              <p:par>
                                <p:cTn id="123" presetID="26" presetClass="entr" presetSubtype="0" fill="hold" grpId="0" nodeType="withEffect">
                                  <p:stCondLst>
                                    <p:cond delay="0"/>
                                  </p:stCondLst>
                                  <p:childTnLst>
                                    <p:set>
                                      <p:cBhvr>
                                        <p:cTn id="124" dur="1" fill="hold">
                                          <p:stCondLst>
                                            <p:cond delay="0"/>
                                          </p:stCondLst>
                                        </p:cTn>
                                        <p:tgtEl>
                                          <p:spTgt spid="46"/>
                                        </p:tgtEl>
                                        <p:attrNameLst>
                                          <p:attrName>style.visibility</p:attrName>
                                        </p:attrNameLst>
                                      </p:cBhvr>
                                      <p:to>
                                        <p:strVal val="visible"/>
                                      </p:to>
                                    </p:set>
                                    <p:animEffect transition="in" filter="wipe(down)">
                                      <p:cBhvr>
                                        <p:cTn id="125" dur="290">
                                          <p:stCondLst>
                                            <p:cond delay="0"/>
                                          </p:stCondLst>
                                        </p:cTn>
                                        <p:tgtEl>
                                          <p:spTgt spid="46"/>
                                        </p:tgtEl>
                                      </p:cBhvr>
                                    </p:animEffect>
                                    <p:anim calcmode="lin" valueType="num">
                                      <p:cBhvr>
                                        <p:cTn id="126" dur="911"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27" dur="332"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28" dur="332" tmFilter="0, 0; 0.125,0.2665; 0.25,0.4; 0.375,0.465; 0.5,0.5;  0.625,0.535; 0.75,0.6; 0.875,0.7335; 1,1">
                                          <p:stCondLst>
                                            <p:cond delay="332"/>
                                          </p:stCondLst>
                                        </p:cTn>
                                        <p:tgtEl>
                                          <p:spTgt spid="46"/>
                                        </p:tgtEl>
                                        <p:attrNameLst>
                                          <p:attrName>ppt_y</p:attrName>
                                        </p:attrNameLst>
                                      </p:cBhvr>
                                      <p:tavLst>
                                        <p:tav tm="0" fmla="#ppt_y-sin(pi*$)/9">
                                          <p:val>
                                            <p:fltVal val="0"/>
                                          </p:val>
                                        </p:tav>
                                        <p:tav tm="100000">
                                          <p:val>
                                            <p:fltVal val="1"/>
                                          </p:val>
                                        </p:tav>
                                      </p:tavLst>
                                    </p:anim>
                                    <p:anim calcmode="lin" valueType="num">
                                      <p:cBhvr>
                                        <p:cTn id="129" dur="166" tmFilter="0, 0; 0.125,0.2665; 0.25,0.4; 0.375,0.465; 0.5,0.5;  0.625,0.535; 0.75,0.6; 0.875,0.7335; 1,1">
                                          <p:stCondLst>
                                            <p:cond delay="662"/>
                                          </p:stCondLst>
                                        </p:cTn>
                                        <p:tgtEl>
                                          <p:spTgt spid="46"/>
                                        </p:tgtEl>
                                        <p:attrNameLst>
                                          <p:attrName>ppt_y</p:attrName>
                                        </p:attrNameLst>
                                      </p:cBhvr>
                                      <p:tavLst>
                                        <p:tav tm="0" fmla="#ppt_y-sin(pi*$)/27">
                                          <p:val>
                                            <p:fltVal val="0"/>
                                          </p:val>
                                        </p:tav>
                                        <p:tav tm="100000">
                                          <p:val>
                                            <p:fltVal val="1"/>
                                          </p:val>
                                        </p:tav>
                                      </p:tavLst>
                                    </p:anim>
                                    <p:anim calcmode="lin" valueType="num">
                                      <p:cBhvr>
                                        <p:cTn id="130" dur="82" tmFilter="0, 0; 0.125,0.2665; 0.25,0.4; 0.375,0.465; 0.5,0.5;  0.625,0.535; 0.75,0.6; 0.875,0.7335; 1,1">
                                          <p:stCondLst>
                                            <p:cond delay="828"/>
                                          </p:stCondLst>
                                        </p:cTn>
                                        <p:tgtEl>
                                          <p:spTgt spid="46"/>
                                        </p:tgtEl>
                                        <p:attrNameLst>
                                          <p:attrName>ppt_y</p:attrName>
                                        </p:attrNameLst>
                                      </p:cBhvr>
                                      <p:tavLst>
                                        <p:tav tm="0" fmla="#ppt_y-sin(pi*$)/81">
                                          <p:val>
                                            <p:fltVal val="0"/>
                                          </p:val>
                                        </p:tav>
                                        <p:tav tm="100000">
                                          <p:val>
                                            <p:fltVal val="1"/>
                                          </p:val>
                                        </p:tav>
                                      </p:tavLst>
                                    </p:anim>
                                    <p:animScale>
                                      <p:cBhvr>
                                        <p:cTn id="131" dur="13">
                                          <p:stCondLst>
                                            <p:cond delay="325"/>
                                          </p:stCondLst>
                                        </p:cTn>
                                        <p:tgtEl>
                                          <p:spTgt spid="46"/>
                                        </p:tgtEl>
                                      </p:cBhvr>
                                      <p:to x="100000" y="60000"/>
                                    </p:animScale>
                                    <p:animScale>
                                      <p:cBhvr>
                                        <p:cTn id="132" dur="83" decel="50000">
                                          <p:stCondLst>
                                            <p:cond delay="338"/>
                                          </p:stCondLst>
                                        </p:cTn>
                                        <p:tgtEl>
                                          <p:spTgt spid="46"/>
                                        </p:tgtEl>
                                      </p:cBhvr>
                                      <p:to x="100000" y="100000"/>
                                    </p:animScale>
                                    <p:animScale>
                                      <p:cBhvr>
                                        <p:cTn id="133" dur="13">
                                          <p:stCondLst>
                                            <p:cond delay="656"/>
                                          </p:stCondLst>
                                        </p:cTn>
                                        <p:tgtEl>
                                          <p:spTgt spid="46"/>
                                        </p:tgtEl>
                                      </p:cBhvr>
                                      <p:to x="100000" y="80000"/>
                                    </p:animScale>
                                    <p:animScale>
                                      <p:cBhvr>
                                        <p:cTn id="134" dur="83" decel="50000">
                                          <p:stCondLst>
                                            <p:cond delay="669"/>
                                          </p:stCondLst>
                                        </p:cTn>
                                        <p:tgtEl>
                                          <p:spTgt spid="46"/>
                                        </p:tgtEl>
                                      </p:cBhvr>
                                      <p:to x="100000" y="100000"/>
                                    </p:animScale>
                                    <p:animScale>
                                      <p:cBhvr>
                                        <p:cTn id="135" dur="13">
                                          <p:stCondLst>
                                            <p:cond delay="821"/>
                                          </p:stCondLst>
                                        </p:cTn>
                                        <p:tgtEl>
                                          <p:spTgt spid="46"/>
                                        </p:tgtEl>
                                      </p:cBhvr>
                                      <p:to x="100000" y="90000"/>
                                    </p:animScale>
                                    <p:animScale>
                                      <p:cBhvr>
                                        <p:cTn id="136" dur="83" decel="50000">
                                          <p:stCondLst>
                                            <p:cond delay="834"/>
                                          </p:stCondLst>
                                        </p:cTn>
                                        <p:tgtEl>
                                          <p:spTgt spid="46"/>
                                        </p:tgtEl>
                                      </p:cBhvr>
                                      <p:to x="100000" y="100000"/>
                                    </p:animScale>
                                    <p:animScale>
                                      <p:cBhvr>
                                        <p:cTn id="137" dur="13">
                                          <p:stCondLst>
                                            <p:cond delay="904"/>
                                          </p:stCondLst>
                                        </p:cTn>
                                        <p:tgtEl>
                                          <p:spTgt spid="46"/>
                                        </p:tgtEl>
                                      </p:cBhvr>
                                      <p:to x="100000" y="95000"/>
                                    </p:animScale>
                                    <p:animScale>
                                      <p:cBhvr>
                                        <p:cTn id="138" dur="83" decel="50000">
                                          <p:stCondLst>
                                            <p:cond delay="917"/>
                                          </p:stCondLst>
                                        </p:cTn>
                                        <p:tgtEl>
                                          <p:spTgt spid="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5" grpId="0"/>
      <p:bldGraphic spid="33" grpId="0">
        <p:bldAsOne/>
      </p:bldGraphic>
      <p:bldP spid="34" grpId="0" animBg="1"/>
      <p:bldP spid="35" grpId="0" animBg="1"/>
      <p:bldP spid="36" grpId="0"/>
      <p:bldP spid="37" grpId="0" animBg="1"/>
      <p:bldP spid="38" grpId="0"/>
      <p:bldP spid="39" grpId="0" animBg="1"/>
      <p:bldP spid="40" grpId="0" animBg="1"/>
      <p:bldP spid="41" grpId="0" animBg="1"/>
      <p:bldP spid="42" grpId="0" animBg="1"/>
      <p:bldP spid="43" grpId="0" animBg="1"/>
      <p:bldP spid="44" grpId="0" animBg="1"/>
      <p:bldP spid="45" grpId="0" animBg="1"/>
      <p:bldP spid="46" grpId="0" animBg="1"/>
      <p:bldP spid="47" grpId="0"/>
      <p:bldP spid="3" grpId="0"/>
      <p:bldP spid="2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5D0A2-A1FF-4C14-942A-BD4B98918AD9}"/>
              </a:ext>
            </a:extLst>
          </p:cNvPr>
          <p:cNvSpPr>
            <a:spLocks noGrp="1"/>
          </p:cNvSpPr>
          <p:nvPr>
            <p:ph type="title"/>
          </p:nvPr>
        </p:nvSpPr>
        <p:spPr/>
        <p:txBody>
          <a:bodyPr>
            <a:normAutofit fontScale="90000"/>
          </a:bodyPr>
          <a:lstStyle/>
          <a:p>
            <a:r>
              <a:rPr lang="en-US" dirty="0"/>
              <a:t>Annual Program review – academic and administrative unit</a:t>
            </a:r>
          </a:p>
        </p:txBody>
      </p:sp>
      <p:sp>
        <p:nvSpPr>
          <p:cNvPr id="3" name="Content Placeholder 2">
            <a:extLst>
              <a:ext uri="{FF2B5EF4-FFF2-40B4-BE49-F238E27FC236}">
                <a16:creationId xmlns:a16="http://schemas.microsoft.com/office/drawing/2014/main" id="{BE30EF48-00BD-4117-98E5-2B2DDF0348F6}"/>
              </a:ext>
            </a:extLst>
          </p:cNvPr>
          <p:cNvSpPr>
            <a:spLocks noGrp="1"/>
          </p:cNvSpPr>
          <p:nvPr>
            <p:ph idx="1"/>
          </p:nvPr>
        </p:nvSpPr>
        <p:spPr>
          <a:xfrm>
            <a:off x="1251678" y="2286001"/>
            <a:ext cx="7415667" cy="3593591"/>
          </a:xfrm>
        </p:spPr>
        <p:txBody>
          <a:bodyPr/>
          <a:lstStyle/>
          <a:p>
            <a:pPr marL="800100" lvl="1" indent="-342900">
              <a:buFont typeface="Arial" panose="020B0604020202020204" pitchFamily="34" charset="0"/>
              <a:buChar char="•"/>
            </a:pPr>
            <a:r>
              <a:rPr lang="en-US" sz="2400" dirty="0"/>
              <a:t>Examination of current operations</a:t>
            </a:r>
          </a:p>
          <a:p>
            <a:pPr marL="800100" lvl="1" indent="-342900">
              <a:buFont typeface="Arial" panose="020B0604020202020204" pitchFamily="34" charset="0"/>
              <a:buChar char="•"/>
            </a:pPr>
            <a:r>
              <a:rPr lang="en-US" sz="2400" dirty="0"/>
              <a:t>Identification of opportunities for enhancement</a:t>
            </a:r>
          </a:p>
          <a:p>
            <a:pPr marL="800100" lvl="1" indent="-342900">
              <a:buFont typeface="Arial" panose="020B0604020202020204" pitchFamily="34" charset="0"/>
              <a:buChar char="•"/>
            </a:pPr>
            <a:r>
              <a:rPr lang="en-US" sz="2400" dirty="0"/>
              <a:t>Implementation of adjustments</a:t>
            </a:r>
          </a:p>
          <a:p>
            <a:pPr marL="800100" lvl="1" indent="-342900">
              <a:buFont typeface="Arial" panose="020B0604020202020204" pitchFamily="34" charset="0"/>
              <a:buChar char="•"/>
            </a:pPr>
            <a:r>
              <a:rPr lang="en-US" sz="2400" dirty="0"/>
              <a:t>Establishment of plans for continuous improvement</a:t>
            </a:r>
          </a:p>
          <a:p>
            <a:pPr marL="800100" lvl="1" indent="-342900">
              <a:buFont typeface="Arial" panose="020B0604020202020204" pitchFamily="34" charset="0"/>
              <a:buChar char="•"/>
            </a:pPr>
            <a:r>
              <a:rPr lang="en-US" sz="2400" dirty="0"/>
              <a:t>New Program Review Website</a:t>
            </a:r>
          </a:p>
          <a:p>
            <a:pPr marL="457200" lvl="1" indent="0">
              <a:buNone/>
            </a:pPr>
            <a:r>
              <a:rPr lang="en-US" sz="2400" dirty="0">
                <a:hlinkClick r:id="rId2"/>
              </a:rPr>
              <a:t>http://www.taftcollege.edu/iarp/program-review-2019-20/</a:t>
            </a:r>
            <a:endParaRPr lang="en-US" sz="2400" dirty="0"/>
          </a:p>
        </p:txBody>
      </p:sp>
      <p:pic>
        <p:nvPicPr>
          <p:cNvPr id="5" name="Picture 4">
            <a:extLst>
              <a:ext uri="{FF2B5EF4-FFF2-40B4-BE49-F238E27FC236}">
                <a16:creationId xmlns:a16="http://schemas.microsoft.com/office/drawing/2014/main" id="{99D6EB51-87D5-4763-9B9A-57A81BC0BD20}"/>
              </a:ext>
            </a:extLst>
          </p:cNvPr>
          <p:cNvPicPr>
            <a:picLocks noChangeAspect="1"/>
          </p:cNvPicPr>
          <p:nvPr/>
        </p:nvPicPr>
        <p:blipFill>
          <a:blip r:embed="rId3"/>
          <a:stretch>
            <a:fillRect/>
          </a:stretch>
        </p:blipFill>
        <p:spPr>
          <a:xfrm>
            <a:off x="8570067" y="978408"/>
            <a:ext cx="3260105" cy="5879592"/>
          </a:xfrm>
          <a:prstGeom prst="rect">
            <a:avLst/>
          </a:prstGeom>
        </p:spPr>
      </p:pic>
    </p:spTree>
    <p:extLst>
      <p:ext uri="{BB962C8B-B14F-4D97-AF65-F5344CB8AC3E}">
        <p14:creationId xmlns:p14="http://schemas.microsoft.com/office/powerpoint/2010/main" val="3829125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417A5-992E-451D-AA5A-285A4E7BB790}"/>
              </a:ext>
            </a:extLst>
          </p:cNvPr>
          <p:cNvSpPr>
            <a:spLocks noGrp="1"/>
          </p:cNvSpPr>
          <p:nvPr>
            <p:ph type="title"/>
          </p:nvPr>
        </p:nvSpPr>
        <p:spPr>
          <a:xfrm>
            <a:off x="1291904" y="382385"/>
            <a:ext cx="10138095" cy="901131"/>
          </a:xfrm>
        </p:spPr>
        <p:txBody>
          <a:bodyPr/>
          <a:lstStyle/>
          <a:p>
            <a:r>
              <a:rPr lang="en-US" dirty="0"/>
              <a:t>What’s new? </a:t>
            </a:r>
            <a:r>
              <a:rPr lang="en-US" b="1" i="1" dirty="0"/>
              <a:t>Curriculum! </a:t>
            </a:r>
            <a:endParaRPr lang="en-US" i="1" dirty="0"/>
          </a:p>
        </p:txBody>
      </p:sp>
      <p:sp>
        <p:nvSpPr>
          <p:cNvPr id="3" name="Content Placeholder 2">
            <a:extLst>
              <a:ext uri="{FF2B5EF4-FFF2-40B4-BE49-F238E27FC236}">
                <a16:creationId xmlns:a16="http://schemas.microsoft.com/office/drawing/2014/main" id="{03C2978C-9A6F-4C6A-8EB4-E7FB62E2B353}"/>
              </a:ext>
            </a:extLst>
          </p:cNvPr>
          <p:cNvSpPr>
            <a:spLocks noGrp="1"/>
          </p:cNvSpPr>
          <p:nvPr>
            <p:ph sz="half" idx="1"/>
          </p:nvPr>
        </p:nvSpPr>
        <p:spPr>
          <a:xfrm>
            <a:off x="796955" y="1409350"/>
            <a:ext cx="5972962" cy="5276675"/>
          </a:xfrm>
        </p:spPr>
        <p:txBody>
          <a:bodyPr>
            <a:noAutofit/>
          </a:bodyPr>
          <a:lstStyle/>
          <a:p>
            <a:pPr marL="0" indent="0">
              <a:buNone/>
            </a:pPr>
            <a:r>
              <a:rPr lang="en-US" sz="3200" b="1" dirty="0"/>
              <a:t>Courses approved for online delivery:</a:t>
            </a:r>
          </a:p>
          <a:p>
            <a:pPr marL="0" indent="0">
              <a:buNone/>
            </a:pPr>
            <a:endParaRPr lang="en-US" sz="2800" b="1" dirty="0"/>
          </a:p>
          <a:p>
            <a:r>
              <a:rPr lang="en-US" sz="2800" b="1" dirty="0"/>
              <a:t>MGMT 1570 </a:t>
            </a:r>
            <a:r>
              <a:rPr lang="en-US" sz="2800" dirty="0"/>
              <a:t>Diversity at Work</a:t>
            </a:r>
          </a:p>
          <a:p>
            <a:r>
              <a:rPr lang="en-US" sz="2800" b="1" dirty="0"/>
              <a:t>MGMT 2900 </a:t>
            </a:r>
            <a:r>
              <a:rPr lang="en-US" sz="2800" dirty="0"/>
              <a:t>Management Capstone</a:t>
            </a:r>
          </a:p>
          <a:p>
            <a:r>
              <a:rPr lang="en-US" sz="2800" b="1" dirty="0"/>
              <a:t>MGMT 1565 </a:t>
            </a:r>
            <a:r>
              <a:rPr lang="en-US" sz="2800" dirty="0"/>
              <a:t>Professionalism </a:t>
            </a:r>
          </a:p>
          <a:p>
            <a:r>
              <a:rPr lang="en-US" sz="2800" b="1" dirty="0"/>
              <a:t>ENER 2900 </a:t>
            </a:r>
            <a:r>
              <a:rPr lang="en-US" sz="2800" dirty="0"/>
              <a:t>Energy Tech Capstone</a:t>
            </a:r>
          </a:p>
          <a:p>
            <a:r>
              <a:rPr lang="en-US" sz="2800" b="1" dirty="0"/>
              <a:t>MATH 1510 </a:t>
            </a:r>
            <a:r>
              <a:rPr lang="en-US" sz="2800" dirty="0"/>
              <a:t>College Math, Lib  Arts</a:t>
            </a:r>
          </a:p>
          <a:p>
            <a:r>
              <a:rPr lang="en-US" sz="2800" b="1" dirty="0"/>
              <a:t>ENGL 1650 </a:t>
            </a:r>
            <a:r>
              <a:rPr lang="en-US" sz="2800" dirty="0"/>
              <a:t>Intro Literature</a:t>
            </a:r>
          </a:p>
        </p:txBody>
      </p:sp>
      <p:sp>
        <p:nvSpPr>
          <p:cNvPr id="4" name="Content Placeholder 3">
            <a:extLst>
              <a:ext uri="{FF2B5EF4-FFF2-40B4-BE49-F238E27FC236}">
                <a16:creationId xmlns:a16="http://schemas.microsoft.com/office/drawing/2014/main" id="{F4B99A46-BF21-4B6C-9A2F-04EA12E42198}"/>
              </a:ext>
            </a:extLst>
          </p:cNvPr>
          <p:cNvSpPr>
            <a:spLocks noGrp="1"/>
          </p:cNvSpPr>
          <p:nvPr>
            <p:ph sz="half" idx="2"/>
          </p:nvPr>
        </p:nvSpPr>
        <p:spPr>
          <a:xfrm>
            <a:off x="6607146" y="1570419"/>
            <a:ext cx="5447834" cy="4905196"/>
          </a:xfrm>
        </p:spPr>
        <p:txBody>
          <a:bodyPr>
            <a:noAutofit/>
          </a:bodyPr>
          <a:lstStyle/>
          <a:p>
            <a:r>
              <a:rPr lang="en-US" sz="2800" b="1" dirty="0"/>
              <a:t>EDUC 1520 </a:t>
            </a:r>
            <a:r>
              <a:rPr lang="en-US" sz="2800" dirty="0"/>
              <a:t>Introduction to Elementary Education</a:t>
            </a:r>
          </a:p>
          <a:p>
            <a:r>
              <a:rPr lang="en-US" sz="2800" b="1" dirty="0"/>
              <a:t>SPAN 2500 </a:t>
            </a:r>
            <a:r>
              <a:rPr lang="en-US" sz="2800" dirty="0"/>
              <a:t>Latin Amer. Culture</a:t>
            </a:r>
          </a:p>
          <a:p>
            <a:r>
              <a:rPr lang="en-US" sz="2800" b="1" dirty="0"/>
              <a:t>STSU 1525 </a:t>
            </a:r>
            <a:r>
              <a:rPr lang="en-US" sz="2800" dirty="0"/>
              <a:t>Transfer Planning</a:t>
            </a:r>
          </a:p>
          <a:p>
            <a:r>
              <a:rPr lang="en-US" sz="2800" b="1" dirty="0"/>
              <a:t>STSU 1530 </a:t>
            </a:r>
            <a:r>
              <a:rPr lang="en-US" sz="2800" dirty="0"/>
              <a:t>Transitioning from High School to College</a:t>
            </a:r>
          </a:p>
          <a:p>
            <a:r>
              <a:rPr lang="en-US" sz="2800" b="1" dirty="0"/>
              <a:t>STSU 1550 </a:t>
            </a:r>
            <a:r>
              <a:rPr lang="en-US" sz="2800" dirty="0"/>
              <a:t>Funding Transfer Plan</a:t>
            </a:r>
          </a:p>
          <a:p>
            <a:r>
              <a:rPr lang="en-US" sz="2800" b="1" dirty="0"/>
              <a:t>RECR 1510 </a:t>
            </a:r>
            <a:r>
              <a:rPr lang="en-US" sz="2800" dirty="0"/>
              <a:t>Intro to Recreation and Leisure Service</a:t>
            </a:r>
          </a:p>
        </p:txBody>
      </p:sp>
    </p:spTree>
    <p:extLst>
      <p:ext uri="{BB962C8B-B14F-4D97-AF65-F5344CB8AC3E}">
        <p14:creationId xmlns:p14="http://schemas.microsoft.com/office/powerpoint/2010/main" val="2988154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5D0A2-A1FF-4C14-942A-BD4B98918AD9}"/>
              </a:ext>
            </a:extLst>
          </p:cNvPr>
          <p:cNvSpPr>
            <a:spLocks noGrp="1"/>
          </p:cNvSpPr>
          <p:nvPr>
            <p:ph type="title"/>
          </p:nvPr>
        </p:nvSpPr>
        <p:spPr/>
        <p:txBody>
          <a:bodyPr/>
          <a:lstStyle/>
          <a:p>
            <a:r>
              <a:rPr lang="en-US" dirty="0"/>
              <a:t>Institutional research</a:t>
            </a:r>
          </a:p>
        </p:txBody>
      </p:sp>
      <p:sp>
        <p:nvSpPr>
          <p:cNvPr id="3" name="Content Placeholder 2">
            <a:extLst>
              <a:ext uri="{FF2B5EF4-FFF2-40B4-BE49-F238E27FC236}">
                <a16:creationId xmlns:a16="http://schemas.microsoft.com/office/drawing/2014/main" id="{BE30EF48-00BD-4117-98E5-2B2DDF0348F6}"/>
              </a:ext>
            </a:extLst>
          </p:cNvPr>
          <p:cNvSpPr>
            <a:spLocks noGrp="1"/>
          </p:cNvSpPr>
          <p:nvPr>
            <p:ph idx="1"/>
          </p:nvPr>
        </p:nvSpPr>
        <p:spPr>
          <a:xfrm>
            <a:off x="1169300" y="1816444"/>
            <a:ext cx="10178322" cy="3593591"/>
          </a:xfrm>
        </p:spPr>
        <p:txBody>
          <a:bodyPr/>
          <a:lstStyle/>
          <a:p>
            <a:r>
              <a:rPr lang="en-US" dirty="0"/>
              <a:t>The primary purpose of institutional research is to promote institutional effectiveness. This is done by collecting, analyzing, and reporting data and information, which are used to encourage evidence-based reflection, planning, and action. </a:t>
            </a:r>
          </a:p>
          <a:p>
            <a:r>
              <a:rPr lang="en-US" dirty="0"/>
              <a:t>These include, but are not limited to:</a:t>
            </a:r>
          </a:p>
          <a:p>
            <a:endParaRPr lang="en-US" dirty="0"/>
          </a:p>
        </p:txBody>
      </p:sp>
      <p:sp>
        <p:nvSpPr>
          <p:cNvPr id="4" name="Rectangle 3">
            <a:extLst>
              <a:ext uri="{FF2B5EF4-FFF2-40B4-BE49-F238E27FC236}">
                <a16:creationId xmlns:a16="http://schemas.microsoft.com/office/drawing/2014/main" id="{0D09DDC2-375F-4A03-B361-D0B84BF0E90C}"/>
              </a:ext>
            </a:extLst>
          </p:cNvPr>
          <p:cNvSpPr/>
          <p:nvPr/>
        </p:nvSpPr>
        <p:spPr>
          <a:xfrm>
            <a:off x="844378" y="3613239"/>
            <a:ext cx="6298102" cy="1785104"/>
          </a:xfrm>
          <a:prstGeom prst="rect">
            <a:avLst/>
          </a:prstGeom>
        </p:spPr>
        <p:txBody>
          <a:bodyPr wrap="square">
            <a:spAutoFit/>
          </a:bodyPr>
          <a:lstStyle/>
          <a:p>
            <a:pPr marL="800100" lvl="1" indent="-342900">
              <a:buFont typeface="Arial" panose="020B0604020202020204" pitchFamily="34" charset="0"/>
              <a:buChar char="•"/>
            </a:pPr>
            <a:r>
              <a:rPr lang="en-US" sz="2200" dirty="0"/>
              <a:t>Conduct Research to Support Student Success</a:t>
            </a:r>
          </a:p>
          <a:p>
            <a:pPr marL="800100" lvl="1" indent="-342900">
              <a:buFont typeface="Arial" panose="020B0604020202020204" pitchFamily="34" charset="0"/>
              <a:buChar char="•"/>
            </a:pPr>
            <a:r>
              <a:rPr lang="en-US" sz="2200" dirty="0"/>
              <a:t>Online Data Resources </a:t>
            </a:r>
          </a:p>
          <a:p>
            <a:pPr marL="1257300" lvl="2" indent="-342900">
              <a:buFont typeface="Arial" panose="020B0604020202020204" pitchFamily="34" charset="0"/>
              <a:buChar char="•"/>
            </a:pPr>
            <a:r>
              <a:rPr lang="en-US" sz="2200" dirty="0"/>
              <a:t>Scorecard, etc.</a:t>
            </a:r>
          </a:p>
          <a:p>
            <a:pPr marL="800100" lvl="1" indent="-342900">
              <a:buFont typeface="Arial" panose="020B0604020202020204" pitchFamily="34" charset="0"/>
              <a:buChar char="•"/>
            </a:pPr>
            <a:r>
              <a:rPr lang="en-US" sz="2200" dirty="0"/>
              <a:t>IRP Data Publications</a:t>
            </a:r>
          </a:p>
          <a:p>
            <a:pPr marL="1257300" lvl="2" indent="-342900">
              <a:buFont typeface="Arial" panose="020B0604020202020204" pitchFamily="34" charset="0"/>
              <a:buChar char="•"/>
            </a:pPr>
            <a:r>
              <a:rPr lang="en-US" sz="2200" dirty="0"/>
              <a:t>Quick Stats</a:t>
            </a:r>
          </a:p>
        </p:txBody>
      </p:sp>
      <p:sp>
        <p:nvSpPr>
          <p:cNvPr id="5" name="TextBox 4">
            <a:extLst>
              <a:ext uri="{FF2B5EF4-FFF2-40B4-BE49-F238E27FC236}">
                <a16:creationId xmlns:a16="http://schemas.microsoft.com/office/drawing/2014/main" id="{E2949481-8545-4894-8CD9-8943497F130E}"/>
              </a:ext>
            </a:extLst>
          </p:cNvPr>
          <p:cNvSpPr txBox="1"/>
          <p:nvPr/>
        </p:nvSpPr>
        <p:spPr>
          <a:xfrm>
            <a:off x="7115302" y="3601547"/>
            <a:ext cx="4259499" cy="1785104"/>
          </a:xfrm>
          <a:prstGeom prst="rect">
            <a:avLst/>
          </a:prstGeom>
          <a:noFill/>
        </p:spPr>
        <p:txBody>
          <a:bodyPr wrap="none" rtlCol="0">
            <a:spAutoFit/>
          </a:bodyPr>
          <a:lstStyle/>
          <a:p>
            <a:pPr marL="800100" lvl="1" indent="-342900">
              <a:buFont typeface="Arial" panose="020B0604020202020204" pitchFamily="34" charset="0"/>
              <a:buChar char="•"/>
            </a:pPr>
            <a:r>
              <a:rPr lang="en-US" sz="2200" dirty="0"/>
              <a:t>Cognos</a:t>
            </a:r>
          </a:p>
          <a:p>
            <a:pPr marL="800100" lvl="1" indent="-342900">
              <a:buFont typeface="Arial" panose="020B0604020202020204" pitchFamily="34" charset="0"/>
              <a:buChar char="•"/>
            </a:pPr>
            <a:r>
              <a:rPr lang="en-US" sz="2200" dirty="0"/>
              <a:t>Program Assessment Studies</a:t>
            </a:r>
          </a:p>
          <a:p>
            <a:pPr marL="800100" lvl="1" indent="-342900">
              <a:buFont typeface="Arial" panose="020B0604020202020204" pitchFamily="34" charset="0"/>
              <a:buChar char="•"/>
            </a:pPr>
            <a:r>
              <a:rPr lang="en-US" sz="2200" dirty="0"/>
              <a:t>Surveys</a:t>
            </a:r>
          </a:p>
          <a:p>
            <a:pPr marL="800100" lvl="1" indent="-342900">
              <a:buFont typeface="Arial" panose="020B0604020202020204" pitchFamily="34" charset="0"/>
              <a:buChar char="•"/>
            </a:pPr>
            <a:r>
              <a:rPr lang="en-US" sz="2200" dirty="0"/>
              <a:t>Ad Hoc Requests</a:t>
            </a:r>
          </a:p>
          <a:p>
            <a:pPr marL="800100" lvl="1" indent="-342900">
              <a:buFont typeface="Arial" panose="020B0604020202020204" pitchFamily="34" charset="0"/>
              <a:buChar char="•"/>
            </a:pPr>
            <a:r>
              <a:rPr lang="en-US" sz="2200" dirty="0"/>
              <a:t>Mandatory Reporting </a:t>
            </a:r>
          </a:p>
        </p:txBody>
      </p:sp>
      <p:pic>
        <p:nvPicPr>
          <p:cNvPr id="7" name="Picture 6">
            <a:extLst>
              <a:ext uri="{FF2B5EF4-FFF2-40B4-BE49-F238E27FC236}">
                <a16:creationId xmlns:a16="http://schemas.microsoft.com/office/drawing/2014/main" id="{07090FBF-865B-4771-BD7E-E08C1B73A344}"/>
              </a:ext>
            </a:extLst>
          </p:cNvPr>
          <p:cNvPicPr>
            <a:picLocks noChangeAspect="1"/>
          </p:cNvPicPr>
          <p:nvPr/>
        </p:nvPicPr>
        <p:blipFill>
          <a:blip r:embed="rId2"/>
          <a:stretch>
            <a:fillRect/>
          </a:stretch>
        </p:blipFill>
        <p:spPr>
          <a:xfrm>
            <a:off x="4670493" y="4083836"/>
            <a:ext cx="2851014" cy="2279535"/>
          </a:xfrm>
          <a:prstGeom prst="rect">
            <a:avLst/>
          </a:prstGeom>
        </p:spPr>
      </p:pic>
      <p:pic>
        <p:nvPicPr>
          <p:cNvPr id="8" name="Picture 7">
            <a:extLst>
              <a:ext uri="{FF2B5EF4-FFF2-40B4-BE49-F238E27FC236}">
                <a16:creationId xmlns:a16="http://schemas.microsoft.com/office/drawing/2014/main" id="{30029F90-910E-4FC2-B1B8-96F199477E25}"/>
              </a:ext>
            </a:extLst>
          </p:cNvPr>
          <p:cNvPicPr>
            <a:picLocks noChangeAspect="1"/>
          </p:cNvPicPr>
          <p:nvPr/>
        </p:nvPicPr>
        <p:blipFill>
          <a:blip r:embed="rId3"/>
          <a:stretch>
            <a:fillRect/>
          </a:stretch>
        </p:blipFill>
        <p:spPr>
          <a:xfrm>
            <a:off x="8974362" y="89414"/>
            <a:ext cx="1965960" cy="1533967"/>
          </a:xfrm>
          <a:prstGeom prst="rect">
            <a:avLst/>
          </a:prstGeom>
        </p:spPr>
      </p:pic>
    </p:spTree>
    <p:extLst>
      <p:ext uri="{BB962C8B-B14F-4D97-AF65-F5344CB8AC3E}">
        <p14:creationId xmlns:p14="http://schemas.microsoft.com/office/powerpoint/2010/main" val="98099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5D0A2-A1FF-4C14-942A-BD4B98918AD9}"/>
              </a:ext>
            </a:extLst>
          </p:cNvPr>
          <p:cNvSpPr>
            <a:spLocks noGrp="1"/>
          </p:cNvSpPr>
          <p:nvPr>
            <p:ph type="title"/>
          </p:nvPr>
        </p:nvSpPr>
        <p:spPr/>
        <p:txBody>
          <a:bodyPr>
            <a:normAutofit fontScale="90000"/>
          </a:bodyPr>
          <a:lstStyle/>
          <a:p>
            <a:r>
              <a:rPr lang="en-US" dirty="0"/>
              <a:t>Support </a:t>
            </a:r>
            <a:br>
              <a:rPr lang="en-US" dirty="0"/>
            </a:br>
            <a:r>
              <a:rPr lang="en-US" dirty="0"/>
              <a:t> - Student learning outcome (SLO)</a:t>
            </a:r>
          </a:p>
        </p:txBody>
      </p:sp>
      <p:sp>
        <p:nvSpPr>
          <p:cNvPr id="3" name="Content Placeholder 2">
            <a:extLst>
              <a:ext uri="{FF2B5EF4-FFF2-40B4-BE49-F238E27FC236}">
                <a16:creationId xmlns:a16="http://schemas.microsoft.com/office/drawing/2014/main" id="{BE30EF48-00BD-4117-98E5-2B2DDF0348F6}"/>
              </a:ext>
            </a:extLst>
          </p:cNvPr>
          <p:cNvSpPr>
            <a:spLocks noGrp="1"/>
          </p:cNvSpPr>
          <p:nvPr>
            <p:ph idx="1"/>
          </p:nvPr>
        </p:nvSpPr>
        <p:spPr/>
        <p:txBody>
          <a:bodyPr/>
          <a:lstStyle/>
          <a:p>
            <a:pPr lvl="0"/>
            <a:r>
              <a:rPr lang="en-US" dirty="0"/>
              <a:t>Assisting SLO coordinator’s </a:t>
            </a:r>
          </a:p>
          <a:p>
            <a:pPr lvl="0"/>
            <a:r>
              <a:rPr lang="en-US" dirty="0"/>
              <a:t>Managing the data entered in the eLumen Assessment software</a:t>
            </a:r>
          </a:p>
          <a:p>
            <a:pPr lvl="0"/>
            <a:r>
              <a:rPr lang="en-US" dirty="0"/>
              <a:t>Assist faculty with SLO assessment and data entry</a:t>
            </a:r>
          </a:p>
          <a:p>
            <a:pPr lvl="0"/>
            <a:r>
              <a:rPr lang="en-US" dirty="0"/>
              <a:t>Provide SLO reports for program review</a:t>
            </a:r>
          </a:p>
          <a:p>
            <a:endParaRPr lang="en-US" dirty="0"/>
          </a:p>
        </p:txBody>
      </p:sp>
    </p:spTree>
    <p:extLst>
      <p:ext uri="{BB962C8B-B14F-4D97-AF65-F5344CB8AC3E}">
        <p14:creationId xmlns:p14="http://schemas.microsoft.com/office/powerpoint/2010/main" val="14584152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5D0A2-A1FF-4C14-942A-BD4B98918AD9}"/>
              </a:ext>
            </a:extLst>
          </p:cNvPr>
          <p:cNvSpPr>
            <a:spLocks noGrp="1"/>
          </p:cNvSpPr>
          <p:nvPr>
            <p:ph type="title"/>
          </p:nvPr>
        </p:nvSpPr>
        <p:spPr/>
        <p:txBody>
          <a:bodyPr/>
          <a:lstStyle/>
          <a:p>
            <a:r>
              <a:rPr lang="en-US" dirty="0"/>
              <a:t>2019/20 updates</a:t>
            </a:r>
          </a:p>
        </p:txBody>
      </p:sp>
      <p:sp>
        <p:nvSpPr>
          <p:cNvPr id="3" name="Content Placeholder 2">
            <a:extLst>
              <a:ext uri="{FF2B5EF4-FFF2-40B4-BE49-F238E27FC236}">
                <a16:creationId xmlns:a16="http://schemas.microsoft.com/office/drawing/2014/main" id="{BE30EF48-00BD-4117-98E5-2B2DDF0348F6}"/>
              </a:ext>
            </a:extLst>
          </p:cNvPr>
          <p:cNvSpPr>
            <a:spLocks noGrp="1"/>
          </p:cNvSpPr>
          <p:nvPr>
            <p:ph idx="1"/>
          </p:nvPr>
        </p:nvSpPr>
        <p:spPr>
          <a:xfrm>
            <a:off x="1251678" y="1435510"/>
            <a:ext cx="10178322" cy="5122605"/>
          </a:xfrm>
        </p:spPr>
        <p:txBody>
          <a:bodyPr>
            <a:normAutofit/>
          </a:bodyPr>
          <a:lstStyle/>
          <a:p>
            <a:r>
              <a:rPr lang="en-US" dirty="0"/>
              <a:t>Strategic Action Plan</a:t>
            </a:r>
          </a:p>
          <a:p>
            <a:r>
              <a:rPr lang="en-US" dirty="0"/>
              <a:t>Successfully Complete APR 2019/20</a:t>
            </a:r>
          </a:p>
          <a:p>
            <a:r>
              <a:rPr lang="en-US" dirty="0"/>
              <a:t>Improve Office of IRP Capacity and Output by Significantly Improved the Data Available on the Department Website</a:t>
            </a:r>
          </a:p>
          <a:p>
            <a:pPr lvl="1"/>
            <a:r>
              <a:rPr lang="en-US" dirty="0"/>
              <a:t>Redesign IRP Website</a:t>
            </a:r>
          </a:p>
          <a:p>
            <a:pPr lvl="1"/>
            <a:r>
              <a:rPr lang="en-US" dirty="0"/>
              <a:t>Online Interactive Fact Book</a:t>
            </a:r>
          </a:p>
          <a:p>
            <a:r>
              <a:rPr lang="en-US" dirty="0"/>
              <a:t>Thanks IT for Allowing us to Use their Ticketing Management software - ITHELP</a:t>
            </a:r>
          </a:p>
          <a:p>
            <a:r>
              <a:rPr lang="en-US" dirty="0"/>
              <a:t>Organized Job Folder Structure and Established Report Templates for Data Consistency</a:t>
            </a:r>
          </a:p>
          <a:p>
            <a:r>
              <a:rPr lang="en-US" dirty="0"/>
              <a:t>Building and Creating Cognos Reports by Programs’ need</a:t>
            </a:r>
          </a:p>
          <a:p>
            <a:r>
              <a:rPr lang="en-US" dirty="0"/>
              <a:t>Continuing to Assist SLO</a:t>
            </a:r>
          </a:p>
          <a:p>
            <a:pPr marL="0" indent="0">
              <a:buNone/>
            </a:pPr>
            <a:endParaRPr lang="en-US" dirty="0"/>
          </a:p>
          <a:p>
            <a:endParaRPr lang="en-US" dirty="0"/>
          </a:p>
        </p:txBody>
      </p:sp>
    </p:spTree>
    <p:extLst>
      <p:ext uri="{BB962C8B-B14F-4D97-AF65-F5344CB8AC3E}">
        <p14:creationId xmlns:p14="http://schemas.microsoft.com/office/powerpoint/2010/main" val="429036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5D0A2-A1FF-4C14-942A-BD4B98918AD9}"/>
              </a:ext>
            </a:extLst>
          </p:cNvPr>
          <p:cNvSpPr>
            <a:spLocks noGrp="1"/>
          </p:cNvSpPr>
          <p:nvPr>
            <p:ph type="title"/>
          </p:nvPr>
        </p:nvSpPr>
        <p:spPr/>
        <p:txBody>
          <a:bodyPr/>
          <a:lstStyle/>
          <a:p>
            <a:r>
              <a:rPr lang="en-US" dirty="0"/>
              <a:t>2019/20 updates</a:t>
            </a:r>
          </a:p>
        </p:txBody>
      </p:sp>
      <p:sp>
        <p:nvSpPr>
          <p:cNvPr id="3" name="Content Placeholder 2">
            <a:extLst>
              <a:ext uri="{FF2B5EF4-FFF2-40B4-BE49-F238E27FC236}">
                <a16:creationId xmlns:a16="http://schemas.microsoft.com/office/drawing/2014/main" id="{BE30EF48-00BD-4117-98E5-2B2DDF0348F6}"/>
              </a:ext>
            </a:extLst>
          </p:cNvPr>
          <p:cNvSpPr>
            <a:spLocks noGrp="1"/>
          </p:cNvSpPr>
          <p:nvPr>
            <p:ph idx="1"/>
          </p:nvPr>
        </p:nvSpPr>
        <p:spPr>
          <a:xfrm>
            <a:off x="1251678" y="1750048"/>
            <a:ext cx="10178322" cy="3593591"/>
          </a:xfrm>
        </p:spPr>
        <p:txBody>
          <a:bodyPr>
            <a:normAutofit/>
          </a:bodyPr>
          <a:lstStyle/>
          <a:p>
            <a:r>
              <a:rPr lang="en-US" dirty="0"/>
              <a:t>How to submit a data request </a:t>
            </a:r>
          </a:p>
          <a:p>
            <a:pPr lvl="1"/>
            <a:r>
              <a:rPr lang="en-US" dirty="0"/>
              <a:t>Submit Ticket to ITHELP with Subject line – Data Request</a:t>
            </a:r>
          </a:p>
          <a:p>
            <a:pPr lvl="1"/>
            <a:endParaRPr lang="en-US" dirty="0"/>
          </a:p>
          <a:p>
            <a:pPr marL="233363" lvl="1" indent="-233363">
              <a:buFont typeface="Arial" panose="020B0604020202020204" pitchFamily="34" charset="0"/>
              <a:buChar char="•"/>
            </a:pPr>
            <a:endParaRPr lang="en-US" dirty="0"/>
          </a:p>
          <a:p>
            <a:r>
              <a:rPr lang="en-US" dirty="0"/>
              <a:t>Organize Job Folder to Centralize </a:t>
            </a:r>
          </a:p>
          <a:p>
            <a:endParaRPr lang="en-US" dirty="0"/>
          </a:p>
          <a:p>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84F47A06-D067-4023-A97F-3247D0B5B47A}"/>
              </a:ext>
            </a:extLst>
          </p:cNvPr>
          <p:cNvPicPr>
            <a:picLocks noChangeAspect="1"/>
          </p:cNvPicPr>
          <p:nvPr/>
        </p:nvPicPr>
        <p:blipFill>
          <a:blip r:embed="rId2"/>
          <a:stretch>
            <a:fillRect/>
          </a:stretch>
        </p:blipFill>
        <p:spPr>
          <a:xfrm>
            <a:off x="1136959" y="1542613"/>
            <a:ext cx="8969567" cy="4168376"/>
          </a:xfrm>
          <a:prstGeom prst="rect">
            <a:avLst/>
          </a:prstGeom>
        </p:spPr>
      </p:pic>
      <p:pic>
        <p:nvPicPr>
          <p:cNvPr id="9" name="Picture 8">
            <a:extLst>
              <a:ext uri="{FF2B5EF4-FFF2-40B4-BE49-F238E27FC236}">
                <a16:creationId xmlns:a16="http://schemas.microsoft.com/office/drawing/2014/main" id="{7A2A090F-F1B0-49C7-9EA0-DE2FF2CF2ED8}"/>
              </a:ext>
            </a:extLst>
          </p:cNvPr>
          <p:cNvPicPr>
            <a:picLocks noChangeAspect="1"/>
          </p:cNvPicPr>
          <p:nvPr/>
        </p:nvPicPr>
        <p:blipFill>
          <a:blip r:embed="rId3"/>
          <a:stretch>
            <a:fillRect/>
          </a:stretch>
        </p:blipFill>
        <p:spPr>
          <a:xfrm>
            <a:off x="1219594" y="1542613"/>
            <a:ext cx="8830785" cy="4168376"/>
          </a:xfrm>
          <a:prstGeom prst="rect">
            <a:avLst/>
          </a:prstGeom>
        </p:spPr>
      </p:pic>
      <p:pic>
        <p:nvPicPr>
          <p:cNvPr id="12" name="Picture 11">
            <a:extLst>
              <a:ext uri="{FF2B5EF4-FFF2-40B4-BE49-F238E27FC236}">
                <a16:creationId xmlns:a16="http://schemas.microsoft.com/office/drawing/2014/main" id="{16BBDBEC-5D26-4E5C-849A-72DB1F50DAD4}"/>
              </a:ext>
            </a:extLst>
          </p:cNvPr>
          <p:cNvPicPr>
            <a:picLocks noChangeAspect="1"/>
          </p:cNvPicPr>
          <p:nvPr/>
        </p:nvPicPr>
        <p:blipFill>
          <a:blip r:embed="rId4"/>
          <a:stretch>
            <a:fillRect/>
          </a:stretch>
        </p:blipFill>
        <p:spPr>
          <a:xfrm>
            <a:off x="967740" y="1514361"/>
            <a:ext cx="9059975" cy="4168376"/>
          </a:xfrm>
          <a:prstGeom prst="rect">
            <a:avLst/>
          </a:prstGeom>
        </p:spPr>
      </p:pic>
      <p:pic>
        <p:nvPicPr>
          <p:cNvPr id="11" name="Picture 10">
            <a:extLst>
              <a:ext uri="{FF2B5EF4-FFF2-40B4-BE49-F238E27FC236}">
                <a16:creationId xmlns:a16="http://schemas.microsoft.com/office/drawing/2014/main" id="{46BD47F4-8804-4EA0-A40F-D707A86709AA}"/>
              </a:ext>
            </a:extLst>
          </p:cNvPr>
          <p:cNvPicPr>
            <a:picLocks noChangeAspect="1"/>
          </p:cNvPicPr>
          <p:nvPr/>
        </p:nvPicPr>
        <p:blipFill>
          <a:blip r:embed="rId5"/>
          <a:stretch>
            <a:fillRect/>
          </a:stretch>
        </p:blipFill>
        <p:spPr>
          <a:xfrm>
            <a:off x="967740" y="1542613"/>
            <a:ext cx="9464285" cy="4168376"/>
          </a:xfrm>
          <a:prstGeom prst="rect">
            <a:avLst/>
          </a:prstGeom>
        </p:spPr>
      </p:pic>
      <p:sp>
        <p:nvSpPr>
          <p:cNvPr id="4" name="Oval 3">
            <a:extLst>
              <a:ext uri="{FF2B5EF4-FFF2-40B4-BE49-F238E27FC236}">
                <a16:creationId xmlns:a16="http://schemas.microsoft.com/office/drawing/2014/main" id="{486F2021-5419-473F-BA2A-A2C8EE675F18}"/>
              </a:ext>
            </a:extLst>
          </p:cNvPr>
          <p:cNvSpPr/>
          <p:nvPr/>
        </p:nvSpPr>
        <p:spPr>
          <a:xfrm>
            <a:off x="911593" y="4119715"/>
            <a:ext cx="1811942" cy="62926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788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75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75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75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5D0A2-A1FF-4C14-942A-BD4B98918AD9}"/>
              </a:ext>
            </a:extLst>
          </p:cNvPr>
          <p:cNvSpPr>
            <a:spLocks noGrp="1"/>
          </p:cNvSpPr>
          <p:nvPr>
            <p:ph type="title"/>
          </p:nvPr>
        </p:nvSpPr>
        <p:spPr>
          <a:xfrm>
            <a:off x="1251677" y="645105"/>
            <a:ext cx="4357499" cy="1320855"/>
          </a:xfrm>
        </p:spPr>
        <p:txBody>
          <a:bodyPr>
            <a:normAutofit/>
          </a:bodyPr>
          <a:lstStyle/>
          <a:p>
            <a:r>
              <a:rPr lang="en-US" sz="4400" dirty="0"/>
              <a:t>Thank you!</a:t>
            </a:r>
            <a:br>
              <a:rPr lang="en-US" sz="4400" dirty="0"/>
            </a:br>
            <a:endParaRPr lang="en-US" sz="4400" dirty="0"/>
          </a:p>
        </p:txBody>
      </p:sp>
      <p:sp>
        <p:nvSpPr>
          <p:cNvPr id="3" name="Content Placeholder 2">
            <a:extLst>
              <a:ext uri="{FF2B5EF4-FFF2-40B4-BE49-F238E27FC236}">
                <a16:creationId xmlns:a16="http://schemas.microsoft.com/office/drawing/2014/main" id="{BE30EF48-00BD-4117-98E5-2B2DDF0348F6}"/>
              </a:ext>
            </a:extLst>
          </p:cNvPr>
          <p:cNvSpPr>
            <a:spLocks noGrp="1"/>
          </p:cNvSpPr>
          <p:nvPr>
            <p:ph idx="1"/>
          </p:nvPr>
        </p:nvSpPr>
        <p:spPr>
          <a:xfrm>
            <a:off x="1251678" y="2286001"/>
            <a:ext cx="4363595" cy="3593591"/>
          </a:xfrm>
        </p:spPr>
        <p:txBody>
          <a:bodyPr>
            <a:normAutofit/>
          </a:bodyPr>
          <a:lstStyle/>
          <a:p>
            <a:r>
              <a:rPr lang="en-US" dirty="0">
                <a:solidFill>
                  <a:schemeClr val="tx1"/>
                </a:solidFill>
              </a:rPr>
              <a:t>We are looking forward to working with you by providing the data and analytic service to</a:t>
            </a:r>
          </a:p>
          <a:p>
            <a:pPr lvl="1"/>
            <a:r>
              <a:rPr lang="en-US" dirty="0">
                <a:solidFill>
                  <a:schemeClr val="tx1"/>
                </a:solidFill>
              </a:rPr>
              <a:t>Support your program improvement </a:t>
            </a:r>
          </a:p>
          <a:p>
            <a:pPr lvl="1"/>
            <a:r>
              <a:rPr lang="en-US" dirty="0">
                <a:solidFill>
                  <a:schemeClr val="tx1"/>
                </a:solidFill>
              </a:rPr>
              <a:t> Increase student success</a:t>
            </a:r>
          </a:p>
        </p:txBody>
      </p:sp>
      <p:pic>
        <p:nvPicPr>
          <p:cNvPr id="4" name="Picture 3">
            <a:extLst>
              <a:ext uri="{FF2B5EF4-FFF2-40B4-BE49-F238E27FC236}">
                <a16:creationId xmlns:a16="http://schemas.microsoft.com/office/drawing/2014/main" id="{88FDF0F5-3386-4D83-8D20-9BDF236ACD29}"/>
              </a:ext>
            </a:extLst>
          </p:cNvPr>
          <p:cNvPicPr>
            <a:picLocks noChangeAspect="1"/>
          </p:cNvPicPr>
          <p:nvPr/>
        </p:nvPicPr>
        <p:blipFill>
          <a:blip r:embed="rId2"/>
          <a:stretch>
            <a:fillRect/>
          </a:stretch>
        </p:blipFill>
        <p:spPr>
          <a:xfrm>
            <a:off x="5933872" y="1371600"/>
            <a:ext cx="5700409" cy="4766553"/>
          </a:xfrm>
          <a:prstGeom prst="rect">
            <a:avLst/>
          </a:prstGeom>
        </p:spPr>
      </p:pic>
    </p:spTree>
    <p:extLst>
      <p:ext uri="{BB962C8B-B14F-4D97-AF65-F5344CB8AC3E}">
        <p14:creationId xmlns:p14="http://schemas.microsoft.com/office/powerpoint/2010/main" val="19042958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39979-8BB9-4E98-9FEC-035205C3BD04}"/>
              </a:ext>
            </a:extLst>
          </p:cNvPr>
          <p:cNvSpPr>
            <a:spLocks noGrp="1"/>
          </p:cNvSpPr>
          <p:nvPr>
            <p:ph type="title"/>
          </p:nvPr>
        </p:nvSpPr>
        <p:spPr>
          <a:xfrm>
            <a:off x="1747789" y="1929082"/>
            <a:ext cx="9040186" cy="2127351"/>
          </a:xfrm>
        </p:spPr>
        <p:txBody>
          <a:bodyPr>
            <a:normAutofit fontScale="90000"/>
          </a:bodyPr>
          <a:lstStyle/>
          <a:p>
            <a:pPr algn="ctr"/>
            <a:r>
              <a:rPr lang="en-US" dirty="0"/>
              <a:t>Executive director of information services</a:t>
            </a:r>
            <a:br>
              <a:rPr lang="en-US" dirty="0"/>
            </a:br>
            <a:r>
              <a:rPr lang="en-US" dirty="0" err="1"/>
              <a:t>andy</a:t>
            </a:r>
            <a:r>
              <a:rPr lang="en-US" dirty="0"/>
              <a:t> </a:t>
            </a:r>
            <a:r>
              <a:rPr lang="en-US" dirty="0" err="1"/>
              <a:t>prestage</a:t>
            </a:r>
            <a:endParaRPr lang="en-US" dirty="0"/>
          </a:p>
        </p:txBody>
      </p:sp>
    </p:spTree>
    <p:extLst>
      <p:ext uri="{BB962C8B-B14F-4D97-AF65-F5344CB8AC3E}">
        <p14:creationId xmlns:p14="http://schemas.microsoft.com/office/powerpoint/2010/main" val="9607712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390862" y="1186249"/>
          <a:ext cx="7600426" cy="762000"/>
        </p:xfrm>
        <a:graphic>
          <a:graphicData uri="http://schemas.openxmlformats.org/drawingml/2006/table">
            <a:tbl>
              <a:tblPr firstRow="1" bandRow="1">
                <a:tableStyleId>{5C22544A-7EE6-4342-B048-85BDC9FD1C3A}</a:tableStyleId>
              </a:tblPr>
              <a:tblGrid>
                <a:gridCol w="7600426">
                  <a:extLst>
                    <a:ext uri="{9D8B030D-6E8A-4147-A177-3AD203B41FA5}">
                      <a16:colId xmlns:a16="http://schemas.microsoft.com/office/drawing/2014/main" val="1375762315"/>
                    </a:ext>
                  </a:extLst>
                </a:gridCol>
              </a:tblGrid>
              <a:tr h="750616">
                <a:tc>
                  <a:txBody>
                    <a:bodyPr/>
                    <a:lstStyle/>
                    <a:p>
                      <a:pPr marL="0" indent="0" algn="ctr">
                        <a:buNone/>
                      </a:pPr>
                      <a:r>
                        <a:rPr lang="en-US" sz="4400" dirty="0">
                          <a:solidFill>
                            <a:schemeClr val="tx1"/>
                          </a:solidFill>
                          <a:latin typeface="Arial" panose="020B0604020202020204" pitchFamily="34" charset="0"/>
                          <a:cs typeface="Arial" panose="020B0604020202020204" pitchFamily="34" charset="0"/>
                        </a:rPr>
                        <a:t>New Copiers</a:t>
                      </a:r>
                    </a:p>
                  </a:txBody>
                  <a:tcPr/>
                </a:tc>
                <a:extLst>
                  <a:ext uri="{0D108BD9-81ED-4DB2-BD59-A6C34878D82A}">
                    <a16:rowId xmlns:a16="http://schemas.microsoft.com/office/drawing/2014/main" val="3459178270"/>
                  </a:ext>
                </a:extLst>
              </a:tr>
            </a:tbl>
          </a:graphicData>
        </a:graphic>
      </p:graphicFrame>
      <p:pic>
        <p:nvPicPr>
          <p:cNvPr id="3" name="Picture 2">
            <a:extLst>
              <a:ext uri="{FF2B5EF4-FFF2-40B4-BE49-F238E27FC236}">
                <a16:creationId xmlns:a16="http://schemas.microsoft.com/office/drawing/2014/main" id="{5187A401-4D68-4AA5-84C6-256125D6DDC1}"/>
              </a:ext>
            </a:extLst>
          </p:cNvPr>
          <p:cNvPicPr>
            <a:picLocks noChangeAspect="1"/>
          </p:cNvPicPr>
          <p:nvPr/>
        </p:nvPicPr>
        <p:blipFill>
          <a:blip r:embed="rId2"/>
          <a:stretch>
            <a:fillRect/>
          </a:stretch>
        </p:blipFill>
        <p:spPr>
          <a:xfrm>
            <a:off x="5755274" y="2427821"/>
            <a:ext cx="5685714" cy="3914286"/>
          </a:xfrm>
          <a:prstGeom prst="rect">
            <a:avLst/>
          </a:prstGeom>
          <a:ln>
            <a:solidFill>
              <a:schemeClr val="accent1"/>
            </a:solidFill>
          </a:ln>
        </p:spPr>
      </p:pic>
      <p:sp>
        <p:nvSpPr>
          <p:cNvPr id="7" name="Title 1">
            <a:extLst>
              <a:ext uri="{FF2B5EF4-FFF2-40B4-BE49-F238E27FC236}">
                <a16:creationId xmlns:a16="http://schemas.microsoft.com/office/drawing/2014/main" id="{D1935195-B421-47D2-82F6-9F2393873404}"/>
              </a:ext>
            </a:extLst>
          </p:cNvPr>
          <p:cNvSpPr txBox="1">
            <a:spLocks/>
          </p:cNvSpPr>
          <p:nvPr/>
        </p:nvSpPr>
        <p:spPr>
          <a:xfrm>
            <a:off x="751012" y="2427821"/>
            <a:ext cx="5004262" cy="391428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marL="230188"/>
            <a:r>
              <a:rPr lang="en-US" sz="6000" b="1" cap="none" dirty="0">
                <a:latin typeface="Arial" panose="020B0604020202020204" pitchFamily="34" charset="0"/>
                <a:cs typeface="Arial" panose="020B0604020202020204" pitchFamily="34" charset="0"/>
              </a:rPr>
              <a:t>Mailroom</a:t>
            </a:r>
          </a:p>
          <a:p>
            <a:pPr marL="517525" indent="-231775">
              <a:buFont typeface="Arial" panose="020B0604020202020204" pitchFamily="34" charset="0"/>
              <a:buChar char="•"/>
            </a:pPr>
            <a:r>
              <a:rPr lang="en-US" sz="3600" cap="none" dirty="0">
                <a:latin typeface="Arial" panose="020B0604020202020204" pitchFamily="34" charset="0"/>
                <a:cs typeface="Arial" panose="020B0604020202020204" pitchFamily="34" charset="0"/>
              </a:rPr>
              <a:t>120,000 / month</a:t>
            </a:r>
          </a:p>
          <a:p>
            <a:pPr marL="517525" indent="-231775">
              <a:buFont typeface="Arial" panose="020B0604020202020204" pitchFamily="34" charset="0"/>
              <a:buChar char="•"/>
            </a:pPr>
            <a:r>
              <a:rPr lang="en-US" sz="3600" cap="none" dirty="0">
                <a:latin typeface="Arial" panose="020B0604020202020204" pitchFamily="34" charset="0"/>
                <a:cs typeface="Arial" panose="020B0604020202020204" pitchFamily="34" charset="0"/>
              </a:rPr>
              <a:t>High Speed</a:t>
            </a:r>
          </a:p>
          <a:p>
            <a:pPr marL="517525" indent="-231775">
              <a:buFont typeface="Arial" panose="020B0604020202020204" pitchFamily="34" charset="0"/>
              <a:buChar char="•"/>
            </a:pPr>
            <a:r>
              <a:rPr lang="en-US" sz="3600" cap="none" dirty="0">
                <a:latin typeface="Arial" panose="020B0604020202020204" pitchFamily="34" charset="0"/>
                <a:cs typeface="Arial" panose="020B0604020202020204" pitchFamily="34" charset="0"/>
              </a:rPr>
              <a:t>Stapling</a:t>
            </a:r>
          </a:p>
          <a:p>
            <a:pPr marL="517525" indent="-231775">
              <a:buFont typeface="Arial" panose="020B0604020202020204" pitchFamily="34" charset="0"/>
              <a:buChar char="•"/>
            </a:pPr>
            <a:r>
              <a:rPr lang="en-US" sz="3600" cap="none" dirty="0">
                <a:latin typeface="Arial" panose="020B0604020202020204" pitchFamily="34" charset="0"/>
                <a:cs typeface="Arial" panose="020B0604020202020204" pitchFamily="34" charset="0"/>
              </a:rPr>
              <a:t>Hole Punch</a:t>
            </a:r>
          </a:p>
        </p:txBody>
      </p:sp>
    </p:spTree>
    <p:extLst>
      <p:ext uri="{BB962C8B-B14F-4D97-AF65-F5344CB8AC3E}">
        <p14:creationId xmlns:p14="http://schemas.microsoft.com/office/powerpoint/2010/main" val="12649320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390862" y="1186249"/>
          <a:ext cx="7600426" cy="762000"/>
        </p:xfrm>
        <a:graphic>
          <a:graphicData uri="http://schemas.openxmlformats.org/drawingml/2006/table">
            <a:tbl>
              <a:tblPr firstRow="1" bandRow="1">
                <a:tableStyleId>{5C22544A-7EE6-4342-B048-85BDC9FD1C3A}</a:tableStyleId>
              </a:tblPr>
              <a:tblGrid>
                <a:gridCol w="7600426">
                  <a:extLst>
                    <a:ext uri="{9D8B030D-6E8A-4147-A177-3AD203B41FA5}">
                      <a16:colId xmlns:a16="http://schemas.microsoft.com/office/drawing/2014/main" val="1375762315"/>
                    </a:ext>
                  </a:extLst>
                </a:gridCol>
              </a:tblGrid>
              <a:tr h="750616">
                <a:tc>
                  <a:txBody>
                    <a:bodyPr/>
                    <a:lstStyle/>
                    <a:p>
                      <a:pPr marL="0" indent="0" algn="ctr">
                        <a:buNone/>
                      </a:pPr>
                      <a:r>
                        <a:rPr lang="en-US" sz="4400" dirty="0">
                          <a:solidFill>
                            <a:schemeClr val="tx1"/>
                          </a:solidFill>
                          <a:latin typeface="Arial" panose="020B0604020202020204" pitchFamily="34" charset="0"/>
                          <a:cs typeface="Arial" panose="020B0604020202020204" pitchFamily="34" charset="0"/>
                        </a:rPr>
                        <a:t>New Copiers</a:t>
                      </a:r>
                    </a:p>
                  </a:txBody>
                  <a:tcPr/>
                </a:tc>
                <a:extLst>
                  <a:ext uri="{0D108BD9-81ED-4DB2-BD59-A6C34878D82A}">
                    <a16:rowId xmlns:a16="http://schemas.microsoft.com/office/drawing/2014/main" val="3459178270"/>
                  </a:ext>
                </a:extLst>
              </a:tr>
            </a:tbl>
          </a:graphicData>
        </a:graphic>
      </p:graphicFrame>
      <p:pic>
        <p:nvPicPr>
          <p:cNvPr id="3" name="Picture 2">
            <a:extLst>
              <a:ext uri="{FF2B5EF4-FFF2-40B4-BE49-F238E27FC236}">
                <a16:creationId xmlns:a16="http://schemas.microsoft.com/office/drawing/2014/main" id="{5187A401-4D68-4AA5-84C6-256125D6DDC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755274" y="2517672"/>
            <a:ext cx="5685714" cy="3734584"/>
          </a:xfrm>
          <a:prstGeom prst="rect">
            <a:avLst/>
          </a:prstGeom>
          <a:ln>
            <a:solidFill>
              <a:schemeClr val="accent1"/>
            </a:solidFill>
          </a:ln>
        </p:spPr>
      </p:pic>
      <p:sp>
        <p:nvSpPr>
          <p:cNvPr id="7" name="Title 1">
            <a:extLst>
              <a:ext uri="{FF2B5EF4-FFF2-40B4-BE49-F238E27FC236}">
                <a16:creationId xmlns:a16="http://schemas.microsoft.com/office/drawing/2014/main" id="{D1935195-B421-47D2-82F6-9F2393873404}"/>
              </a:ext>
            </a:extLst>
          </p:cNvPr>
          <p:cNvSpPr txBox="1">
            <a:spLocks/>
          </p:cNvSpPr>
          <p:nvPr/>
        </p:nvSpPr>
        <p:spPr>
          <a:xfrm>
            <a:off x="751011" y="2427821"/>
            <a:ext cx="5271097" cy="391428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marL="230188"/>
            <a:r>
              <a:rPr lang="en-US" sz="6000" b="1" cap="none" dirty="0">
                <a:latin typeface="Arial" panose="020B0604020202020204" pitchFamily="34" charset="0"/>
                <a:cs typeface="Arial" panose="020B0604020202020204" pitchFamily="34" charset="0"/>
              </a:rPr>
              <a:t>Bookstore</a:t>
            </a:r>
          </a:p>
          <a:p>
            <a:pPr marL="684213" indent="-398463">
              <a:buFont typeface="Arial" panose="020B0604020202020204" pitchFamily="34" charset="0"/>
              <a:buChar char="•"/>
            </a:pPr>
            <a:r>
              <a:rPr lang="en-US" sz="3600" cap="none" dirty="0">
                <a:latin typeface="Arial" panose="020B0604020202020204" pitchFamily="34" charset="0"/>
                <a:cs typeface="Arial" panose="020B0604020202020204" pitchFamily="34" charset="0"/>
              </a:rPr>
              <a:t>Professional</a:t>
            </a:r>
          </a:p>
          <a:p>
            <a:pPr marL="684213"/>
            <a:r>
              <a:rPr lang="en-US" sz="3600" cap="none" dirty="0">
                <a:latin typeface="Arial" panose="020B0604020202020204" pitchFamily="34" charset="0"/>
                <a:cs typeface="Arial" panose="020B0604020202020204" pitchFamily="34" charset="0"/>
              </a:rPr>
              <a:t>Print Services</a:t>
            </a:r>
          </a:p>
          <a:p>
            <a:pPr marL="684213" indent="-398463">
              <a:buFont typeface="Arial" panose="020B0604020202020204" pitchFamily="34" charset="0"/>
              <a:buChar char="•"/>
            </a:pPr>
            <a:r>
              <a:rPr lang="en-US" sz="3600" cap="none" dirty="0">
                <a:latin typeface="Arial" panose="020B0604020202020204" pitchFamily="34" charset="0"/>
                <a:cs typeface="Arial" panose="020B0604020202020204" pitchFamily="34" charset="0"/>
              </a:rPr>
              <a:t>Web Portal</a:t>
            </a:r>
          </a:p>
          <a:p>
            <a:pPr marL="684213" indent="-398463">
              <a:buFont typeface="Arial" panose="020B0604020202020204" pitchFamily="34" charset="0"/>
              <a:buChar char="•"/>
            </a:pPr>
            <a:r>
              <a:rPr lang="en-US" sz="3600" cap="none" dirty="0">
                <a:latin typeface="Arial" panose="020B0604020202020204" pitchFamily="34" charset="0"/>
                <a:cs typeface="Arial" panose="020B0604020202020204" pitchFamily="34" charset="0"/>
              </a:rPr>
              <a:t>Early October</a:t>
            </a:r>
          </a:p>
          <a:p>
            <a:pPr marL="684213" indent="-398463">
              <a:buFont typeface="Arial" panose="020B0604020202020204" pitchFamily="34" charset="0"/>
              <a:buChar char="•"/>
            </a:pPr>
            <a:r>
              <a:rPr lang="en-US" sz="3600" cap="none" dirty="0">
                <a:latin typeface="Arial" panose="020B0604020202020204" pitchFamily="34" charset="0"/>
                <a:cs typeface="Arial" panose="020B0604020202020204" pitchFamily="34" charset="0"/>
              </a:rPr>
              <a:t>Outsourcing</a:t>
            </a:r>
          </a:p>
        </p:txBody>
      </p:sp>
      <p:graphicFrame>
        <p:nvGraphicFramePr>
          <p:cNvPr id="2" name="Table 1">
            <a:extLst>
              <a:ext uri="{FF2B5EF4-FFF2-40B4-BE49-F238E27FC236}">
                <a16:creationId xmlns:a16="http://schemas.microsoft.com/office/drawing/2014/main" id="{A7691E35-0B9F-49A8-8CAC-3F0F1A9AD8BA}"/>
              </a:ext>
            </a:extLst>
          </p:cNvPr>
          <p:cNvGraphicFramePr>
            <a:graphicFrameLocks noGrp="1"/>
          </p:cNvGraphicFramePr>
          <p:nvPr/>
        </p:nvGraphicFramePr>
        <p:xfrm>
          <a:off x="1468582" y="5227010"/>
          <a:ext cx="2863273" cy="582661"/>
        </p:xfrm>
        <a:graphic>
          <a:graphicData uri="http://schemas.openxmlformats.org/drawingml/2006/table">
            <a:tbl>
              <a:tblPr firstRow="1" bandRow="1">
                <a:tableStyleId>{5C22544A-7EE6-4342-B048-85BDC9FD1C3A}</a:tableStyleId>
              </a:tblPr>
              <a:tblGrid>
                <a:gridCol w="2863273">
                  <a:extLst>
                    <a:ext uri="{9D8B030D-6E8A-4147-A177-3AD203B41FA5}">
                      <a16:colId xmlns:a16="http://schemas.microsoft.com/office/drawing/2014/main" val="1175644883"/>
                    </a:ext>
                  </a:extLst>
                </a:gridCol>
              </a:tblGrid>
              <a:tr h="582661">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noFill/>
                      <a:prstDash val="solid"/>
                      <a:round/>
                      <a:headEnd type="none" w="med" len="med"/>
                      <a:tailEnd type="none" w="med" len="med"/>
                    </a:lnT>
                    <a:lnB w="12700" cap="flat" cmpd="sng" algn="ctr">
                      <a:noFill/>
                      <a:prstDash val="solid"/>
                      <a:round/>
                      <a:headEnd type="none" w="med" len="med"/>
                      <a:tailEnd type="none" w="med" len="med"/>
                    </a:lnB>
                    <a:lnTlToBr w="57150" cap="flat" cmpd="sng" algn="ctr">
                      <a:solidFill>
                        <a:srgbClr val="FF0000"/>
                      </a:solidFill>
                      <a:prstDash val="solid"/>
                      <a:round/>
                      <a:headEnd type="none" w="med" len="med"/>
                      <a:tailEnd type="none" w="med" len="med"/>
                    </a:lnTlToBr>
                    <a:lnBlToTr w="57150" cap="flat" cmpd="sng" algn="ctr">
                      <a:noFill/>
                      <a:prstDash val="solid"/>
                      <a:round/>
                      <a:headEnd type="none" w="med" len="med"/>
                      <a:tailEnd type="none" w="med" len="med"/>
                    </a:lnBlToTr>
                    <a:noFill/>
                  </a:tcPr>
                </a:tc>
                <a:extLst>
                  <a:ext uri="{0D108BD9-81ED-4DB2-BD59-A6C34878D82A}">
                    <a16:rowId xmlns:a16="http://schemas.microsoft.com/office/drawing/2014/main" val="2347656516"/>
                  </a:ext>
                </a:extLst>
              </a:tr>
            </a:tbl>
          </a:graphicData>
        </a:graphic>
      </p:graphicFrame>
      <p:graphicFrame>
        <p:nvGraphicFramePr>
          <p:cNvPr id="6" name="Table 5">
            <a:extLst>
              <a:ext uri="{FF2B5EF4-FFF2-40B4-BE49-F238E27FC236}">
                <a16:creationId xmlns:a16="http://schemas.microsoft.com/office/drawing/2014/main" id="{3B811A75-2B19-4F99-95E2-F4D759E9EEB7}"/>
              </a:ext>
            </a:extLst>
          </p:cNvPr>
          <p:cNvGraphicFramePr>
            <a:graphicFrameLocks noGrp="1"/>
          </p:cNvGraphicFramePr>
          <p:nvPr/>
        </p:nvGraphicFramePr>
        <p:xfrm>
          <a:off x="1468582" y="5227010"/>
          <a:ext cx="2863273" cy="582661"/>
        </p:xfrm>
        <a:graphic>
          <a:graphicData uri="http://schemas.openxmlformats.org/drawingml/2006/table">
            <a:tbl>
              <a:tblPr firstRow="1" bandRow="1">
                <a:tableStyleId>{5C22544A-7EE6-4342-B048-85BDC9FD1C3A}</a:tableStyleId>
              </a:tblPr>
              <a:tblGrid>
                <a:gridCol w="2863273">
                  <a:extLst>
                    <a:ext uri="{9D8B030D-6E8A-4147-A177-3AD203B41FA5}">
                      <a16:colId xmlns:a16="http://schemas.microsoft.com/office/drawing/2014/main" val="1175644883"/>
                    </a:ext>
                  </a:extLst>
                </a:gridCol>
              </a:tblGrid>
              <a:tr h="582661">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noFill/>
                      <a:prstDash val="solid"/>
                      <a:round/>
                      <a:headEnd type="none" w="med" len="med"/>
                      <a:tailEnd type="none" w="med" len="med"/>
                    </a:lnT>
                    <a:lnB w="12700" cap="flat" cmpd="sng" algn="ctr">
                      <a:noFill/>
                      <a:prstDash val="solid"/>
                      <a:round/>
                      <a:headEnd type="none" w="med" len="med"/>
                      <a:tailEnd type="none" w="med" len="med"/>
                    </a:lnB>
                    <a:lnTlToBr w="57150" cap="flat" cmpd="sng" algn="ctr">
                      <a:noFill/>
                      <a:prstDash val="solid"/>
                      <a:round/>
                      <a:headEnd type="none" w="med" len="med"/>
                      <a:tailEnd type="none" w="med" len="med"/>
                    </a:lnTlToBr>
                    <a:lnBlToTr w="57150" cap="flat" cmpd="sng" algn="ctr">
                      <a:solidFill>
                        <a:srgbClr val="FF0000"/>
                      </a:solidFill>
                      <a:prstDash val="solid"/>
                      <a:round/>
                      <a:headEnd type="none" w="med" len="med"/>
                      <a:tailEnd type="none" w="med" len="med"/>
                    </a:lnBlToTr>
                    <a:noFill/>
                  </a:tcPr>
                </a:tc>
                <a:extLst>
                  <a:ext uri="{0D108BD9-81ED-4DB2-BD59-A6C34878D82A}">
                    <a16:rowId xmlns:a16="http://schemas.microsoft.com/office/drawing/2014/main" val="2347656516"/>
                  </a:ext>
                </a:extLst>
              </a:tr>
            </a:tbl>
          </a:graphicData>
        </a:graphic>
      </p:graphicFrame>
    </p:spTree>
    <p:extLst>
      <p:ext uri="{BB962C8B-B14F-4D97-AF65-F5344CB8AC3E}">
        <p14:creationId xmlns:p14="http://schemas.microsoft.com/office/powerpoint/2010/main" val="106473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15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390862" y="1186249"/>
          <a:ext cx="7600426" cy="762000"/>
        </p:xfrm>
        <a:graphic>
          <a:graphicData uri="http://schemas.openxmlformats.org/drawingml/2006/table">
            <a:tbl>
              <a:tblPr firstRow="1" bandRow="1">
                <a:tableStyleId>{5C22544A-7EE6-4342-B048-85BDC9FD1C3A}</a:tableStyleId>
              </a:tblPr>
              <a:tblGrid>
                <a:gridCol w="7600426">
                  <a:extLst>
                    <a:ext uri="{9D8B030D-6E8A-4147-A177-3AD203B41FA5}">
                      <a16:colId xmlns:a16="http://schemas.microsoft.com/office/drawing/2014/main" val="1375762315"/>
                    </a:ext>
                  </a:extLst>
                </a:gridCol>
              </a:tblGrid>
              <a:tr h="750616">
                <a:tc>
                  <a:txBody>
                    <a:bodyPr/>
                    <a:lstStyle/>
                    <a:p>
                      <a:pPr marL="0" indent="0" algn="ctr">
                        <a:buNone/>
                      </a:pPr>
                      <a:r>
                        <a:rPr lang="en-US" sz="4400" dirty="0">
                          <a:solidFill>
                            <a:schemeClr val="tx1"/>
                          </a:solidFill>
                          <a:latin typeface="Arial" panose="020B0604020202020204" pitchFamily="34" charset="0"/>
                          <a:cs typeface="Arial" panose="020B0604020202020204" pitchFamily="34" charset="0"/>
                        </a:rPr>
                        <a:t>ID Badge for New Copiers?</a:t>
                      </a:r>
                    </a:p>
                  </a:txBody>
                  <a:tcPr/>
                </a:tc>
                <a:extLst>
                  <a:ext uri="{0D108BD9-81ED-4DB2-BD59-A6C34878D82A}">
                    <a16:rowId xmlns:a16="http://schemas.microsoft.com/office/drawing/2014/main" val="3459178270"/>
                  </a:ext>
                </a:extLst>
              </a:tr>
            </a:tbl>
          </a:graphicData>
        </a:graphic>
      </p:graphicFrame>
      <p:pic>
        <p:nvPicPr>
          <p:cNvPr id="3" name="Picture 2">
            <a:extLst>
              <a:ext uri="{FF2B5EF4-FFF2-40B4-BE49-F238E27FC236}">
                <a16:creationId xmlns:a16="http://schemas.microsoft.com/office/drawing/2014/main" id="{5187A401-4D68-4AA5-84C6-256125D6DDC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755274" y="2589997"/>
            <a:ext cx="5685714" cy="3589933"/>
          </a:xfrm>
          <a:prstGeom prst="rect">
            <a:avLst/>
          </a:prstGeom>
          <a:ln>
            <a:solidFill>
              <a:schemeClr val="accent1"/>
            </a:solidFill>
          </a:ln>
        </p:spPr>
      </p:pic>
      <p:sp>
        <p:nvSpPr>
          <p:cNvPr id="7" name="Title 1">
            <a:extLst>
              <a:ext uri="{FF2B5EF4-FFF2-40B4-BE49-F238E27FC236}">
                <a16:creationId xmlns:a16="http://schemas.microsoft.com/office/drawing/2014/main" id="{D1935195-B421-47D2-82F6-9F2393873404}"/>
              </a:ext>
            </a:extLst>
          </p:cNvPr>
          <p:cNvSpPr txBox="1">
            <a:spLocks/>
          </p:cNvSpPr>
          <p:nvPr/>
        </p:nvSpPr>
        <p:spPr>
          <a:xfrm>
            <a:off x="751011" y="2427821"/>
            <a:ext cx="5271097" cy="391428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marL="230188"/>
            <a:endParaRPr lang="en-US" sz="6000" b="1" cap="none" dirty="0">
              <a:latin typeface="Arial" panose="020B0604020202020204" pitchFamily="34" charset="0"/>
              <a:cs typeface="Arial" panose="020B0604020202020204" pitchFamily="34" charset="0"/>
            </a:endParaRPr>
          </a:p>
          <a:p>
            <a:pPr marL="801688" indent="-571500">
              <a:buFont typeface="Arial" panose="020B0604020202020204" pitchFamily="34" charset="0"/>
              <a:buChar char="•"/>
              <a:tabLst>
                <a:tab pos="3890963" algn="l"/>
              </a:tabLst>
            </a:pPr>
            <a:r>
              <a:rPr lang="en-US" sz="4000" b="1" cap="none" dirty="0">
                <a:latin typeface="Arial" panose="020B0604020202020204" pitchFamily="34" charset="0"/>
                <a:cs typeface="Arial" panose="020B0604020202020204" pitchFamily="34" charset="0"/>
              </a:rPr>
              <a:t>Print?	</a:t>
            </a:r>
            <a:r>
              <a:rPr lang="en-US" sz="4000" b="1" cap="none" dirty="0">
                <a:solidFill>
                  <a:schemeClr val="accent3">
                    <a:lumMod val="75000"/>
                  </a:schemeClr>
                </a:solidFill>
                <a:latin typeface="Arial" panose="020B0604020202020204" pitchFamily="34" charset="0"/>
                <a:cs typeface="Arial" panose="020B0604020202020204" pitchFamily="34" charset="0"/>
              </a:rPr>
              <a:t>Yes</a:t>
            </a:r>
          </a:p>
          <a:p>
            <a:pPr marL="801688" indent="-571500">
              <a:buFont typeface="Arial" panose="020B0604020202020204" pitchFamily="34" charset="0"/>
              <a:buChar char="•"/>
              <a:tabLst>
                <a:tab pos="3890963" algn="l"/>
              </a:tabLst>
            </a:pPr>
            <a:r>
              <a:rPr lang="en-US" sz="4000" b="1" cap="none" dirty="0">
                <a:latin typeface="Arial" panose="020B0604020202020204" pitchFamily="34" charset="0"/>
                <a:cs typeface="Arial" panose="020B0604020202020204" pitchFamily="34" charset="0"/>
              </a:rPr>
              <a:t>Copies?	</a:t>
            </a:r>
            <a:r>
              <a:rPr lang="en-US" sz="4000" b="1" cap="none" dirty="0">
                <a:solidFill>
                  <a:schemeClr val="accent3">
                    <a:lumMod val="75000"/>
                  </a:schemeClr>
                </a:solidFill>
                <a:latin typeface="Arial" panose="020B0604020202020204" pitchFamily="34" charset="0"/>
                <a:cs typeface="Arial" panose="020B0604020202020204" pitchFamily="34" charset="0"/>
              </a:rPr>
              <a:t>Yes</a:t>
            </a:r>
          </a:p>
          <a:p>
            <a:pPr marL="801688" indent="-571500">
              <a:buFont typeface="Arial" panose="020B0604020202020204" pitchFamily="34" charset="0"/>
              <a:buChar char="•"/>
              <a:tabLst>
                <a:tab pos="3890963" algn="l"/>
              </a:tabLst>
            </a:pPr>
            <a:r>
              <a:rPr lang="en-US" sz="4000" b="1" cap="none" dirty="0">
                <a:solidFill>
                  <a:schemeClr val="tx1"/>
                </a:solidFill>
                <a:latin typeface="Arial" panose="020B0604020202020204" pitchFamily="34" charset="0"/>
                <a:cs typeface="Arial" panose="020B0604020202020204" pitchFamily="34" charset="0"/>
              </a:rPr>
              <a:t>Mailroom?	</a:t>
            </a:r>
            <a:r>
              <a:rPr lang="en-US" sz="4000" b="1" cap="none" dirty="0">
                <a:solidFill>
                  <a:schemeClr val="accent3">
                    <a:lumMod val="75000"/>
                  </a:schemeClr>
                </a:solidFill>
                <a:latin typeface="Arial" panose="020B0604020202020204" pitchFamily="34" charset="0"/>
                <a:cs typeface="Arial" panose="020B0604020202020204" pitchFamily="34" charset="0"/>
              </a:rPr>
              <a:t>Yes</a:t>
            </a:r>
          </a:p>
          <a:p>
            <a:pPr marL="801688" indent="-571500">
              <a:buFont typeface="Arial" panose="020B0604020202020204" pitchFamily="34" charset="0"/>
              <a:buChar char="•"/>
              <a:tabLst>
                <a:tab pos="3890963" algn="l"/>
              </a:tabLst>
            </a:pPr>
            <a:r>
              <a:rPr lang="en-US" sz="4000" b="1" cap="none" dirty="0">
                <a:solidFill>
                  <a:schemeClr val="tx1"/>
                </a:solidFill>
                <a:latin typeface="Arial" panose="020B0604020202020204" pitchFamily="34" charset="0"/>
                <a:cs typeface="Arial" panose="020B0604020202020204" pitchFamily="34" charset="0"/>
              </a:rPr>
              <a:t>G-02?	</a:t>
            </a:r>
            <a:r>
              <a:rPr lang="en-US" sz="4000" b="1" cap="none" dirty="0">
                <a:solidFill>
                  <a:schemeClr val="accent3">
                    <a:lumMod val="75000"/>
                  </a:schemeClr>
                </a:solidFill>
                <a:latin typeface="Arial" panose="020B0604020202020204" pitchFamily="34" charset="0"/>
                <a:cs typeface="Arial" panose="020B0604020202020204" pitchFamily="34" charset="0"/>
              </a:rPr>
              <a:t>Yes</a:t>
            </a:r>
          </a:p>
        </p:txBody>
      </p:sp>
    </p:spTree>
    <p:extLst>
      <p:ext uri="{BB962C8B-B14F-4D97-AF65-F5344CB8AC3E}">
        <p14:creationId xmlns:p14="http://schemas.microsoft.com/office/powerpoint/2010/main" val="1722277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390862" y="1186249"/>
          <a:ext cx="7600426" cy="762000"/>
        </p:xfrm>
        <a:graphic>
          <a:graphicData uri="http://schemas.openxmlformats.org/drawingml/2006/table">
            <a:tbl>
              <a:tblPr firstRow="1" bandRow="1">
                <a:tableStyleId>{5C22544A-7EE6-4342-B048-85BDC9FD1C3A}</a:tableStyleId>
              </a:tblPr>
              <a:tblGrid>
                <a:gridCol w="7600426">
                  <a:extLst>
                    <a:ext uri="{9D8B030D-6E8A-4147-A177-3AD203B41FA5}">
                      <a16:colId xmlns:a16="http://schemas.microsoft.com/office/drawing/2014/main" val="1375762315"/>
                    </a:ext>
                  </a:extLst>
                </a:gridCol>
              </a:tblGrid>
              <a:tr h="750616">
                <a:tc>
                  <a:txBody>
                    <a:bodyPr/>
                    <a:lstStyle/>
                    <a:p>
                      <a:pPr marL="0" indent="0" algn="ctr">
                        <a:buNone/>
                      </a:pPr>
                      <a:r>
                        <a:rPr lang="en-US" sz="4400" dirty="0">
                          <a:solidFill>
                            <a:schemeClr val="tx1"/>
                          </a:solidFill>
                          <a:latin typeface="Arial" panose="020B0604020202020204" pitchFamily="34" charset="0"/>
                          <a:cs typeface="Arial" panose="020B0604020202020204" pitchFamily="34" charset="0"/>
                        </a:rPr>
                        <a:t>Student Workers</a:t>
                      </a:r>
                    </a:p>
                  </a:txBody>
                  <a:tcPr/>
                </a:tc>
                <a:extLst>
                  <a:ext uri="{0D108BD9-81ED-4DB2-BD59-A6C34878D82A}">
                    <a16:rowId xmlns:a16="http://schemas.microsoft.com/office/drawing/2014/main" val="3459178270"/>
                  </a:ext>
                </a:extLst>
              </a:tr>
            </a:tbl>
          </a:graphicData>
        </a:graphic>
      </p:graphicFrame>
      <p:pic>
        <p:nvPicPr>
          <p:cNvPr id="3" name="Picture 2">
            <a:extLst>
              <a:ext uri="{FF2B5EF4-FFF2-40B4-BE49-F238E27FC236}">
                <a16:creationId xmlns:a16="http://schemas.microsoft.com/office/drawing/2014/main" id="{5187A401-4D68-4AA5-84C6-256125D6DDC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755274" y="2592356"/>
            <a:ext cx="5685714" cy="3585215"/>
          </a:xfrm>
          <a:prstGeom prst="rect">
            <a:avLst/>
          </a:prstGeom>
          <a:ln>
            <a:solidFill>
              <a:schemeClr val="accent1"/>
            </a:solidFill>
          </a:ln>
        </p:spPr>
      </p:pic>
      <p:sp>
        <p:nvSpPr>
          <p:cNvPr id="7" name="Title 1">
            <a:extLst>
              <a:ext uri="{FF2B5EF4-FFF2-40B4-BE49-F238E27FC236}">
                <a16:creationId xmlns:a16="http://schemas.microsoft.com/office/drawing/2014/main" id="{D1935195-B421-47D2-82F6-9F2393873404}"/>
              </a:ext>
            </a:extLst>
          </p:cNvPr>
          <p:cNvSpPr txBox="1">
            <a:spLocks/>
          </p:cNvSpPr>
          <p:nvPr/>
        </p:nvSpPr>
        <p:spPr>
          <a:xfrm>
            <a:off x="751011" y="2427821"/>
            <a:ext cx="5271097" cy="391428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marL="914400"/>
            <a:r>
              <a:rPr lang="en-US" sz="6000" b="1" cap="none" dirty="0">
                <a:latin typeface="Arial" panose="020B0604020202020204" pitchFamily="34" charset="0"/>
                <a:cs typeface="Arial" panose="020B0604020202020204" pitchFamily="34" charset="0"/>
              </a:rPr>
              <a:t>Student Worker</a:t>
            </a:r>
          </a:p>
          <a:p>
            <a:pPr marL="914400"/>
            <a:r>
              <a:rPr lang="en-US" sz="6000" b="1" cap="none" dirty="0">
                <a:latin typeface="Arial" panose="020B0604020202020204" pitchFamily="34" charset="0"/>
                <a:cs typeface="Arial" panose="020B0604020202020204" pitchFamily="34" charset="0"/>
              </a:rPr>
              <a:t>Copier</a:t>
            </a:r>
          </a:p>
          <a:p>
            <a:pPr marL="914400"/>
            <a:r>
              <a:rPr lang="en-US" sz="6000" b="1" cap="none" dirty="0">
                <a:latin typeface="Arial" panose="020B0604020202020204" pitchFamily="34" charset="0"/>
                <a:cs typeface="Arial" panose="020B0604020202020204" pitchFamily="34" charset="0"/>
              </a:rPr>
              <a:t>Card</a:t>
            </a:r>
          </a:p>
        </p:txBody>
      </p:sp>
    </p:spTree>
    <p:extLst>
      <p:ext uri="{BB962C8B-B14F-4D97-AF65-F5344CB8AC3E}">
        <p14:creationId xmlns:p14="http://schemas.microsoft.com/office/powerpoint/2010/main" val="1803655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CA736-EDB6-4B3A-8466-87AC7AE468D7}"/>
              </a:ext>
            </a:extLst>
          </p:cNvPr>
          <p:cNvSpPr>
            <a:spLocks noGrp="1"/>
          </p:cNvSpPr>
          <p:nvPr>
            <p:ph type="title"/>
          </p:nvPr>
        </p:nvSpPr>
        <p:spPr/>
        <p:txBody>
          <a:bodyPr/>
          <a:lstStyle/>
          <a:p>
            <a:r>
              <a:rPr lang="en-US" dirty="0"/>
              <a:t>What’s new? </a:t>
            </a:r>
            <a:r>
              <a:rPr lang="en-US" b="1" i="1" dirty="0"/>
              <a:t>Curriculum! </a:t>
            </a:r>
          </a:p>
        </p:txBody>
      </p:sp>
      <p:sp>
        <p:nvSpPr>
          <p:cNvPr id="3" name="Content Placeholder 2">
            <a:extLst>
              <a:ext uri="{FF2B5EF4-FFF2-40B4-BE49-F238E27FC236}">
                <a16:creationId xmlns:a16="http://schemas.microsoft.com/office/drawing/2014/main" id="{8A076A4F-5AB3-4A06-B6EB-61897F699377}"/>
              </a:ext>
            </a:extLst>
          </p:cNvPr>
          <p:cNvSpPr>
            <a:spLocks noGrp="1"/>
          </p:cNvSpPr>
          <p:nvPr>
            <p:ph sz="half" idx="1"/>
          </p:nvPr>
        </p:nvSpPr>
        <p:spPr>
          <a:xfrm>
            <a:off x="1123076" y="1874517"/>
            <a:ext cx="4838700" cy="4341303"/>
          </a:xfrm>
        </p:spPr>
        <p:txBody>
          <a:bodyPr>
            <a:normAutofit lnSpcReduction="10000"/>
          </a:bodyPr>
          <a:lstStyle/>
          <a:p>
            <a:pPr marL="0" indent="0">
              <a:buNone/>
            </a:pPr>
            <a:r>
              <a:rPr lang="en-US" sz="2800" b="1" dirty="0"/>
              <a:t>New certificates:</a:t>
            </a:r>
          </a:p>
          <a:p>
            <a:pPr marL="0" indent="0">
              <a:buNone/>
            </a:pPr>
            <a:endParaRPr lang="en-US" sz="2800" dirty="0"/>
          </a:p>
          <a:p>
            <a:r>
              <a:rPr lang="en-US" sz="2800" b="1" dirty="0"/>
              <a:t>CSU GE-Breadth </a:t>
            </a:r>
            <a:r>
              <a:rPr lang="en-US" sz="2800" dirty="0"/>
              <a:t>– Certificate of Achievement</a:t>
            </a:r>
          </a:p>
          <a:p>
            <a:endParaRPr lang="en-US" sz="2800" dirty="0"/>
          </a:p>
          <a:p>
            <a:r>
              <a:rPr lang="en-US" sz="2800" b="1" dirty="0"/>
              <a:t>Intersegmental GE Transfer Curriculum </a:t>
            </a:r>
            <a:r>
              <a:rPr lang="en-US" sz="2800" dirty="0"/>
              <a:t>(IGETC) - Certificate of Achievement</a:t>
            </a:r>
          </a:p>
          <a:p>
            <a:pPr marL="0" indent="0">
              <a:buNone/>
            </a:pPr>
            <a:endParaRPr lang="en-US" dirty="0"/>
          </a:p>
        </p:txBody>
      </p:sp>
      <p:sp>
        <p:nvSpPr>
          <p:cNvPr id="4" name="Content Placeholder 3">
            <a:extLst>
              <a:ext uri="{FF2B5EF4-FFF2-40B4-BE49-F238E27FC236}">
                <a16:creationId xmlns:a16="http://schemas.microsoft.com/office/drawing/2014/main" id="{29F15F7A-DF4E-4443-9E4D-A841A6A0E94C}"/>
              </a:ext>
            </a:extLst>
          </p:cNvPr>
          <p:cNvSpPr>
            <a:spLocks noGrp="1"/>
          </p:cNvSpPr>
          <p:nvPr>
            <p:ph sz="half" idx="2"/>
          </p:nvPr>
        </p:nvSpPr>
        <p:spPr>
          <a:xfrm>
            <a:off x="6629400" y="1791048"/>
            <a:ext cx="4800600" cy="4341303"/>
          </a:xfrm>
        </p:spPr>
        <p:txBody>
          <a:bodyPr>
            <a:normAutofit lnSpcReduction="10000"/>
          </a:bodyPr>
          <a:lstStyle/>
          <a:p>
            <a:pPr marL="0" indent="0">
              <a:buNone/>
            </a:pPr>
            <a:r>
              <a:rPr lang="en-US" sz="2800" b="1" dirty="0"/>
              <a:t>Program revisions:</a:t>
            </a:r>
          </a:p>
          <a:p>
            <a:endParaRPr lang="en-US" sz="2800" dirty="0"/>
          </a:p>
          <a:p>
            <a:r>
              <a:rPr lang="en-US" sz="2800" dirty="0"/>
              <a:t>Liberal Arts Area of Emphasis: Math and Science</a:t>
            </a:r>
          </a:p>
          <a:p>
            <a:endParaRPr lang="en-US" sz="2800" dirty="0"/>
          </a:p>
          <a:p>
            <a:r>
              <a:rPr lang="en-US" sz="2800" dirty="0"/>
              <a:t>Occupational Safety and Health </a:t>
            </a:r>
            <a:r>
              <a:rPr lang="en-US" sz="2800" b="1" dirty="0"/>
              <a:t>(OSH) </a:t>
            </a:r>
            <a:r>
              <a:rPr lang="en-US" sz="2800" dirty="0"/>
              <a:t>– Associate in Science</a:t>
            </a:r>
          </a:p>
          <a:p>
            <a:endParaRPr lang="en-US" dirty="0"/>
          </a:p>
          <a:p>
            <a:endParaRPr lang="en-US" dirty="0"/>
          </a:p>
        </p:txBody>
      </p:sp>
    </p:spTree>
    <p:extLst>
      <p:ext uri="{BB962C8B-B14F-4D97-AF65-F5344CB8AC3E}">
        <p14:creationId xmlns:p14="http://schemas.microsoft.com/office/powerpoint/2010/main" val="62910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390862" y="1186249"/>
          <a:ext cx="7600426" cy="762000"/>
        </p:xfrm>
        <a:graphic>
          <a:graphicData uri="http://schemas.openxmlformats.org/drawingml/2006/table">
            <a:tbl>
              <a:tblPr firstRow="1" bandRow="1">
                <a:tableStyleId>{5C22544A-7EE6-4342-B048-85BDC9FD1C3A}</a:tableStyleId>
              </a:tblPr>
              <a:tblGrid>
                <a:gridCol w="7600426">
                  <a:extLst>
                    <a:ext uri="{9D8B030D-6E8A-4147-A177-3AD203B41FA5}">
                      <a16:colId xmlns:a16="http://schemas.microsoft.com/office/drawing/2014/main" val="1375762315"/>
                    </a:ext>
                  </a:extLst>
                </a:gridCol>
              </a:tblGrid>
              <a:tr h="750616">
                <a:tc>
                  <a:txBody>
                    <a:bodyPr/>
                    <a:lstStyle/>
                    <a:p>
                      <a:pPr marL="0" indent="0" algn="ctr">
                        <a:buNone/>
                      </a:pPr>
                      <a:r>
                        <a:rPr lang="en-US" sz="4400" dirty="0">
                          <a:solidFill>
                            <a:schemeClr val="tx1"/>
                          </a:solidFill>
                          <a:latin typeface="Arial" panose="020B0604020202020204" pitchFamily="34" charset="0"/>
                          <a:cs typeface="Arial" panose="020B0604020202020204" pitchFamily="34" charset="0"/>
                        </a:rPr>
                        <a:t>Copier Training</a:t>
                      </a:r>
                    </a:p>
                  </a:txBody>
                  <a:tcPr/>
                </a:tc>
                <a:extLst>
                  <a:ext uri="{0D108BD9-81ED-4DB2-BD59-A6C34878D82A}">
                    <a16:rowId xmlns:a16="http://schemas.microsoft.com/office/drawing/2014/main" val="3459178270"/>
                  </a:ext>
                </a:extLst>
              </a:tr>
            </a:tbl>
          </a:graphicData>
        </a:graphic>
      </p:graphicFrame>
      <p:pic>
        <p:nvPicPr>
          <p:cNvPr id="3" name="Picture 2">
            <a:extLst>
              <a:ext uri="{FF2B5EF4-FFF2-40B4-BE49-F238E27FC236}">
                <a16:creationId xmlns:a16="http://schemas.microsoft.com/office/drawing/2014/main" id="{5187A401-4D68-4AA5-84C6-256125D6DDC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91979" y="2517672"/>
            <a:ext cx="5412302" cy="3734584"/>
          </a:xfrm>
          <a:prstGeom prst="rect">
            <a:avLst/>
          </a:prstGeom>
          <a:ln>
            <a:solidFill>
              <a:schemeClr val="accent1"/>
            </a:solidFill>
          </a:ln>
        </p:spPr>
      </p:pic>
      <p:sp>
        <p:nvSpPr>
          <p:cNvPr id="7" name="Title 1">
            <a:extLst>
              <a:ext uri="{FF2B5EF4-FFF2-40B4-BE49-F238E27FC236}">
                <a16:creationId xmlns:a16="http://schemas.microsoft.com/office/drawing/2014/main" id="{D1935195-B421-47D2-82F6-9F2393873404}"/>
              </a:ext>
            </a:extLst>
          </p:cNvPr>
          <p:cNvSpPr txBox="1">
            <a:spLocks/>
          </p:cNvSpPr>
          <p:nvPr/>
        </p:nvSpPr>
        <p:spPr>
          <a:xfrm>
            <a:off x="751011" y="2427821"/>
            <a:ext cx="5271097" cy="391428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marL="285750"/>
            <a:r>
              <a:rPr lang="en-US" sz="4800" cap="none" dirty="0">
                <a:latin typeface="Arial" panose="020B0604020202020204" pitchFamily="34" charset="0"/>
                <a:cs typeface="Arial" panose="020B0604020202020204" pitchFamily="34" charset="0"/>
              </a:rPr>
              <a:t>How to:</a:t>
            </a:r>
          </a:p>
          <a:p>
            <a:pPr marL="517525" indent="-231775">
              <a:spcBef>
                <a:spcPts val="600"/>
              </a:spcBef>
              <a:spcAft>
                <a:spcPts val="600"/>
              </a:spcAft>
              <a:buFont typeface="Arial" panose="020B0604020202020204" pitchFamily="34" charset="0"/>
              <a:buChar char="•"/>
            </a:pPr>
            <a:r>
              <a:rPr lang="en-US" sz="3600" cap="none" dirty="0">
                <a:latin typeface="Arial" panose="020B0604020202020204" pitchFamily="34" charset="0"/>
                <a:cs typeface="Arial" panose="020B0604020202020204" pitchFamily="34" charset="0"/>
              </a:rPr>
              <a:t>Copier Use</a:t>
            </a:r>
          </a:p>
          <a:p>
            <a:pPr marL="517525" indent="-231775">
              <a:spcBef>
                <a:spcPts val="600"/>
              </a:spcBef>
              <a:spcAft>
                <a:spcPts val="600"/>
              </a:spcAft>
              <a:buFont typeface="Arial" panose="020B0604020202020204" pitchFamily="34" charset="0"/>
              <a:buChar char="•"/>
            </a:pPr>
            <a:r>
              <a:rPr lang="en-US" sz="3600" cap="none" dirty="0">
                <a:latin typeface="Arial" panose="020B0604020202020204" pitchFamily="34" charset="0"/>
                <a:cs typeface="Arial" panose="020B0604020202020204" pitchFamily="34" charset="0"/>
              </a:rPr>
              <a:t>Follow-me Print</a:t>
            </a:r>
          </a:p>
          <a:p>
            <a:pPr marL="517525" indent="-231775">
              <a:spcAft>
                <a:spcPts val="600"/>
              </a:spcAft>
              <a:buFont typeface="Arial" panose="020B0604020202020204" pitchFamily="34" charset="0"/>
              <a:buChar char="•"/>
            </a:pPr>
            <a:r>
              <a:rPr lang="en-US" sz="3600" cap="none" dirty="0">
                <a:latin typeface="Arial" panose="020B0604020202020204" pitchFamily="34" charset="0"/>
                <a:cs typeface="Arial" panose="020B0604020202020204" pitchFamily="34" charset="0"/>
              </a:rPr>
              <a:t>Mobile Print</a:t>
            </a:r>
          </a:p>
          <a:p>
            <a:pPr marL="517525" indent="-231775">
              <a:spcAft>
                <a:spcPts val="600"/>
              </a:spcAft>
              <a:buFont typeface="Arial" panose="020B0604020202020204" pitchFamily="34" charset="0"/>
              <a:buChar char="•"/>
            </a:pPr>
            <a:r>
              <a:rPr lang="en-US" sz="3600" cap="none" dirty="0">
                <a:latin typeface="Arial" panose="020B0604020202020204" pitchFamily="34" charset="0"/>
                <a:cs typeface="Arial" panose="020B0604020202020204" pitchFamily="34" charset="0"/>
              </a:rPr>
              <a:t>Scan &gt; Me/Network</a:t>
            </a:r>
          </a:p>
          <a:p>
            <a:pPr marL="517525" indent="-231775">
              <a:spcAft>
                <a:spcPts val="600"/>
              </a:spcAft>
              <a:buFont typeface="Arial" panose="020B0604020202020204" pitchFamily="34" charset="0"/>
              <a:buChar char="•"/>
            </a:pPr>
            <a:r>
              <a:rPr lang="en-US" sz="3600" cap="none" dirty="0">
                <a:latin typeface="Arial" panose="020B0604020202020204" pitchFamily="34" charset="0"/>
                <a:cs typeface="Arial" panose="020B0604020202020204" pitchFamily="34" charset="0"/>
              </a:rPr>
              <a:t>Enroll ID Badge</a:t>
            </a:r>
          </a:p>
          <a:p>
            <a:pPr marL="111125">
              <a:spcBef>
                <a:spcPts val="1200"/>
              </a:spcBef>
            </a:pPr>
            <a:r>
              <a:rPr lang="en-US" sz="3200" cap="none" dirty="0">
                <a:solidFill>
                  <a:schemeClr val="accent3">
                    <a:lumMod val="75000"/>
                  </a:schemeClr>
                </a:solidFill>
                <a:latin typeface="Arial" panose="020B0604020202020204" pitchFamily="34" charset="0"/>
                <a:cs typeface="Arial" panose="020B0604020202020204" pitchFamily="34" charset="0"/>
              </a:rPr>
              <a:t>See Inservice Schedule!</a:t>
            </a:r>
          </a:p>
        </p:txBody>
      </p:sp>
    </p:spTree>
    <p:extLst>
      <p:ext uri="{BB962C8B-B14F-4D97-AF65-F5344CB8AC3E}">
        <p14:creationId xmlns:p14="http://schemas.microsoft.com/office/powerpoint/2010/main" val="1983168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390862" y="1186249"/>
          <a:ext cx="7600426" cy="762000"/>
        </p:xfrm>
        <a:graphic>
          <a:graphicData uri="http://schemas.openxmlformats.org/drawingml/2006/table">
            <a:tbl>
              <a:tblPr firstRow="1" bandRow="1">
                <a:tableStyleId>{5C22544A-7EE6-4342-B048-85BDC9FD1C3A}</a:tableStyleId>
              </a:tblPr>
              <a:tblGrid>
                <a:gridCol w="7600426">
                  <a:extLst>
                    <a:ext uri="{9D8B030D-6E8A-4147-A177-3AD203B41FA5}">
                      <a16:colId xmlns:a16="http://schemas.microsoft.com/office/drawing/2014/main" val="1375762315"/>
                    </a:ext>
                  </a:extLst>
                </a:gridCol>
              </a:tblGrid>
              <a:tr h="750616">
                <a:tc>
                  <a:txBody>
                    <a:bodyPr/>
                    <a:lstStyle/>
                    <a:p>
                      <a:pPr marL="0" indent="0" algn="ctr">
                        <a:buNone/>
                      </a:pPr>
                      <a:r>
                        <a:rPr lang="en-US" sz="4400" dirty="0">
                          <a:solidFill>
                            <a:schemeClr val="tx1"/>
                          </a:solidFill>
                          <a:latin typeface="Arial" panose="020B0604020202020204" pitchFamily="34" charset="0"/>
                          <a:cs typeface="Arial" panose="020B0604020202020204" pitchFamily="34" charset="0"/>
                        </a:rPr>
                        <a:t>Door Security</a:t>
                      </a:r>
                    </a:p>
                  </a:txBody>
                  <a:tcPr/>
                </a:tc>
                <a:extLst>
                  <a:ext uri="{0D108BD9-81ED-4DB2-BD59-A6C34878D82A}">
                    <a16:rowId xmlns:a16="http://schemas.microsoft.com/office/drawing/2014/main" val="3459178270"/>
                  </a:ext>
                </a:extLst>
              </a:tr>
            </a:tbl>
          </a:graphicData>
        </a:graphic>
      </p:graphicFrame>
      <p:pic>
        <p:nvPicPr>
          <p:cNvPr id="3" name="Picture 2">
            <a:extLst>
              <a:ext uri="{FF2B5EF4-FFF2-40B4-BE49-F238E27FC236}">
                <a16:creationId xmlns:a16="http://schemas.microsoft.com/office/drawing/2014/main" id="{5187A401-4D68-4AA5-84C6-256125D6DDC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72973" y="2517672"/>
            <a:ext cx="5319525" cy="2892866"/>
          </a:xfrm>
          <a:prstGeom prst="rect">
            <a:avLst/>
          </a:prstGeom>
          <a:ln>
            <a:solidFill>
              <a:schemeClr val="accent1"/>
            </a:solidFill>
          </a:ln>
        </p:spPr>
      </p:pic>
      <p:sp>
        <p:nvSpPr>
          <p:cNvPr id="7" name="Title 1">
            <a:extLst>
              <a:ext uri="{FF2B5EF4-FFF2-40B4-BE49-F238E27FC236}">
                <a16:creationId xmlns:a16="http://schemas.microsoft.com/office/drawing/2014/main" id="{D1935195-B421-47D2-82F6-9F2393873404}"/>
              </a:ext>
            </a:extLst>
          </p:cNvPr>
          <p:cNvSpPr txBox="1">
            <a:spLocks/>
          </p:cNvSpPr>
          <p:nvPr/>
        </p:nvSpPr>
        <p:spPr>
          <a:xfrm>
            <a:off x="751011" y="2427821"/>
            <a:ext cx="5271097" cy="391428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marL="230188"/>
            <a:r>
              <a:rPr lang="en-US" sz="6000" b="1" cap="none" dirty="0">
                <a:latin typeface="Arial" panose="020B0604020202020204" pitchFamily="34" charset="0"/>
                <a:cs typeface="Arial" panose="020B0604020202020204" pitchFamily="34" charset="0"/>
              </a:rPr>
              <a:t>Gym:</a:t>
            </a:r>
            <a:endParaRPr lang="en-US" sz="2400" cap="none" dirty="0">
              <a:solidFill>
                <a:schemeClr val="accent3">
                  <a:lumMod val="75000"/>
                </a:schemeClr>
              </a:solidFill>
              <a:latin typeface="Arial" panose="020B0604020202020204" pitchFamily="34" charset="0"/>
              <a:cs typeface="Arial" panose="020B0604020202020204" pitchFamily="34" charset="0"/>
            </a:endParaRPr>
          </a:p>
          <a:p>
            <a:pPr marL="285750"/>
            <a:endParaRPr lang="en-US" sz="2400" cap="none" dirty="0">
              <a:solidFill>
                <a:schemeClr val="accent3">
                  <a:lumMod val="75000"/>
                </a:schemeClr>
              </a:solidFill>
              <a:latin typeface="Arial" panose="020B0604020202020204" pitchFamily="34" charset="0"/>
              <a:cs typeface="Arial" panose="020B0604020202020204" pitchFamily="34" charset="0"/>
            </a:endParaRPr>
          </a:p>
          <a:p>
            <a:pPr marL="628650" indent="-342900">
              <a:buFont typeface="Arial" panose="020B0604020202020204" pitchFamily="34" charset="0"/>
              <a:buChar char="•"/>
            </a:pPr>
            <a:r>
              <a:rPr lang="en-US" sz="4000" cap="none" dirty="0">
                <a:solidFill>
                  <a:schemeClr val="accent3">
                    <a:lumMod val="75000"/>
                  </a:schemeClr>
                </a:solidFill>
                <a:latin typeface="Arial" panose="020B0604020202020204" pitchFamily="34" charset="0"/>
                <a:cs typeface="Arial" panose="020B0604020202020204" pitchFamily="34" charset="0"/>
              </a:rPr>
              <a:t>ID Badge Access</a:t>
            </a:r>
          </a:p>
        </p:txBody>
      </p:sp>
    </p:spTree>
    <p:extLst>
      <p:ext uri="{BB962C8B-B14F-4D97-AF65-F5344CB8AC3E}">
        <p14:creationId xmlns:p14="http://schemas.microsoft.com/office/powerpoint/2010/main" val="8406936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1935195-B421-47D2-82F6-9F2393873404}"/>
              </a:ext>
            </a:extLst>
          </p:cNvPr>
          <p:cNvSpPr txBox="1">
            <a:spLocks/>
          </p:cNvSpPr>
          <p:nvPr/>
        </p:nvSpPr>
        <p:spPr>
          <a:xfrm>
            <a:off x="751011" y="2427821"/>
            <a:ext cx="10641487" cy="3914286"/>
          </a:xfrm>
          <a:prstGeom prst="rect">
            <a:avLst/>
          </a:prstGeom>
          <a:solidFill>
            <a:srgbClr val="0070C0"/>
          </a:solidFill>
          <a:ln>
            <a:solidFill>
              <a:schemeClr val="accent1"/>
            </a:solidFill>
          </a:ln>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marL="230188">
              <a:spcAft>
                <a:spcPts val="1200"/>
              </a:spcAft>
              <a:tabLst>
                <a:tab pos="4683125" algn="l"/>
                <a:tab pos="6400800" algn="l"/>
              </a:tabLst>
            </a:pPr>
            <a:r>
              <a:rPr lang="en-US" sz="4800" b="1" u="sng" cap="none" dirty="0">
                <a:solidFill>
                  <a:schemeClr val="tx2">
                    <a:lumMod val="50000"/>
                    <a:lumOff val="50000"/>
                  </a:schemeClr>
                </a:solidFill>
                <a:latin typeface="Arial" panose="020B0604020202020204" pitchFamily="34" charset="0"/>
                <a:cs typeface="Arial" panose="020B0604020202020204" pitchFamily="34" charset="0"/>
              </a:rPr>
              <a:t>Emergency	vs. 	Outside Line</a:t>
            </a:r>
            <a:endParaRPr lang="en-US" sz="4800" b="1" u="sng" cap="none" dirty="0">
              <a:solidFill>
                <a:schemeClr val="bg1"/>
              </a:solidFill>
              <a:latin typeface="Arial" panose="020B0604020202020204" pitchFamily="34" charset="0"/>
              <a:cs typeface="Arial" panose="020B0604020202020204" pitchFamily="34" charset="0"/>
            </a:endParaRPr>
          </a:p>
          <a:p>
            <a:pPr marL="461962" lvl="1">
              <a:tabLst>
                <a:tab pos="6630988" algn="l"/>
              </a:tabLst>
            </a:pPr>
            <a:r>
              <a:rPr lang="en-US" sz="6000" b="1" cap="none" dirty="0">
                <a:solidFill>
                  <a:schemeClr val="bg1"/>
                </a:solidFill>
                <a:latin typeface="Arial" panose="020B0604020202020204" pitchFamily="34" charset="0"/>
                <a:cs typeface="Arial" panose="020B0604020202020204" pitchFamily="34" charset="0"/>
              </a:rPr>
              <a:t>911,  9911	8</a:t>
            </a:r>
          </a:p>
          <a:p>
            <a:pPr marL="1025525" lvl="1" indent="-222250">
              <a:buFont typeface="Arial" panose="020B0604020202020204" pitchFamily="34" charset="0"/>
              <a:buChar char="•"/>
              <a:tabLst>
                <a:tab pos="6973888" algn="l"/>
                <a:tab pos="7204075" algn="l"/>
              </a:tabLst>
            </a:pPr>
            <a:r>
              <a:rPr lang="en-US" sz="3600" b="1" dirty="0">
                <a:solidFill>
                  <a:schemeClr val="bg1"/>
                </a:solidFill>
                <a:latin typeface="Arial" panose="020B0604020202020204" pitchFamily="34" charset="0"/>
                <a:cs typeface="Arial" panose="020B0604020202020204" pitchFamily="34" charset="0"/>
              </a:rPr>
              <a:t>Emergency	</a:t>
            </a:r>
            <a:r>
              <a:rPr lang="en-US" sz="3600" b="1" dirty="0">
                <a:solidFill>
                  <a:schemeClr val="bg1"/>
                </a:solidFill>
                <a:latin typeface="Arial" panose="020B0604020202020204" pitchFamily="34" charset="0"/>
                <a:cs typeface="Arial" panose="020B0604020202020204" pitchFamily="34" charset="0"/>
                <a:sym typeface="Wingdings 2" panose="05020102010507070707" pitchFamily="18" charset="2"/>
              </a:rPr>
              <a:t>	Outside Line</a:t>
            </a:r>
          </a:p>
          <a:p>
            <a:pPr marL="1025525" lvl="1" indent="-222250">
              <a:buFont typeface="Arial" panose="020B0604020202020204" pitchFamily="34" charset="0"/>
              <a:buChar char="•"/>
              <a:tabLst>
                <a:tab pos="5310188" algn="l"/>
                <a:tab pos="5716588" algn="l"/>
              </a:tabLst>
            </a:pPr>
            <a:r>
              <a:rPr lang="en-US" sz="3600" b="1" cap="none" dirty="0">
                <a:solidFill>
                  <a:schemeClr val="bg1"/>
                </a:solidFill>
                <a:latin typeface="Arial" panose="020B0604020202020204" pitchFamily="34" charset="0"/>
                <a:cs typeface="Arial" panose="020B0604020202020204" pitchFamily="34" charset="0"/>
              </a:rPr>
              <a:t>Need Immediate</a:t>
            </a:r>
          </a:p>
          <a:p>
            <a:pPr marL="1025525" lvl="1">
              <a:tabLst>
                <a:tab pos="5310188" algn="l"/>
                <a:tab pos="5716588" algn="l"/>
              </a:tabLst>
            </a:pPr>
            <a:r>
              <a:rPr lang="en-US" sz="3600" b="1" cap="none" dirty="0">
                <a:solidFill>
                  <a:schemeClr val="bg1"/>
                </a:solidFill>
                <a:latin typeface="Arial" panose="020B0604020202020204" pitchFamily="34" charset="0"/>
                <a:cs typeface="Arial" panose="020B0604020202020204" pitchFamily="34" charset="0"/>
              </a:rPr>
              <a:t>Assistance</a:t>
            </a:r>
          </a:p>
        </p:txBody>
      </p:sp>
      <p:graphicFrame>
        <p:nvGraphicFramePr>
          <p:cNvPr id="4" name="Table 3"/>
          <p:cNvGraphicFramePr>
            <a:graphicFrameLocks noGrp="1"/>
          </p:cNvGraphicFramePr>
          <p:nvPr/>
        </p:nvGraphicFramePr>
        <p:xfrm>
          <a:off x="2390862" y="1186249"/>
          <a:ext cx="7600426" cy="762000"/>
        </p:xfrm>
        <a:graphic>
          <a:graphicData uri="http://schemas.openxmlformats.org/drawingml/2006/table">
            <a:tbl>
              <a:tblPr firstRow="1" bandRow="1">
                <a:tableStyleId>{5C22544A-7EE6-4342-B048-85BDC9FD1C3A}</a:tableStyleId>
              </a:tblPr>
              <a:tblGrid>
                <a:gridCol w="7600426">
                  <a:extLst>
                    <a:ext uri="{9D8B030D-6E8A-4147-A177-3AD203B41FA5}">
                      <a16:colId xmlns:a16="http://schemas.microsoft.com/office/drawing/2014/main" val="1375762315"/>
                    </a:ext>
                  </a:extLst>
                </a:gridCol>
              </a:tblGrid>
              <a:tr h="750616">
                <a:tc>
                  <a:txBody>
                    <a:bodyPr/>
                    <a:lstStyle/>
                    <a:p>
                      <a:pPr marL="0" indent="0" algn="ctr">
                        <a:buNone/>
                      </a:pPr>
                      <a:r>
                        <a:rPr lang="en-US" sz="4400" dirty="0">
                          <a:solidFill>
                            <a:schemeClr val="tx1"/>
                          </a:solidFill>
                          <a:latin typeface="Arial" panose="020B0604020202020204" pitchFamily="34" charset="0"/>
                          <a:cs typeface="Arial" panose="020B0604020202020204" pitchFamily="34" charset="0"/>
                        </a:rPr>
                        <a:t>Which Should You Dial?</a:t>
                      </a:r>
                    </a:p>
                  </a:txBody>
                  <a:tcPr/>
                </a:tc>
                <a:extLst>
                  <a:ext uri="{0D108BD9-81ED-4DB2-BD59-A6C34878D82A}">
                    <a16:rowId xmlns:a16="http://schemas.microsoft.com/office/drawing/2014/main" val="3459178270"/>
                  </a:ext>
                </a:extLst>
              </a:tr>
            </a:tbl>
          </a:graphicData>
        </a:graphic>
      </p:graphicFrame>
    </p:spTree>
    <p:extLst>
      <p:ext uri="{BB962C8B-B14F-4D97-AF65-F5344CB8AC3E}">
        <p14:creationId xmlns:p14="http://schemas.microsoft.com/office/powerpoint/2010/main" val="20900306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390862" y="1186249"/>
          <a:ext cx="7600426" cy="762000"/>
        </p:xfrm>
        <a:graphic>
          <a:graphicData uri="http://schemas.openxmlformats.org/drawingml/2006/table">
            <a:tbl>
              <a:tblPr firstRow="1" bandRow="1">
                <a:tableStyleId>{5C22544A-7EE6-4342-B048-85BDC9FD1C3A}</a:tableStyleId>
              </a:tblPr>
              <a:tblGrid>
                <a:gridCol w="7600426">
                  <a:extLst>
                    <a:ext uri="{9D8B030D-6E8A-4147-A177-3AD203B41FA5}">
                      <a16:colId xmlns:a16="http://schemas.microsoft.com/office/drawing/2014/main" val="1375762315"/>
                    </a:ext>
                  </a:extLst>
                </a:gridCol>
              </a:tblGrid>
              <a:tr h="750616">
                <a:tc>
                  <a:txBody>
                    <a:bodyPr/>
                    <a:lstStyle/>
                    <a:p>
                      <a:pPr marL="0" indent="0" algn="ctr">
                        <a:buNone/>
                      </a:pPr>
                      <a:r>
                        <a:rPr lang="en-US" sz="4400" dirty="0">
                          <a:solidFill>
                            <a:schemeClr val="tx1"/>
                          </a:solidFill>
                          <a:latin typeface="Arial" panose="020B0604020202020204" pitchFamily="34" charset="0"/>
                          <a:cs typeface="Arial" panose="020B0604020202020204" pitchFamily="34" charset="0"/>
                        </a:rPr>
                        <a:t>Classroom Updates</a:t>
                      </a:r>
                    </a:p>
                  </a:txBody>
                  <a:tcPr/>
                </a:tc>
                <a:extLst>
                  <a:ext uri="{0D108BD9-81ED-4DB2-BD59-A6C34878D82A}">
                    <a16:rowId xmlns:a16="http://schemas.microsoft.com/office/drawing/2014/main" val="3459178270"/>
                  </a:ext>
                </a:extLst>
              </a:tr>
            </a:tbl>
          </a:graphicData>
        </a:graphic>
      </p:graphicFrame>
      <p:sp>
        <p:nvSpPr>
          <p:cNvPr id="7" name="Title 1">
            <a:extLst>
              <a:ext uri="{FF2B5EF4-FFF2-40B4-BE49-F238E27FC236}">
                <a16:creationId xmlns:a16="http://schemas.microsoft.com/office/drawing/2014/main" id="{D1935195-B421-47D2-82F6-9F2393873404}"/>
              </a:ext>
            </a:extLst>
          </p:cNvPr>
          <p:cNvSpPr txBox="1">
            <a:spLocks/>
          </p:cNvSpPr>
          <p:nvPr/>
        </p:nvSpPr>
        <p:spPr>
          <a:xfrm>
            <a:off x="751011" y="2427821"/>
            <a:ext cx="10641487" cy="3914286"/>
          </a:xfrm>
          <a:prstGeom prst="rect">
            <a:avLst/>
          </a:prstGeom>
          <a:solidFill>
            <a:srgbClr val="0070C0"/>
          </a:solidFill>
          <a:ln>
            <a:solidFill>
              <a:schemeClr val="accent1"/>
            </a:solidFill>
          </a:ln>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marL="461963">
              <a:spcBef>
                <a:spcPts val="1200"/>
              </a:spcBef>
              <a:spcAft>
                <a:spcPts val="1200"/>
              </a:spcAft>
              <a:tabLst>
                <a:tab pos="4683125" algn="l"/>
                <a:tab pos="6400800" algn="l"/>
              </a:tabLst>
            </a:pPr>
            <a:endParaRPr lang="en-US" sz="3200" b="1" cap="none" dirty="0">
              <a:solidFill>
                <a:schemeClr val="bg1"/>
              </a:solidFill>
              <a:latin typeface="Arial" panose="020B0604020202020204" pitchFamily="34" charset="0"/>
              <a:cs typeface="Arial" panose="020B0604020202020204" pitchFamily="34" charset="0"/>
            </a:endParaRPr>
          </a:p>
          <a:p>
            <a:pPr marL="1939925" indent="-911225">
              <a:spcBef>
                <a:spcPts val="1200"/>
              </a:spcBef>
              <a:spcAft>
                <a:spcPts val="1200"/>
              </a:spcAft>
              <a:buFont typeface="Arial" panose="020B0604020202020204" pitchFamily="34" charset="0"/>
              <a:buChar char="•"/>
              <a:tabLst>
                <a:tab pos="4683125" algn="l"/>
                <a:tab pos="6400800" algn="l"/>
              </a:tabLst>
            </a:pPr>
            <a:r>
              <a:rPr lang="en-US" sz="9600" b="1" cap="none" dirty="0">
                <a:solidFill>
                  <a:schemeClr val="bg1"/>
                </a:solidFill>
                <a:latin typeface="Arial" panose="020B0604020202020204" pitchFamily="34" charset="0"/>
                <a:cs typeface="Arial" panose="020B0604020202020204" pitchFamily="34" charset="0"/>
              </a:rPr>
              <a:t>Windows 10</a:t>
            </a:r>
          </a:p>
          <a:p>
            <a:pPr marL="1939925" indent="-911225">
              <a:spcAft>
                <a:spcPts val="1200"/>
              </a:spcAft>
              <a:buFont typeface="Arial" panose="020B0604020202020204" pitchFamily="34" charset="0"/>
              <a:buChar char="•"/>
              <a:tabLst>
                <a:tab pos="4683125" algn="l"/>
                <a:tab pos="6400800" algn="l"/>
              </a:tabLst>
            </a:pPr>
            <a:r>
              <a:rPr lang="en-US" sz="9600" b="1" cap="none" dirty="0">
                <a:solidFill>
                  <a:schemeClr val="bg1"/>
                </a:solidFill>
                <a:latin typeface="Arial" panose="020B0604020202020204" pitchFamily="34" charset="0"/>
                <a:cs typeface="Arial" panose="020B0604020202020204" pitchFamily="34" charset="0"/>
              </a:rPr>
              <a:t>Office 365</a:t>
            </a:r>
            <a:endParaRPr lang="en-US" sz="9600" cap="none"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28656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390862" y="1186249"/>
          <a:ext cx="7600426" cy="762000"/>
        </p:xfrm>
        <a:graphic>
          <a:graphicData uri="http://schemas.openxmlformats.org/drawingml/2006/table">
            <a:tbl>
              <a:tblPr firstRow="1" bandRow="1">
                <a:tableStyleId>{5C22544A-7EE6-4342-B048-85BDC9FD1C3A}</a:tableStyleId>
              </a:tblPr>
              <a:tblGrid>
                <a:gridCol w="7600426">
                  <a:extLst>
                    <a:ext uri="{9D8B030D-6E8A-4147-A177-3AD203B41FA5}">
                      <a16:colId xmlns:a16="http://schemas.microsoft.com/office/drawing/2014/main" val="1375762315"/>
                    </a:ext>
                  </a:extLst>
                </a:gridCol>
              </a:tblGrid>
              <a:tr h="750616">
                <a:tc>
                  <a:txBody>
                    <a:bodyPr/>
                    <a:lstStyle/>
                    <a:p>
                      <a:pPr marL="0" indent="0" algn="ctr">
                        <a:buNone/>
                      </a:pPr>
                      <a:r>
                        <a:rPr lang="en-US" sz="4400" dirty="0">
                          <a:solidFill>
                            <a:schemeClr val="tx1"/>
                          </a:solidFill>
                          <a:latin typeface="Arial" panose="020B0604020202020204" pitchFamily="34" charset="0"/>
                          <a:cs typeface="Arial" panose="020B0604020202020204" pitchFamily="34" charset="0"/>
                        </a:rPr>
                        <a:t>Instructional Support</a:t>
                      </a:r>
                    </a:p>
                  </a:txBody>
                  <a:tcPr/>
                </a:tc>
                <a:extLst>
                  <a:ext uri="{0D108BD9-81ED-4DB2-BD59-A6C34878D82A}">
                    <a16:rowId xmlns:a16="http://schemas.microsoft.com/office/drawing/2014/main" val="3459178270"/>
                  </a:ext>
                </a:extLst>
              </a:tr>
            </a:tbl>
          </a:graphicData>
        </a:graphic>
      </p:graphicFrame>
      <p:sp>
        <p:nvSpPr>
          <p:cNvPr id="7" name="Title 1">
            <a:extLst>
              <a:ext uri="{FF2B5EF4-FFF2-40B4-BE49-F238E27FC236}">
                <a16:creationId xmlns:a16="http://schemas.microsoft.com/office/drawing/2014/main" id="{D1935195-B421-47D2-82F6-9F2393873404}"/>
              </a:ext>
            </a:extLst>
          </p:cNvPr>
          <p:cNvSpPr txBox="1">
            <a:spLocks/>
          </p:cNvSpPr>
          <p:nvPr/>
        </p:nvSpPr>
        <p:spPr>
          <a:xfrm>
            <a:off x="751011" y="2427821"/>
            <a:ext cx="10641487" cy="3914286"/>
          </a:xfrm>
          <a:prstGeom prst="rect">
            <a:avLst/>
          </a:prstGeom>
          <a:solidFill>
            <a:srgbClr val="0070C0"/>
          </a:solidFill>
          <a:ln>
            <a:solidFill>
              <a:schemeClr val="accent1"/>
            </a:solidFill>
          </a:ln>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marL="461963">
              <a:spcBef>
                <a:spcPts val="1200"/>
              </a:spcBef>
              <a:spcAft>
                <a:spcPts val="1200"/>
              </a:spcAft>
              <a:tabLst>
                <a:tab pos="4683125" algn="l"/>
                <a:tab pos="6400800" algn="l"/>
              </a:tabLst>
            </a:pPr>
            <a:endParaRPr lang="en-US" sz="4800" b="1" cap="none" dirty="0">
              <a:solidFill>
                <a:schemeClr val="bg1"/>
              </a:solidFill>
              <a:latin typeface="Arial" panose="020B0604020202020204" pitchFamily="34" charset="0"/>
              <a:cs typeface="Arial" panose="020B0604020202020204" pitchFamily="34" charset="0"/>
            </a:endParaRPr>
          </a:p>
          <a:p>
            <a:pPr marL="461963">
              <a:spcBef>
                <a:spcPts val="0"/>
              </a:spcBef>
              <a:spcAft>
                <a:spcPts val="1200"/>
              </a:spcAft>
              <a:tabLst>
                <a:tab pos="4683125" algn="l"/>
                <a:tab pos="6400800" algn="l"/>
              </a:tabLst>
            </a:pPr>
            <a:r>
              <a:rPr lang="en-US" sz="4800" b="1" cap="none" dirty="0">
                <a:solidFill>
                  <a:schemeClr val="bg1"/>
                </a:solidFill>
                <a:latin typeface="Arial" panose="020B0604020202020204" pitchFamily="34" charset="0"/>
                <a:cs typeface="Arial" panose="020B0604020202020204" pitchFamily="34" charset="0"/>
              </a:rPr>
              <a:t>New Scantron</a:t>
            </a:r>
          </a:p>
          <a:p>
            <a:pPr marL="738188">
              <a:spcBef>
                <a:spcPts val="0"/>
              </a:spcBef>
              <a:spcAft>
                <a:spcPts val="1200"/>
              </a:spcAft>
              <a:tabLst>
                <a:tab pos="4683125" algn="l"/>
                <a:tab pos="6400800" algn="l"/>
              </a:tabLst>
            </a:pPr>
            <a:r>
              <a:rPr lang="en-US" sz="4800" b="1" cap="none" dirty="0">
                <a:solidFill>
                  <a:schemeClr val="bg1"/>
                </a:solidFill>
                <a:latin typeface="Arial" panose="020B0604020202020204" pitchFamily="34" charset="0"/>
                <a:cs typeface="Arial" panose="020B0604020202020204" pitchFamily="34" charset="0"/>
              </a:rPr>
              <a:t>in Mailroom</a:t>
            </a:r>
          </a:p>
        </p:txBody>
      </p:sp>
      <p:pic>
        <p:nvPicPr>
          <p:cNvPr id="2" name="Picture 1">
            <a:extLst>
              <a:ext uri="{FF2B5EF4-FFF2-40B4-BE49-F238E27FC236}">
                <a16:creationId xmlns:a16="http://schemas.microsoft.com/office/drawing/2014/main" id="{E6F84252-1178-4B35-B67B-C6FA905F14A2}"/>
              </a:ext>
            </a:extLst>
          </p:cNvPr>
          <p:cNvPicPr>
            <a:picLocks noChangeAspect="1"/>
          </p:cNvPicPr>
          <p:nvPr/>
        </p:nvPicPr>
        <p:blipFill>
          <a:blip r:embed="rId2"/>
          <a:stretch>
            <a:fillRect/>
          </a:stretch>
        </p:blipFill>
        <p:spPr>
          <a:xfrm>
            <a:off x="6096000" y="2761154"/>
            <a:ext cx="4876190" cy="3247619"/>
          </a:xfrm>
          <a:prstGeom prst="rect">
            <a:avLst/>
          </a:prstGeom>
          <a:ln>
            <a:solidFill>
              <a:schemeClr val="accent1"/>
            </a:solidFill>
          </a:ln>
        </p:spPr>
      </p:pic>
    </p:spTree>
    <p:extLst>
      <p:ext uri="{BB962C8B-B14F-4D97-AF65-F5344CB8AC3E}">
        <p14:creationId xmlns:p14="http://schemas.microsoft.com/office/powerpoint/2010/main" val="694583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51678" y="382385"/>
            <a:ext cx="9436450" cy="1178996"/>
          </a:xfrm>
        </p:spPr>
        <p:txBody>
          <a:bodyPr>
            <a:normAutofit fontScale="90000"/>
          </a:bodyPr>
          <a:lstStyle/>
          <a:p>
            <a:pPr algn="ctr"/>
            <a:br>
              <a:rPr lang="en-US" dirty="0"/>
            </a:br>
            <a:br>
              <a:rPr lang="en-US" dirty="0"/>
            </a:br>
            <a:br>
              <a:rPr lang="en-US" dirty="0"/>
            </a:br>
            <a:r>
              <a:rPr lang="en-US" dirty="0"/>
              <a:t>Foundation Update</a:t>
            </a:r>
            <a:br>
              <a:rPr lang="en-US" dirty="0"/>
            </a:br>
            <a:r>
              <a:rPr lang="en-US" dirty="0"/>
              <a:t>Sheri Horn-Bunk</a:t>
            </a:r>
            <a:br>
              <a:rPr lang="en-US" dirty="0"/>
            </a:br>
            <a:r>
              <a:rPr lang="en-US" dirty="0"/>
              <a:t>Executive Director of the Foundation</a:t>
            </a:r>
          </a:p>
        </p:txBody>
      </p:sp>
    </p:spTree>
    <p:extLst>
      <p:ext uri="{BB962C8B-B14F-4D97-AF65-F5344CB8AC3E}">
        <p14:creationId xmlns:p14="http://schemas.microsoft.com/office/powerpoint/2010/main" val="26859717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707" y="2227984"/>
            <a:ext cx="10058400" cy="2699004"/>
          </a:xfrm>
          <a:prstGeom prst="rect">
            <a:avLst/>
          </a:prstGeom>
        </p:spPr>
      </p:pic>
      <p:sp>
        <p:nvSpPr>
          <p:cNvPr id="4" name="TextBox 3"/>
          <p:cNvSpPr txBox="1"/>
          <p:nvPr/>
        </p:nvSpPr>
        <p:spPr>
          <a:xfrm>
            <a:off x="2468881" y="615141"/>
            <a:ext cx="4015046" cy="1107996"/>
          </a:xfrm>
          <a:prstGeom prst="rect">
            <a:avLst/>
          </a:prstGeom>
          <a:noFill/>
        </p:spPr>
        <p:txBody>
          <a:bodyPr wrap="square" rtlCol="0">
            <a:spAutoFit/>
          </a:bodyPr>
          <a:lstStyle/>
          <a:p>
            <a:r>
              <a:rPr lang="en-US" sz="6600" b="1" dirty="0">
                <a:ln w="38100">
                  <a:solidFill>
                    <a:schemeClr val="tx1"/>
                  </a:solidFill>
                </a:ln>
                <a:solidFill>
                  <a:srgbClr val="FFC000"/>
                </a:solidFill>
                <a:latin typeface="Times New Roman" panose="02020603050405020304" pitchFamily="18" charset="0"/>
                <a:cs typeface="Times New Roman" panose="02020603050405020304" pitchFamily="18" charset="0"/>
              </a:rPr>
              <a:t>YOUR</a:t>
            </a:r>
          </a:p>
        </p:txBody>
      </p:sp>
    </p:spTree>
    <p:extLst>
      <p:ext uri="{BB962C8B-B14F-4D97-AF65-F5344CB8AC3E}">
        <p14:creationId xmlns:p14="http://schemas.microsoft.com/office/powerpoint/2010/main" val="38763276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B04285-34B5-47A3-9988-A8AB22CF9168}"/>
              </a:ext>
            </a:extLst>
          </p:cNvPr>
          <p:cNvSpPr/>
          <p:nvPr/>
        </p:nvSpPr>
        <p:spPr>
          <a:xfrm>
            <a:off x="775663" y="0"/>
            <a:ext cx="11231355" cy="6858000"/>
          </a:xfrm>
          <a:prstGeom prst="rect">
            <a:avLst/>
          </a:prstGeom>
          <a:solidFill>
            <a:schemeClr val="accent6">
              <a:lumMod val="75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4" name="Freeform: Shape 23">
            <a:extLst>
              <a:ext uri="{FF2B5EF4-FFF2-40B4-BE49-F238E27FC236}">
                <a16:creationId xmlns:a16="http://schemas.microsoft.com/office/drawing/2014/main" id="{0F1E4B6E-05C0-4C45-9373-303A8C502725}"/>
              </a:ext>
            </a:extLst>
          </p:cNvPr>
          <p:cNvSpPr/>
          <p:nvPr/>
        </p:nvSpPr>
        <p:spPr>
          <a:xfrm rot="261888">
            <a:off x="6585092" y="-34441"/>
            <a:ext cx="3801969" cy="6849817"/>
          </a:xfrm>
          <a:custGeom>
            <a:avLst/>
            <a:gdLst>
              <a:gd name="connsiteX0" fmla="*/ 735058 w 5069292"/>
              <a:gd name="connsiteY0" fmla="*/ 4227 h 6849817"/>
              <a:gd name="connsiteX1" fmla="*/ 818773 w 5069292"/>
              <a:gd name="connsiteY1" fmla="*/ 0 h 6849817"/>
              <a:gd name="connsiteX2" fmla="*/ 4868903 w 5069292"/>
              <a:gd name="connsiteY2" fmla="*/ 54453 h 6849817"/>
              <a:gd name="connsiteX3" fmla="*/ 4869793 w 5069292"/>
              <a:gd name="connsiteY3" fmla="*/ 54421 h 6849817"/>
              <a:gd name="connsiteX4" fmla="*/ 5069292 w 5069292"/>
              <a:gd name="connsiteY4" fmla="*/ 2668136 h 6849817"/>
              <a:gd name="connsiteX5" fmla="*/ 5053608 w 5069292"/>
              <a:gd name="connsiteY5" fmla="*/ 2898977 h 6849817"/>
              <a:gd name="connsiteX6" fmla="*/ 4892342 w 5069292"/>
              <a:gd name="connsiteY6" fmla="*/ 6418303 h 6849817"/>
              <a:gd name="connsiteX7" fmla="*/ 0 w 5069292"/>
              <a:gd name="connsiteY7" fmla="*/ 6849817 h 6849817"/>
              <a:gd name="connsiteX8" fmla="*/ 0 w 5069292"/>
              <a:gd name="connsiteY8" fmla="*/ 818773 h 6849817"/>
              <a:gd name="connsiteX9" fmla="*/ 735058 w 5069292"/>
              <a:gd name="connsiteY9" fmla="*/ 4227 h 684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69292" h="6849817">
                <a:moveTo>
                  <a:pt x="735058" y="4227"/>
                </a:moveTo>
                <a:cubicBezTo>
                  <a:pt x="762583" y="1432"/>
                  <a:pt x="790511" y="0"/>
                  <a:pt x="818773" y="0"/>
                </a:cubicBezTo>
                <a:lnTo>
                  <a:pt x="4868903" y="54453"/>
                </a:lnTo>
                <a:lnTo>
                  <a:pt x="4869793" y="54421"/>
                </a:lnTo>
                <a:lnTo>
                  <a:pt x="5069292" y="2668136"/>
                </a:lnTo>
                <a:lnTo>
                  <a:pt x="5053608" y="2898977"/>
                </a:lnTo>
                <a:cubicBezTo>
                  <a:pt x="4978722" y="3998853"/>
                  <a:pt x="4892342" y="5287482"/>
                  <a:pt x="4892342" y="6418303"/>
                </a:cubicBezTo>
                <a:cubicBezTo>
                  <a:pt x="3277989" y="6539546"/>
                  <a:pt x="1380489" y="6704001"/>
                  <a:pt x="0" y="6849817"/>
                </a:cubicBezTo>
                <a:lnTo>
                  <a:pt x="0" y="818773"/>
                </a:lnTo>
                <a:cubicBezTo>
                  <a:pt x="0" y="394839"/>
                  <a:pt x="322187" y="46157"/>
                  <a:pt x="735058" y="4227"/>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en-GB"/>
          </a:p>
        </p:txBody>
      </p:sp>
      <p:sp>
        <p:nvSpPr>
          <p:cNvPr id="25" name="Freeform: Shape 24">
            <a:extLst>
              <a:ext uri="{FF2B5EF4-FFF2-40B4-BE49-F238E27FC236}">
                <a16:creationId xmlns:a16="http://schemas.microsoft.com/office/drawing/2014/main" id="{FE468F72-0035-450E-AE69-25597DF6141A}"/>
              </a:ext>
            </a:extLst>
          </p:cNvPr>
          <p:cNvSpPr/>
          <p:nvPr/>
        </p:nvSpPr>
        <p:spPr>
          <a:xfrm rot="261888">
            <a:off x="7254334" y="153437"/>
            <a:ext cx="3669257" cy="6849817"/>
          </a:xfrm>
          <a:custGeom>
            <a:avLst/>
            <a:gdLst>
              <a:gd name="connsiteX0" fmla="*/ 818773 w 4892342"/>
              <a:gd name="connsiteY0" fmla="*/ 0 h 6849817"/>
              <a:gd name="connsiteX1" fmla="*/ 4493657 w 4892342"/>
              <a:gd name="connsiteY1" fmla="*/ 5669 h 6849817"/>
              <a:gd name="connsiteX2" fmla="*/ 4638971 w 4892342"/>
              <a:gd name="connsiteY2" fmla="*/ 1909487 h 6849817"/>
              <a:gd name="connsiteX3" fmla="*/ 4724461 w 4892342"/>
              <a:gd name="connsiteY3" fmla="*/ 1902962 h 6849817"/>
              <a:gd name="connsiteX4" fmla="*/ 4735794 w 4892342"/>
              <a:gd name="connsiteY4" fmla="*/ 2111714 h 6849817"/>
              <a:gd name="connsiteX5" fmla="*/ 4892342 w 4892342"/>
              <a:gd name="connsiteY5" fmla="*/ 6418303 h 6849817"/>
              <a:gd name="connsiteX6" fmla="*/ 0 w 4892342"/>
              <a:gd name="connsiteY6" fmla="*/ 6849817 h 6849817"/>
              <a:gd name="connsiteX7" fmla="*/ 0 w 4892342"/>
              <a:gd name="connsiteY7" fmla="*/ 818773 h 6849817"/>
              <a:gd name="connsiteX8" fmla="*/ 818773 w 4892342"/>
              <a:gd name="connsiteY8" fmla="*/ 0 h 684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342" h="6849817">
                <a:moveTo>
                  <a:pt x="818773" y="0"/>
                </a:moveTo>
                <a:lnTo>
                  <a:pt x="4493657" y="5669"/>
                </a:lnTo>
                <a:lnTo>
                  <a:pt x="4638971" y="1909487"/>
                </a:lnTo>
                <a:lnTo>
                  <a:pt x="4724461" y="1902962"/>
                </a:lnTo>
                <a:lnTo>
                  <a:pt x="4735794" y="2111714"/>
                </a:lnTo>
                <a:cubicBezTo>
                  <a:pt x="4803941" y="3367166"/>
                  <a:pt x="4892342" y="5036189"/>
                  <a:pt x="4892342" y="6418303"/>
                </a:cubicBezTo>
                <a:cubicBezTo>
                  <a:pt x="3277989" y="6539546"/>
                  <a:pt x="1380489" y="6704001"/>
                  <a:pt x="0" y="6849817"/>
                </a:cubicBezTo>
                <a:lnTo>
                  <a:pt x="0" y="818773"/>
                </a:lnTo>
                <a:cubicBezTo>
                  <a:pt x="0" y="366577"/>
                  <a:pt x="366577" y="0"/>
                  <a:pt x="818773" y="0"/>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en-GB"/>
          </a:p>
        </p:txBody>
      </p:sp>
      <p:sp>
        <p:nvSpPr>
          <p:cNvPr id="12" name="Rectangle: Rounded Corners 11">
            <a:extLst>
              <a:ext uri="{FF2B5EF4-FFF2-40B4-BE49-F238E27FC236}">
                <a16:creationId xmlns:a16="http://schemas.microsoft.com/office/drawing/2014/main" id="{744A0EC5-0994-4C06-8D37-BB204B7CB265}"/>
              </a:ext>
            </a:extLst>
          </p:cNvPr>
          <p:cNvSpPr/>
          <p:nvPr/>
        </p:nvSpPr>
        <p:spPr>
          <a:xfrm rot="381990">
            <a:off x="7447540" y="273045"/>
            <a:ext cx="3479375" cy="6411816"/>
          </a:xfrm>
          <a:custGeom>
            <a:avLst/>
            <a:gdLst>
              <a:gd name="connsiteX0" fmla="*/ 0 w 4625572"/>
              <a:gd name="connsiteY0" fmla="*/ 770944 h 7220625"/>
              <a:gd name="connsiteX1" fmla="*/ 770944 w 4625572"/>
              <a:gd name="connsiteY1" fmla="*/ 0 h 7220625"/>
              <a:gd name="connsiteX2" fmla="*/ 3854628 w 4625572"/>
              <a:gd name="connsiteY2" fmla="*/ 0 h 7220625"/>
              <a:gd name="connsiteX3" fmla="*/ 4625572 w 4625572"/>
              <a:gd name="connsiteY3" fmla="*/ 770944 h 7220625"/>
              <a:gd name="connsiteX4" fmla="*/ 4625572 w 4625572"/>
              <a:gd name="connsiteY4" fmla="*/ 6449681 h 7220625"/>
              <a:gd name="connsiteX5" fmla="*/ 3854628 w 4625572"/>
              <a:gd name="connsiteY5" fmla="*/ 7220625 h 7220625"/>
              <a:gd name="connsiteX6" fmla="*/ 770944 w 4625572"/>
              <a:gd name="connsiteY6" fmla="*/ 7220625 h 7220625"/>
              <a:gd name="connsiteX7" fmla="*/ 0 w 4625572"/>
              <a:gd name="connsiteY7" fmla="*/ 6449681 h 7220625"/>
              <a:gd name="connsiteX8" fmla="*/ 0 w 4625572"/>
              <a:gd name="connsiteY8" fmla="*/ 770944 h 7220625"/>
              <a:gd name="connsiteX0" fmla="*/ 0 w 4625572"/>
              <a:gd name="connsiteY0" fmla="*/ 770944 h 7220625"/>
              <a:gd name="connsiteX1" fmla="*/ 770944 w 4625572"/>
              <a:gd name="connsiteY1" fmla="*/ 0 h 7220625"/>
              <a:gd name="connsiteX2" fmla="*/ 3854628 w 4625572"/>
              <a:gd name="connsiteY2" fmla="*/ 0 h 7220625"/>
              <a:gd name="connsiteX3" fmla="*/ 4106727 w 4625572"/>
              <a:gd name="connsiteY3" fmla="*/ 931065 h 7220625"/>
              <a:gd name="connsiteX4" fmla="*/ 4625572 w 4625572"/>
              <a:gd name="connsiteY4" fmla="*/ 6449681 h 7220625"/>
              <a:gd name="connsiteX5" fmla="*/ 3854628 w 4625572"/>
              <a:gd name="connsiteY5" fmla="*/ 7220625 h 7220625"/>
              <a:gd name="connsiteX6" fmla="*/ 770944 w 4625572"/>
              <a:gd name="connsiteY6" fmla="*/ 7220625 h 7220625"/>
              <a:gd name="connsiteX7" fmla="*/ 0 w 4625572"/>
              <a:gd name="connsiteY7" fmla="*/ 6449681 h 7220625"/>
              <a:gd name="connsiteX8" fmla="*/ 0 w 4625572"/>
              <a:gd name="connsiteY8" fmla="*/ 770944 h 7220625"/>
              <a:gd name="connsiteX0" fmla="*/ 0 w 4625572"/>
              <a:gd name="connsiteY0" fmla="*/ 770944 h 7220625"/>
              <a:gd name="connsiteX1" fmla="*/ 770944 w 4625572"/>
              <a:gd name="connsiteY1" fmla="*/ 0 h 7220625"/>
              <a:gd name="connsiteX2" fmla="*/ 3854628 w 4625572"/>
              <a:gd name="connsiteY2" fmla="*/ 0 h 7220625"/>
              <a:gd name="connsiteX3" fmla="*/ 4106727 w 4625572"/>
              <a:gd name="connsiteY3" fmla="*/ 931065 h 7220625"/>
              <a:gd name="connsiteX4" fmla="*/ 4625572 w 4625572"/>
              <a:gd name="connsiteY4" fmla="*/ 6449681 h 7220625"/>
              <a:gd name="connsiteX5" fmla="*/ 3854628 w 4625572"/>
              <a:gd name="connsiteY5" fmla="*/ 7220625 h 7220625"/>
              <a:gd name="connsiteX6" fmla="*/ 770944 w 4625572"/>
              <a:gd name="connsiteY6" fmla="*/ 7220625 h 7220625"/>
              <a:gd name="connsiteX7" fmla="*/ 0 w 4625572"/>
              <a:gd name="connsiteY7" fmla="*/ 6449681 h 7220625"/>
              <a:gd name="connsiteX8" fmla="*/ 0 w 4625572"/>
              <a:gd name="connsiteY8" fmla="*/ 770944 h 7220625"/>
              <a:gd name="connsiteX0" fmla="*/ 0 w 4625572"/>
              <a:gd name="connsiteY0" fmla="*/ 770944 h 7220625"/>
              <a:gd name="connsiteX1" fmla="*/ 770944 w 4625572"/>
              <a:gd name="connsiteY1" fmla="*/ 0 h 7220625"/>
              <a:gd name="connsiteX2" fmla="*/ 3854628 w 4625572"/>
              <a:gd name="connsiteY2" fmla="*/ 0 h 7220625"/>
              <a:gd name="connsiteX3" fmla="*/ 4106727 w 4625572"/>
              <a:gd name="connsiteY3" fmla="*/ 931065 h 7220625"/>
              <a:gd name="connsiteX4" fmla="*/ 4625572 w 4625572"/>
              <a:gd name="connsiteY4" fmla="*/ 6449681 h 7220625"/>
              <a:gd name="connsiteX5" fmla="*/ 3854628 w 4625572"/>
              <a:gd name="connsiteY5" fmla="*/ 7220625 h 7220625"/>
              <a:gd name="connsiteX6" fmla="*/ 770944 w 4625572"/>
              <a:gd name="connsiteY6" fmla="*/ 7220625 h 7220625"/>
              <a:gd name="connsiteX7" fmla="*/ 0 w 4625572"/>
              <a:gd name="connsiteY7" fmla="*/ 6449681 h 7220625"/>
              <a:gd name="connsiteX8" fmla="*/ 0 w 4625572"/>
              <a:gd name="connsiteY8" fmla="*/ 770944 h 7220625"/>
              <a:gd name="connsiteX0" fmla="*/ 0 w 4625572"/>
              <a:gd name="connsiteY0" fmla="*/ 770944 h 7220625"/>
              <a:gd name="connsiteX1" fmla="*/ 770944 w 4625572"/>
              <a:gd name="connsiteY1" fmla="*/ 0 h 7220625"/>
              <a:gd name="connsiteX2" fmla="*/ 3854628 w 4625572"/>
              <a:gd name="connsiteY2" fmla="*/ 0 h 7220625"/>
              <a:gd name="connsiteX3" fmla="*/ 4059057 w 4625572"/>
              <a:gd name="connsiteY3" fmla="*/ 961942 h 7220625"/>
              <a:gd name="connsiteX4" fmla="*/ 4625572 w 4625572"/>
              <a:gd name="connsiteY4" fmla="*/ 6449681 h 7220625"/>
              <a:gd name="connsiteX5" fmla="*/ 3854628 w 4625572"/>
              <a:gd name="connsiteY5" fmla="*/ 7220625 h 7220625"/>
              <a:gd name="connsiteX6" fmla="*/ 770944 w 4625572"/>
              <a:gd name="connsiteY6" fmla="*/ 7220625 h 7220625"/>
              <a:gd name="connsiteX7" fmla="*/ 0 w 4625572"/>
              <a:gd name="connsiteY7" fmla="*/ 6449681 h 7220625"/>
              <a:gd name="connsiteX8" fmla="*/ 0 w 4625572"/>
              <a:gd name="connsiteY8" fmla="*/ 770944 h 7220625"/>
              <a:gd name="connsiteX0" fmla="*/ 0 w 4625572"/>
              <a:gd name="connsiteY0" fmla="*/ 770944 h 7220625"/>
              <a:gd name="connsiteX1" fmla="*/ 770944 w 4625572"/>
              <a:gd name="connsiteY1" fmla="*/ 0 h 7220625"/>
              <a:gd name="connsiteX2" fmla="*/ 3854628 w 4625572"/>
              <a:gd name="connsiteY2" fmla="*/ 0 h 7220625"/>
              <a:gd name="connsiteX3" fmla="*/ 4059057 w 4625572"/>
              <a:gd name="connsiteY3" fmla="*/ 961942 h 7220625"/>
              <a:gd name="connsiteX4" fmla="*/ 4625572 w 4625572"/>
              <a:gd name="connsiteY4" fmla="*/ 6449681 h 7220625"/>
              <a:gd name="connsiteX5" fmla="*/ 3854628 w 4625572"/>
              <a:gd name="connsiteY5" fmla="*/ 7220625 h 7220625"/>
              <a:gd name="connsiteX6" fmla="*/ 770944 w 4625572"/>
              <a:gd name="connsiteY6" fmla="*/ 7220625 h 7220625"/>
              <a:gd name="connsiteX7" fmla="*/ 0 w 4625572"/>
              <a:gd name="connsiteY7" fmla="*/ 6449681 h 7220625"/>
              <a:gd name="connsiteX8" fmla="*/ 0 w 4625572"/>
              <a:gd name="connsiteY8" fmla="*/ 770944 h 7220625"/>
              <a:gd name="connsiteX0" fmla="*/ 0 w 4625572"/>
              <a:gd name="connsiteY0" fmla="*/ 770944 h 7220625"/>
              <a:gd name="connsiteX1" fmla="*/ 770944 w 4625572"/>
              <a:gd name="connsiteY1" fmla="*/ 0 h 7220625"/>
              <a:gd name="connsiteX2" fmla="*/ 3996283 w 4625572"/>
              <a:gd name="connsiteY2" fmla="*/ 9752 h 7220625"/>
              <a:gd name="connsiteX3" fmla="*/ 4059057 w 4625572"/>
              <a:gd name="connsiteY3" fmla="*/ 961942 h 7220625"/>
              <a:gd name="connsiteX4" fmla="*/ 4625572 w 4625572"/>
              <a:gd name="connsiteY4" fmla="*/ 6449681 h 7220625"/>
              <a:gd name="connsiteX5" fmla="*/ 3854628 w 4625572"/>
              <a:gd name="connsiteY5" fmla="*/ 7220625 h 7220625"/>
              <a:gd name="connsiteX6" fmla="*/ 770944 w 4625572"/>
              <a:gd name="connsiteY6" fmla="*/ 7220625 h 7220625"/>
              <a:gd name="connsiteX7" fmla="*/ 0 w 4625572"/>
              <a:gd name="connsiteY7" fmla="*/ 6449681 h 7220625"/>
              <a:gd name="connsiteX8" fmla="*/ 0 w 4625572"/>
              <a:gd name="connsiteY8" fmla="*/ 770944 h 7220625"/>
              <a:gd name="connsiteX0" fmla="*/ 0 w 4625572"/>
              <a:gd name="connsiteY0" fmla="*/ 770944 h 7220625"/>
              <a:gd name="connsiteX1" fmla="*/ 770944 w 4625572"/>
              <a:gd name="connsiteY1" fmla="*/ 0 h 7220625"/>
              <a:gd name="connsiteX2" fmla="*/ 3996283 w 4625572"/>
              <a:gd name="connsiteY2" fmla="*/ 9752 h 7220625"/>
              <a:gd name="connsiteX3" fmla="*/ 4059057 w 4625572"/>
              <a:gd name="connsiteY3" fmla="*/ 961942 h 7220625"/>
              <a:gd name="connsiteX4" fmla="*/ 4625572 w 4625572"/>
              <a:gd name="connsiteY4" fmla="*/ 6449681 h 7220625"/>
              <a:gd name="connsiteX5" fmla="*/ 3854628 w 4625572"/>
              <a:gd name="connsiteY5" fmla="*/ 7220625 h 7220625"/>
              <a:gd name="connsiteX6" fmla="*/ 770944 w 4625572"/>
              <a:gd name="connsiteY6" fmla="*/ 7220625 h 7220625"/>
              <a:gd name="connsiteX7" fmla="*/ 0 w 4625572"/>
              <a:gd name="connsiteY7" fmla="*/ 6449681 h 7220625"/>
              <a:gd name="connsiteX8" fmla="*/ 0 w 4625572"/>
              <a:gd name="connsiteY8" fmla="*/ 770944 h 7220625"/>
              <a:gd name="connsiteX0" fmla="*/ 0 w 4625572"/>
              <a:gd name="connsiteY0" fmla="*/ 770944 h 7220625"/>
              <a:gd name="connsiteX1" fmla="*/ 770944 w 4625572"/>
              <a:gd name="connsiteY1" fmla="*/ 0 h 7220625"/>
              <a:gd name="connsiteX2" fmla="*/ 3996283 w 4625572"/>
              <a:gd name="connsiteY2" fmla="*/ 9752 h 7220625"/>
              <a:gd name="connsiteX3" fmla="*/ 4059057 w 4625572"/>
              <a:gd name="connsiteY3" fmla="*/ 961942 h 7220625"/>
              <a:gd name="connsiteX4" fmla="*/ 4625572 w 4625572"/>
              <a:gd name="connsiteY4" fmla="*/ 6449681 h 7220625"/>
              <a:gd name="connsiteX5" fmla="*/ 3854628 w 4625572"/>
              <a:gd name="connsiteY5" fmla="*/ 7220625 h 7220625"/>
              <a:gd name="connsiteX6" fmla="*/ 770944 w 4625572"/>
              <a:gd name="connsiteY6" fmla="*/ 7220625 h 7220625"/>
              <a:gd name="connsiteX7" fmla="*/ 0 w 4625572"/>
              <a:gd name="connsiteY7" fmla="*/ 6449681 h 7220625"/>
              <a:gd name="connsiteX8" fmla="*/ 0 w 4625572"/>
              <a:gd name="connsiteY8" fmla="*/ 770944 h 7220625"/>
              <a:gd name="connsiteX0" fmla="*/ 0 w 4631878"/>
              <a:gd name="connsiteY0" fmla="*/ 770944 h 7220625"/>
              <a:gd name="connsiteX1" fmla="*/ 770944 w 4631878"/>
              <a:gd name="connsiteY1" fmla="*/ 0 h 7220625"/>
              <a:gd name="connsiteX2" fmla="*/ 3996283 w 4631878"/>
              <a:gd name="connsiteY2" fmla="*/ 9752 h 7220625"/>
              <a:gd name="connsiteX3" fmla="*/ 4625572 w 4631878"/>
              <a:gd name="connsiteY3" fmla="*/ 6449681 h 7220625"/>
              <a:gd name="connsiteX4" fmla="*/ 3854628 w 4631878"/>
              <a:gd name="connsiteY4" fmla="*/ 7220625 h 7220625"/>
              <a:gd name="connsiteX5" fmla="*/ 770944 w 4631878"/>
              <a:gd name="connsiteY5" fmla="*/ 7220625 h 7220625"/>
              <a:gd name="connsiteX6" fmla="*/ 0 w 4631878"/>
              <a:gd name="connsiteY6" fmla="*/ 6449681 h 7220625"/>
              <a:gd name="connsiteX7" fmla="*/ 0 w 4631878"/>
              <a:gd name="connsiteY7" fmla="*/ 770944 h 7220625"/>
              <a:gd name="connsiteX0" fmla="*/ 0 w 4567026"/>
              <a:gd name="connsiteY0" fmla="*/ 770944 h 7220625"/>
              <a:gd name="connsiteX1" fmla="*/ 770944 w 4567026"/>
              <a:gd name="connsiteY1" fmla="*/ 0 h 7220625"/>
              <a:gd name="connsiteX2" fmla="*/ 3996283 w 4567026"/>
              <a:gd name="connsiteY2" fmla="*/ 9752 h 7220625"/>
              <a:gd name="connsiteX3" fmla="*/ 4553750 w 4567026"/>
              <a:gd name="connsiteY3" fmla="*/ 5805976 h 7220625"/>
              <a:gd name="connsiteX4" fmla="*/ 3854628 w 4567026"/>
              <a:gd name="connsiteY4" fmla="*/ 7220625 h 7220625"/>
              <a:gd name="connsiteX5" fmla="*/ 770944 w 4567026"/>
              <a:gd name="connsiteY5" fmla="*/ 7220625 h 7220625"/>
              <a:gd name="connsiteX6" fmla="*/ 0 w 4567026"/>
              <a:gd name="connsiteY6" fmla="*/ 6449681 h 7220625"/>
              <a:gd name="connsiteX7" fmla="*/ 0 w 4567026"/>
              <a:gd name="connsiteY7" fmla="*/ 770944 h 7220625"/>
              <a:gd name="connsiteX0" fmla="*/ 0 w 4553750"/>
              <a:gd name="connsiteY0" fmla="*/ 770944 h 7220625"/>
              <a:gd name="connsiteX1" fmla="*/ 770944 w 4553750"/>
              <a:gd name="connsiteY1" fmla="*/ 0 h 7220625"/>
              <a:gd name="connsiteX2" fmla="*/ 3996283 w 4553750"/>
              <a:gd name="connsiteY2" fmla="*/ 9752 h 7220625"/>
              <a:gd name="connsiteX3" fmla="*/ 4553750 w 4553750"/>
              <a:gd name="connsiteY3" fmla="*/ 5805976 h 7220625"/>
              <a:gd name="connsiteX4" fmla="*/ 3854628 w 4553750"/>
              <a:gd name="connsiteY4" fmla="*/ 7220625 h 7220625"/>
              <a:gd name="connsiteX5" fmla="*/ 770944 w 4553750"/>
              <a:gd name="connsiteY5" fmla="*/ 7220625 h 7220625"/>
              <a:gd name="connsiteX6" fmla="*/ 0 w 4553750"/>
              <a:gd name="connsiteY6" fmla="*/ 6449681 h 7220625"/>
              <a:gd name="connsiteX7" fmla="*/ 0 w 4553750"/>
              <a:gd name="connsiteY7" fmla="*/ 770944 h 7220625"/>
              <a:gd name="connsiteX0" fmla="*/ 0 w 4553750"/>
              <a:gd name="connsiteY0" fmla="*/ 770944 h 7220625"/>
              <a:gd name="connsiteX1" fmla="*/ 770944 w 4553750"/>
              <a:gd name="connsiteY1" fmla="*/ 0 h 7220625"/>
              <a:gd name="connsiteX2" fmla="*/ 3996283 w 4553750"/>
              <a:gd name="connsiteY2" fmla="*/ 9752 h 7220625"/>
              <a:gd name="connsiteX3" fmla="*/ 4553750 w 4553750"/>
              <a:gd name="connsiteY3" fmla="*/ 5805976 h 7220625"/>
              <a:gd name="connsiteX4" fmla="*/ 3854628 w 4553750"/>
              <a:gd name="connsiteY4" fmla="*/ 7220625 h 7220625"/>
              <a:gd name="connsiteX5" fmla="*/ 770944 w 4553750"/>
              <a:gd name="connsiteY5" fmla="*/ 7220625 h 7220625"/>
              <a:gd name="connsiteX6" fmla="*/ 0 w 4553750"/>
              <a:gd name="connsiteY6" fmla="*/ 6449681 h 7220625"/>
              <a:gd name="connsiteX7" fmla="*/ 0 w 4553750"/>
              <a:gd name="connsiteY7" fmla="*/ 770944 h 7220625"/>
              <a:gd name="connsiteX0" fmla="*/ 0 w 4553750"/>
              <a:gd name="connsiteY0" fmla="*/ 770944 h 7220625"/>
              <a:gd name="connsiteX1" fmla="*/ 770944 w 4553750"/>
              <a:gd name="connsiteY1" fmla="*/ 0 h 7220625"/>
              <a:gd name="connsiteX2" fmla="*/ 3996283 w 4553750"/>
              <a:gd name="connsiteY2" fmla="*/ 9752 h 7220625"/>
              <a:gd name="connsiteX3" fmla="*/ 4553750 w 4553750"/>
              <a:gd name="connsiteY3" fmla="*/ 5805976 h 7220625"/>
              <a:gd name="connsiteX4" fmla="*/ 3854628 w 4553750"/>
              <a:gd name="connsiteY4" fmla="*/ 7220625 h 7220625"/>
              <a:gd name="connsiteX5" fmla="*/ 770944 w 4553750"/>
              <a:gd name="connsiteY5" fmla="*/ 7220625 h 7220625"/>
              <a:gd name="connsiteX6" fmla="*/ 0 w 4553750"/>
              <a:gd name="connsiteY6" fmla="*/ 6449681 h 7220625"/>
              <a:gd name="connsiteX7" fmla="*/ 0 w 4553750"/>
              <a:gd name="connsiteY7" fmla="*/ 770944 h 7220625"/>
              <a:gd name="connsiteX0" fmla="*/ 0 w 4553750"/>
              <a:gd name="connsiteY0" fmla="*/ 770944 h 7220625"/>
              <a:gd name="connsiteX1" fmla="*/ 770944 w 4553750"/>
              <a:gd name="connsiteY1" fmla="*/ 0 h 7220625"/>
              <a:gd name="connsiteX2" fmla="*/ 3996283 w 4553750"/>
              <a:gd name="connsiteY2" fmla="*/ 9752 h 7220625"/>
              <a:gd name="connsiteX3" fmla="*/ 4553750 w 4553750"/>
              <a:gd name="connsiteY3" fmla="*/ 5805976 h 7220625"/>
              <a:gd name="connsiteX4" fmla="*/ 770944 w 4553750"/>
              <a:gd name="connsiteY4" fmla="*/ 7220625 h 7220625"/>
              <a:gd name="connsiteX5" fmla="*/ 0 w 4553750"/>
              <a:gd name="connsiteY5" fmla="*/ 6449681 h 7220625"/>
              <a:gd name="connsiteX6" fmla="*/ 0 w 4553750"/>
              <a:gd name="connsiteY6" fmla="*/ 770944 h 7220625"/>
              <a:gd name="connsiteX0" fmla="*/ 0 w 4553750"/>
              <a:gd name="connsiteY0" fmla="*/ 770944 h 6897956"/>
              <a:gd name="connsiteX1" fmla="*/ 770944 w 4553750"/>
              <a:gd name="connsiteY1" fmla="*/ 0 h 6897956"/>
              <a:gd name="connsiteX2" fmla="*/ 3996283 w 4553750"/>
              <a:gd name="connsiteY2" fmla="*/ 9752 h 6897956"/>
              <a:gd name="connsiteX3" fmla="*/ 4553750 w 4553750"/>
              <a:gd name="connsiteY3" fmla="*/ 5805976 h 6897956"/>
              <a:gd name="connsiteX4" fmla="*/ 0 w 4553750"/>
              <a:gd name="connsiteY4" fmla="*/ 6449681 h 6897956"/>
              <a:gd name="connsiteX5" fmla="*/ 0 w 4553750"/>
              <a:gd name="connsiteY5" fmla="*/ 770944 h 6897956"/>
              <a:gd name="connsiteX0" fmla="*/ 0 w 4553750"/>
              <a:gd name="connsiteY0" fmla="*/ 770944 h 6897956"/>
              <a:gd name="connsiteX1" fmla="*/ 770944 w 4553750"/>
              <a:gd name="connsiteY1" fmla="*/ 0 h 6897956"/>
              <a:gd name="connsiteX2" fmla="*/ 3996283 w 4553750"/>
              <a:gd name="connsiteY2" fmla="*/ 9752 h 6897956"/>
              <a:gd name="connsiteX3" fmla="*/ 4553750 w 4553750"/>
              <a:gd name="connsiteY3" fmla="*/ 5805976 h 6897956"/>
              <a:gd name="connsiteX4" fmla="*/ 0 w 4553750"/>
              <a:gd name="connsiteY4" fmla="*/ 6449681 h 6897956"/>
              <a:gd name="connsiteX5" fmla="*/ 0 w 4553750"/>
              <a:gd name="connsiteY5" fmla="*/ 770944 h 6897956"/>
              <a:gd name="connsiteX0" fmla="*/ 0 w 4553750"/>
              <a:gd name="connsiteY0" fmla="*/ 770944 h 6737964"/>
              <a:gd name="connsiteX1" fmla="*/ 770944 w 4553750"/>
              <a:gd name="connsiteY1" fmla="*/ 0 h 6737964"/>
              <a:gd name="connsiteX2" fmla="*/ 3996283 w 4553750"/>
              <a:gd name="connsiteY2" fmla="*/ 9752 h 6737964"/>
              <a:gd name="connsiteX3" fmla="*/ 4553750 w 4553750"/>
              <a:gd name="connsiteY3" fmla="*/ 5805976 h 6737964"/>
              <a:gd name="connsiteX4" fmla="*/ 0 w 4553750"/>
              <a:gd name="connsiteY4" fmla="*/ 6449681 h 6737964"/>
              <a:gd name="connsiteX5" fmla="*/ 0 w 4553750"/>
              <a:gd name="connsiteY5" fmla="*/ 770944 h 6737964"/>
              <a:gd name="connsiteX0" fmla="*/ 0 w 4553750"/>
              <a:gd name="connsiteY0" fmla="*/ 770944 h 6449681"/>
              <a:gd name="connsiteX1" fmla="*/ 770944 w 4553750"/>
              <a:gd name="connsiteY1" fmla="*/ 0 h 6449681"/>
              <a:gd name="connsiteX2" fmla="*/ 3996283 w 4553750"/>
              <a:gd name="connsiteY2" fmla="*/ 9752 h 6449681"/>
              <a:gd name="connsiteX3" fmla="*/ 4553750 w 4553750"/>
              <a:gd name="connsiteY3" fmla="*/ 5805976 h 6449681"/>
              <a:gd name="connsiteX4" fmla="*/ 0 w 4553750"/>
              <a:gd name="connsiteY4" fmla="*/ 6449681 h 6449681"/>
              <a:gd name="connsiteX5" fmla="*/ 0 w 4553750"/>
              <a:gd name="connsiteY5" fmla="*/ 770944 h 6449681"/>
              <a:gd name="connsiteX0" fmla="*/ 4225 w 4557975"/>
              <a:gd name="connsiteY0" fmla="*/ 770944 h 6411816"/>
              <a:gd name="connsiteX1" fmla="*/ 775169 w 4557975"/>
              <a:gd name="connsiteY1" fmla="*/ 0 h 6411816"/>
              <a:gd name="connsiteX2" fmla="*/ 4000508 w 4557975"/>
              <a:gd name="connsiteY2" fmla="*/ 9752 h 6411816"/>
              <a:gd name="connsiteX3" fmla="*/ 4557975 w 4557975"/>
              <a:gd name="connsiteY3" fmla="*/ 5805976 h 6411816"/>
              <a:gd name="connsiteX4" fmla="*/ 0 w 4557975"/>
              <a:gd name="connsiteY4" fmla="*/ 6411816 h 6411816"/>
              <a:gd name="connsiteX5" fmla="*/ 4225 w 4557975"/>
              <a:gd name="connsiteY5" fmla="*/ 770944 h 6411816"/>
              <a:gd name="connsiteX0" fmla="*/ 4225 w 4557975"/>
              <a:gd name="connsiteY0" fmla="*/ 770944 h 6411816"/>
              <a:gd name="connsiteX1" fmla="*/ 775169 w 4557975"/>
              <a:gd name="connsiteY1" fmla="*/ 0 h 6411816"/>
              <a:gd name="connsiteX2" fmla="*/ 4000508 w 4557975"/>
              <a:gd name="connsiteY2" fmla="*/ 9752 h 6411816"/>
              <a:gd name="connsiteX3" fmla="*/ 4557975 w 4557975"/>
              <a:gd name="connsiteY3" fmla="*/ 5805976 h 6411816"/>
              <a:gd name="connsiteX4" fmla="*/ 0 w 4557975"/>
              <a:gd name="connsiteY4" fmla="*/ 6411816 h 6411816"/>
              <a:gd name="connsiteX5" fmla="*/ 4225 w 4557975"/>
              <a:gd name="connsiteY5" fmla="*/ 770944 h 6411816"/>
              <a:gd name="connsiteX0" fmla="*/ 4225 w 4639166"/>
              <a:gd name="connsiteY0" fmla="*/ 770944 h 6411816"/>
              <a:gd name="connsiteX1" fmla="*/ 775169 w 4639166"/>
              <a:gd name="connsiteY1" fmla="*/ 0 h 6411816"/>
              <a:gd name="connsiteX2" fmla="*/ 4000508 w 4639166"/>
              <a:gd name="connsiteY2" fmla="*/ 9752 h 6411816"/>
              <a:gd name="connsiteX3" fmla="*/ 4639166 w 4639166"/>
              <a:gd name="connsiteY3" fmla="*/ 5832999 h 6411816"/>
              <a:gd name="connsiteX4" fmla="*/ 0 w 4639166"/>
              <a:gd name="connsiteY4" fmla="*/ 6411816 h 6411816"/>
              <a:gd name="connsiteX5" fmla="*/ 4225 w 4639166"/>
              <a:gd name="connsiteY5" fmla="*/ 770944 h 6411816"/>
              <a:gd name="connsiteX0" fmla="*/ 4225 w 4639166"/>
              <a:gd name="connsiteY0" fmla="*/ 770944 h 6411816"/>
              <a:gd name="connsiteX1" fmla="*/ 775169 w 4639166"/>
              <a:gd name="connsiteY1" fmla="*/ 0 h 6411816"/>
              <a:gd name="connsiteX2" fmla="*/ 4000508 w 4639166"/>
              <a:gd name="connsiteY2" fmla="*/ 9752 h 6411816"/>
              <a:gd name="connsiteX3" fmla="*/ 4639166 w 4639166"/>
              <a:gd name="connsiteY3" fmla="*/ 5832999 h 6411816"/>
              <a:gd name="connsiteX4" fmla="*/ 0 w 4639166"/>
              <a:gd name="connsiteY4" fmla="*/ 6411816 h 6411816"/>
              <a:gd name="connsiteX5" fmla="*/ 4225 w 4639166"/>
              <a:gd name="connsiteY5" fmla="*/ 770944 h 6411816"/>
              <a:gd name="connsiteX0" fmla="*/ 4225 w 4639166"/>
              <a:gd name="connsiteY0" fmla="*/ 770944 h 6411816"/>
              <a:gd name="connsiteX1" fmla="*/ 775169 w 4639166"/>
              <a:gd name="connsiteY1" fmla="*/ 0 h 6411816"/>
              <a:gd name="connsiteX2" fmla="*/ 4000508 w 4639166"/>
              <a:gd name="connsiteY2" fmla="*/ 9752 h 6411816"/>
              <a:gd name="connsiteX3" fmla="*/ 4639166 w 4639166"/>
              <a:gd name="connsiteY3" fmla="*/ 5832999 h 6411816"/>
              <a:gd name="connsiteX4" fmla="*/ 0 w 4639166"/>
              <a:gd name="connsiteY4" fmla="*/ 6411816 h 6411816"/>
              <a:gd name="connsiteX5" fmla="*/ 4225 w 4639166"/>
              <a:gd name="connsiteY5" fmla="*/ 770944 h 641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9166" h="6411816">
                <a:moveTo>
                  <a:pt x="4225" y="770944"/>
                </a:moveTo>
                <a:cubicBezTo>
                  <a:pt x="4225" y="345163"/>
                  <a:pt x="349388" y="0"/>
                  <a:pt x="775169" y="0"/>
                </a:cubicBezTo>
                <a:lnTo>
                  <a:pt x="4000508" y="9752"/>
                </a:lnTo>
                <a:cubicBezTo>
                  <a:pt x="4135905" y="1256281"/>
                  <a:pt x="4505086" y="4558578"/>
                  <a:pt x="4639166" y="5832999"/>
                </a:cubicBezTo>
                <a:cubicBezTo>
                  <a:pt x="3357051" y="6080542"/>
                  <a:pt x="1261995" y="6262009"/>
                  <a:pt x="0" y="6411816"/>
                </a:cubicBezTo>
                <a:cubicBezTo>
                  <a:pt x="1408" y="4531525"/>
                  <a:pt x="2817" y="2651235"/>
                  <a:pt x="4225" y="77094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 name="Rectangle: Rounded Corners 1">
            <a:extLst>
              <a:ext uri="{FF2B5EF4-FFF2-40B4-BE49-F238E27FC236}">
                <a16:creationId xmlns:a16="http://schemas.microsoft.com/office/drawing/2014/main" id="{3F5F5DEA-1B09-4C40-AA59-B1952E72D250}"/>
              </a:ext>
            </a:extLst>
          </p:cNvPr>
          <p:cNvSpPr/>
          <p:nvPr/>
        </p:nvSpPr>
        <p:spPr>
          <a:xfrm rot="603425">
            <a:off x="6973718" y="451073"/>
            <a:ext cx="3854963" cy="6070497"/>
          </a:xfrm>
          <a:custGeom>
            <a:avLst/>
            <a:gdLst>
              <a:gd name="connsiteX0" fmla="*/ 0 w 4389502"/>
              <a:gd name="connsiteY0" fmla="*/ 731598 h 6852114"/>
              <a:gd name="connsiteX1" fmla="*/ 731598 w 4389502"/>
              <a:gd name="connsiteY1" fmla="*/ 0 h 6852114"/>
              <a:gd name="connsiteX2" fmla="*/ 3657904 w 4389502"/>
              <a:gd name="connsiteY2" fmla="*/ 0 h 6852114"/>
              <a:gd name="connsiteX3" fmla="*/ 4389502 w 4389502"/>
              <a:gd name="connsiteY3" fmla="*/ 731598 h 6852114"/>
              <a:gd name="connsiteX4" fmla="*/ 4389502 w 4389502"/>
              <a:gd name="connsiteY4" fmla="*/ 6120516 h 6852114"/>
              <a:gd name="connsiteX5" fmla="*/ 3657904 w 4389502"/>
              <a:gd name="connsiteY5" fmla="*/ 6852114 h 6852114"/>
              <a:gd name="connsiteX6" fmla="*/ 731598 w 4389502"/>
              <a:gd name="connsiteY6" fmla="*/ 6852114 h 6852114"/>
              <a:gd name="connsiteX7" fmla="*/ 0 w 4389502"/>
              <a:gd name="connsiteY7" fmla="*/ 6120516 h 6852114"/>
              <a:gd name="connsiteX8" fmla="*/ 0 w 4389502"/>
              <a:gd name="connsiteY8" fmla="*/ 731598 h 6852114"/>
              <a:gd name="connsiteX0" fmla="*/ 0 w 4389502"/>
              <a:gd name="connsiteY0" fmla="*/ 731598 h 6852114"/>
              <a:gd name="connsiteX1" fmla="*/ 731598 w 4389502"/>
              <a:gd name="connsiteY1" fmla="*/ 0 h 6852114"/>
              <a:gd name="connsiteX2" fmla="*/ 3657904 w 4389502"/>
              <a:gd name="connsiteY2" fmla="*/ 0 h 6852114"/>
              <a:gd name="connsiteX3" fmla="*/ 4389502 w 4389502"/>
              <a:gd name="connsiteY3" fmla="*/ 6120516 h 6852114"/>
              <a:gd name="connsiteX4" fmla="*/ 3657904 w 4389502"/>
              <a:gd name="connsiteY4" fmla="*/ 6852114 h 6852114"/>
              <a:gd name="connsiteX5" fmla="*/ 731598 w 4389502"/>
              <a:gd name="connsiteY5" fmla="*/ 6852114 h 6852114"/>
              <a:gd name="connsiteX6" fmla="*/ 0 w 4389502"/>
              <a:gd name="connsiteY6" fmla="*/ 6120516 h 6852114"/>
              <a:gd name="connsiteX7" fmla="*/ 0 w 4389502"/>
              <a:gd name="connsiteY7" fmla="*/ 731598 h 6852114"/>
              <a:gd name="connsiteX0" fmla="*/ 0 w 4389502"/>
              <a:gd name="connsiteY0" fmla="*/ 731598 h 6923888"/>
              <a:gd name="connsiteX1" fmla="*/ 731598 w 4389502"/>
              <a:gd name="connsiteY1" fmla="*/ 0 h 6923888"/>
              <a:gd name="connsiteX2" fmla="*/ 3657904 w 4389502"/>
              <a:gd name="connsiteY2" fmla="*/ 0 h 6923888"/>
              <a:gd name="connsiteX3" fmla="*/ 4389502 w 4389502"/>
              <a:gd name="connsiteY3" fmla="*/ 6120516 h 6923888"/>
              <a:gd name="connsiteX4" fmla="*/ 731598 w 4389502"/>
              <a:gd name="connsiteY4" fmla="*/ 6852114 h 6923888"/>
              <a:gd name="connsiteX5" fmla="*/ 0 w 4389502"/>
              <a:gd name="connsiteY5" fmla="*/ 6120516 h 6923888"/>
              <a:gd name="connsiteX6" fmla="*/ 0 w 4389502"/>
              <a:gd name="connsiteY6" fmla="*/ 731598 h 6923888"/>
              <a:gd name="connsiteX0" fmla="*/ 0 w 4389502"/>
              <a:gd name="connsiteY0" fmla="*/ 731598 h 6840580"/>
              <a:gd name="connsiteX1" fmla="*/ 731598 w 4389502"/>
              <a:gd name="connsiteY1" fmla="*/ 0 h 6840580"/>
              <a:gd name="connsiteX2" fmla="*/ 3657904 w 4389502"/>
              <a:gd name="connsiteY2" fmla="*/ 0 h 6840580"/>
              <a:gd name="connsiteX3" fmla="*/ 4389502 w 4389502"/>
              <a:gd name="connsiteY3" fmla="*/ 6120516 h 6840580"/>
              <a:gd name="connsiteX4" fmla="*/ 0 w 4389502"/>
              <a:gd name="connsiteY4" fmla="*/ 6120516 h 6840580"/>
              <a:gd name="connsiteX5" fmla="*/ 0 w 4389502"/>
              <a:gd name="connsiteY5" fmla="*/ 731598 h 6840580"/>
              <a:gd name="connsiteX0" fmla="*/ 0 w 4526918"/>
              <a:gd name="connsiteY0" fmla="*/ 731598 h 6484894"/>
              <a:gd name="connsiteX1" fmla="*/ 731598 w 4526918"/>
              <a:gd name="connsiteY1" fmla="*/ 0 h 6484894"/>
              <a:gd name="connsiteX2" fmla="*/ 3657904 w 4526918"/>
              <a:gd name="connsiteY2" fmla="*/ 0 h 6484894"/>
              <a:gd name="connsiteX3" fmla="*/ 4526918 w 4526918"/>
              <a:gd name="connsiteY3" fmla="*/ 5077187 h 6484894"/>
              <a:gd name="connsiteX4" fmla="*/ 0 w 4526918"/>
              <a:gd name="connsiteY4" fmla="*/ 6120516 h 6484894"/>
              <a:gd name="connsiteX5" fmla="*/ 0 w 4526918"/>
              <a:gd name="connsiteY5" fmla="*/ 731598 h 6484894"/>
              <a:gd name="connsiteX0" fmla="*/ 0 w 4526918"/>
              <a:gd name="connsiteY0" fmla="*/ 731598 h 6370712"/>
              <a:gd name="connsiteX1" fmla="*/ 731598 w 4526918"/>
              <a:gd name="connsiteY1" fmla="*/ 0 h 6370712"/>
              <a:gd name="connsiteX2" fmla="*/ 3657904 w 4526918"/>
              <a:gd name="connsiteY2" fmla="*/ 0 h 6370712"/>
              <a:gd name="connsiteX3" fmla="*/ 4526918 w 4526918"/>
              <a:gd name="connsiteY3" fmla="*/ 5077187 h 6370712"/>
              <a:gd name="connsiteX4" fmla="*/ 0 w 4526918"/>
              <a:gd name="connsiteY4" fmla="*/ 6120516 h 6370712"/>
              <a:gd name="connsiteX5" fmla="*/ 0 w 4526918"/>
              <a:gd name="connsiteY5" fmla="*/ 731598 h 6370712"/>
              <a:gd name="connsiteX0" fmla="*/ 0 w 4526918"/>
              <a:gd name="connsiteY0" fmla="*/ 731598 h 6120516"/>
              <a:gd name="connsiteX1" fmla="*/ 731598 w 4526918"/>
              <a:gd name="connsiteY1" fmla="*/ 0 h 6120516"/>
              <a:gd name="connsiteX2" fmla="*/ 3657904 w 4526918"/>
              <a:gd name="connsiteY2" fmla="*/ 0 h 6120516"/>
              <a:gd name="connsiteX3" fmla="*/ 4526918 w 4526918"/>
              <a:gd name="connsiteY3" fmla="*/ 5077187 h 6120516"/>
              <a:gd name="connsiteX4" fmla="*/ 0 w 4526918"/>
              <a:gd name="connsiteY4" fmla="*/ 6120516 h 6120516"/>
              <a:gd name="connsiteX5" fmla="*/ 0 w 4526918"/>
              <a:gd name="connsiteY5" fmla="*/ 731598 h 6120516"/>
              <a:gd name="connsiteX0" fmla="*/ 8872 w 4535790"/>
              <a:gd name="connsiteY0" fmla="*/ 731598 h 6070497"/>
              <a:gd name="connsiteX1" fmla="*/ 740470 w 4535790"/>
              <a:gd name="connsiteY1" fmla="*/ 0 h 6070497"/>
              <a:gd name="connsiteX2" fmla="*/ 3666776 w 4535790"/>
              <a:gd name="connsiteY2" fmla="*/ 0 h 6070497"/>
              <a:gd name="connsiteX3" fmla="*/ 4535790 w 4535790"/>
              <a:gd name="connsiteY3" fmla="*/ 5077187 h 6070497"/>
              <a:gd name="connsiteX4" fmla="*/ 0 w 4535790"/>
              <a:gd name="connsiteY4" fmla="*/ 6070497 h 6070497"/>
              <a:gd name="connsiteX5" fmla="*/ 8872 w 4535790"/>
              <a:gd name="connsiteY5" fmla="*/ 731598 h 6070497"/>
              <a:gd name="connsiteX0" fmla="*/ 8872 w 4535790"/>
              <a:gd name="connsiteY0" fmla="*/ 731598 h 6070497"/>
              <a:gd name="connsiteX1" fmla="*/ 740470 w 4535790"/>
              <a:gd name="connsiteY1" fmla="*/ 0 h 6070497"/>
              <a:gd name="connsiteX2" fmla="*/ 3666776 w 4535790"/>
              <a:gd name="connsiteY2" fmla="*/ 0 h 6070497"/>
              <a:gd name="connsiteX3" fmla="*/ 4535790 w 4535790"/>
              <a:gd name="connsiteY3" fmla="*/ 5077187 h 6070497"/>
              <a:gd name="connsiteX4" fmla="*/ 0 w 4535790"/>
              <a:gd name="connsiteY4" fmla="*/ 6070497 h 6070497"/>
              <a:gd name="connsiteX5" fmla="*/ 8872 w 4535790"/>
              <a:gd name="connsiteY5" fmla="*/ 731598 h 6070497"/>
              <a:gd name="connsiteX0" fmla="*/ 8872 w 4535790"/>
              <a:gd name="connsiteY0" fmla="*/ 733014 h 6071913"/>
              <a:gd name="connsiteX1" fmla="*/ 740470 w 4535790"/>
              <a:gd name="connsiteY1" fmla="*/ 1416 h 6071913"/>
              <a:gd name="connsiteX2" fmla="*/ 3602034 w 4535790"/>
              <a:gd name="connsiteY2" fmla="*/ 0 h 6071913"/>
              <a:gd name="connsiteX3" fmla="*/ 4535790 w 4535790"/>
              <a:gd name="connsiteY3" fmla="*/ 5078603 h 6071913"/>
              <a:gd name="connsiteX4" fmla="*/ 0 w 4535790"/>
              <a:gd name="connsiteY4" fmla="*/ 6071913 h 6071913"/>
              <a:gd name="connsiteX5" fmla="*/ 8872 w 4535790"/>
              <a:gd name="connsiteY5" fmla="*/ 733014 h 6071913"/>
              <a:gd name="connsiteX0" fmla="*/ 8872 w 4535790"/>
              <a:gd name="connsiteY0" fmla="*/ 733014 h 6071913"/>
              <a:gd name="connsiteX1" fmla="*/ 740470 w 4535790"/>
              <a:gd name="connsiteY1" fmla="*/ 1416 h 6071913"/>
              <a:gd name="connsiteX2" fmla="*/ 3602034 w 4535790"/>
              <a:gd name="connsiteY2" fmla="*/ 0 h 6071913"/>
              <a:gd name="connsiteX3" fmla="*/ 4535790 w 4535790"/>
              <a:gd name="connsiteY3" fmla="*/ 5078603 h 6071913"/>
              <a:gd name="connsiteX4" fmla="*/ 0 w 4535790"/>
              <a:gd name="connsiteY4" fmla="*/ 6071913 h 6071913"/>
              <a:gd name="connsiteX5" fmla="*/ 8872 w 4535790"/>
              <a:gd name="connsiteY5" fmla="*/ 733014 h 6071913"/>
              <a:gd name="connsiteX0" fmla="*/ 8872 w 4433533"/>
              <a:gd name="connsiteY0" fmla="*/ 733014 h 6071913"/>
              <a:gd name="connsiteX1" fmla="*/ 740470 w 4433533"/>
              <a:gd name="connsiteY1" fmla="*/ 1416 h 6071913"/>
              <a:gd name="connsiteX2" fmla="*/ 3602034 w 4433533"/>
              <a:gd name="connsiteY2" fmla="*/ 0 h 6071913"/>
              <a:gd name="connsiteX3" fmla="*/ 4433533 w 4433533"/>
              <a:gd name="connsiteY3" fmla="*/ 5083841 h 6071913"/>
              <a:gd name="connsiteX4" fmla="*/ 0 w 4433533"/>
              <a:gd name="connsiteY4" fmla="*/ 6071913 h 6071913"/>
              <a:gd name="connsiteX5" fmla="*/ 8872 w 4433533"/>
              <a:gd name="connsiteY5" fmla="*/ 733014 h 6071913"/>
              <a:gd name="connsiteX0" fmla="*/ 8872 w 4433533"/>
              <a:gd name="connsiteY0" fmla="*/ 731598 h 6070497"/>
              <a:gd name="connsiteX1" fmla="*/ 740470 w 4433533"/>
              <a:gd name="connsiteY1" fmla="*/ 0 h 6070497"/>
              <a:gd name="connsiteX2" fmla="*/ 3606469 w 4433533"/>
              <a:gd name="connsiteY2" fmla="*/ 23593 h 6070497"/>
              <a:gd name="connsiteX3" fmla="*/ 4433533 w 4433533"/>
              <a:gd name="connsiteY3" fmla="*/ 5082425 h 6070497"/>
              <a:gd name="connsiteX4" fmla="*/ 0 w 4433533"/>
              <a:gd name="connsiteY4" fmla="*/ 6070497 h 6070497"/>
              <a:gd name="connsiteX5" fmla="*/ 8872 w 4433533"/>
              <a:gd name="connsiteY5" fmla="*/ 731598 h 6070497"/>
              <a:gd name="connsiteX0" fmla="*/ 8872 w 4433533"/>
              <a:gd name="connsiteY0" fmla="*/ 731598 h 6070497"/>
              <a:gd name="connsiteX1" fmla="*/ 740470 w 4433533"/>
              <a:gd name="connsiteY1" fmla="*/ 0 h 6070497"/>
              <a:gd name="connsiteX2" fmla="*/ 3606469 w 4433533"/>
              <a:gd name="connsiteY2" fmla="*/ 23593 h 6070497"/>
              <a:gd name="connsiteX3" fmla="*/ 4433533 w 4433533"/>
              <a:gd name="connsiteY3" fmla="*/ 5082425 h 6070497"/>
              <a:gd name="connsiteX4" fmla="*/ 0 w 4433533"/>
              <a:gd name="connsiteY4" fmla="*/ 6070497 h 6070497"/>
              <a:gd name="connsiteX5" fmla="*/ 8872 w 4433533"/>
              <a:gd name="connsiteY5" fmla="*/ 731598 h 6070497"/>
              <a:gd name="connsiteX0" fmla="*/ 8872 w 4475484"/>
              <a:gd name="connsiteY0" fmla="*/ 731598 h 6070497"/>
              <a:gd name="connsiteX1" fmla="*/ 740470 w 4475484"/>
              <a:gd name="connsiteY1" fmla="*/ 0 h 6070497"/>
              <a:gd name="connsiteX2" fmla="*/ 3606469 w 4475484"/>
              <a:gd name="connsiteY2" fmla="*/ 23593 h 6070497"/>
              <a:gd name="connsiteX3" fmla="*/ 4475484 w 4475484"/>
              <a:gd name="connsiteY3" fmla="*/ 5100781 h 6070497"/>
              <a:gd name="connsiteX4" fmla="*/ 0 w 4475484"/>
              <a:gd name="connsiteY4" fmla="*/ 6070497 h 6070497"/>
              <a:gd name="connsiteX5" fmla="*/ 8872 w 4475484"/>
              <a:gd name="connsiteY5" fmla="*/ 731598 h 6070497"/>
              <a:gd name="connsiteX0" fmla="*/ 8872 w 4529137"/>
              <a:gd name="connsiteY0" fmla="*/ 731598 h 6070497"/>
              <a:gd name="connsiteX1" fmla="*/ 740470 w 4529137"/>
              <a:gd name="connsiteY1" fmla="*/ 0 h 6070497"/>
              <a:gd name="connsiteX2" fmla="*/ 3606469 w 4529137"/>
              <a:gd name="connsiteY2" fmla="*/ 23593 h 6070497"/>
              <a:gd name="connsiteX3" fmla="*/ 4529137 w 4529137"/>
              <a:gd name="connsiteY3" fmla="*/ 5039672 h 6070497"/>
              <a:gd name="connsiteX4" fmla="*/ 0 w 4529137"/>
              <a:gd name="connsiteY4" fmla="*/ 6070497 h 6070497"/>
              <a:gd name="connsiteX5" fmla="*/ 8872 w 4529137"/>
              <a:gd name="connsiteY5" fmla="*/ 731598 h 6070497"/>
              <a:gd name="connsiteX0" fmla="*/ 8872 w 4529137"/>
              <a:gd name="connsiteY0" fmla="*/ 731598 h 6070497"/>
              <a:gd name="connsiteX1" fmla="*/ 740470 w 4529137"/>
              <a:gd name="connsiteY1" fmla="*/ 0 h 6070497"/>
              <a:gd name="connsiteX2" fmla="*/ 3621192 w 4529137"/>
              <a:gd name="connsiteY2" fmla="*/ 33881 h 6070497"/>
              <a:gd name="connsiteX3" fmla="*/ 4529137 w 4529137"/>
              <a:gd name="connsiteY3" fmla="*/ 5039672 h 6070497"/>
              <a:gd name="connsiteX4" fmla="*/ 0 w 4529137"/>
              <a:gd name="connsiteY4" fmla="*/ 6070497 h 6070497"/>
              <a:gd name="connsiteX5" fmla="*/ 8872 w 4529137"/>
              <a:gd name="connsiteY5" fmla="*/ 731598 h 6070497"/>
              <a:gd name="connsiteX0" fmla="*/ 8872 w 4529137"/>
              <a:gd name="connsiteY0" fmla="*/ 731598 h 6070497"/>
              <a:gd name="connsiteX1" fmla="*/ 740470 w 4529137"/>
              <a:gd name="connsiteY1" fmla="*/ 0 h 6070497"/>
              <a:gd name="connsiteX2" fmla="*/ 3648420 w 4529137"/>
              <a:gd name="connsiteY2" fmla="*/ 41950 h 6070497"/>
              <a:gd name="connsiteX3" fmla="*/ 4529137 w 4529137"/>
              <a:gd name="connsiteY3" fmla="*/ 5039672 h 6070497"/>
              <a:gd name="connsiteX4" fmla="*/ 0 w 4529137"/>
              <a:gd name="connsiteY4" fmla="*/ 6070497 h 6070497"/>
              <a:gd name="connsiteX5" fmla="*/ 8872 w 4529137"/>
              <a:gd name="connsiteY5" fmla="*/ 731598 h 6070497"/>
              <a:gd name="connsiteX0" fmla="*/ 8872 w 4529137"/>
              <a:gd name="connsiteY0" fmla="*/ 731598 h 6070497"/>
              <a:gd name="connsiteX1" fmla="*/ 740470 w 4529137"/>
              <a:gd name="connsiteY1" fmla="*/ 0 h 6070497"/>
              <a:gd name="connsiteX2" fmla="*/ 3643579 w 4529137"/>
              <a:gd name="connsiteY2" fmla="*/ 48879 h 6070497"/>
              <a:gd name="connsiteX3" fmla="*/ 4529137 w 4529137"/>
              <a:gd name="connsiteY3" fmla="*/ 5039672 h 6070497"/>
              <a:gd name="connsiteX4" fmla="*/ 0 w 4529137"/>
              <a:gd name="connsiteY4" fmla="*/ 6070497 h 6070497"/>
              <a:gd name="connsiteX5" fmla="*/ 8872 w 4529137"/>
              <a:gd name="connsiteY5" fmla="*/ 731598 h 60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9137" h="6070497">
                <a:moveTo>
                  <a:pt x="8872" y="731598"/>
                </a:moveTo>
                <a:cubicBezTo>
                  <a:pt x="8872" y="327548"/>
                  <a:pt x="336420" y="0"/>
                  <a:pt x="740470" y="0"/>
                </a:cubicBezTo>
                <a:lnTo>
                  <a:pt x="3643579" y="48879"/>
                </a:lnTo>
                <a:cubicBezTo>
                  <a:pt x="3841371" y="1219399"/>
                  <a:pt x="4311317" y="3833099"/>
                  <a:pt x="4529137" y="5039672"/>
                </a:cubicBezTo>
                <a:cubicBezTo>
                  <a:pt x="3261027" y="5183378"/>
                  <a:pt x="804258" y="5923906"/>
                  <a:pt x="0" y="6070497"/>
                </a:cubicBezTo>
                <a:cubicBezTo>
                  <a:pt x="2957" y="4290864"/>
                  <a:pt x="5915" y="2511231"/>
                  <a:pt x="8872" y="73159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a:t>
            </a:r>
          </a:p>
        </p:txBody>
      </p:sp>
      <p:sp>
        <p:nvSpPr>
          <p:cNvPr id="14" name="Rectangle: Rounded Corners 13">
            <a:extLst>
              <a:ext uri="{FF2B5EF4-FFF2-40B4-BE49-F238E27FC236}">
                <a16:creationId xmlns:a16="http://schemas.microsoft.com/office/drawing/2014/main" id="{65A66F1F-4F41-45F8-9C29-B4E590AA4F05}"/>
              </a:ext>
            </a:extLst>
          </p:cNvPr>
          <p:cNvSpPr/>
          <p:nvPr/>
        </p:nvSpPr>
        <p:spPr>
          <a:xfrm rot="612975">
            <a:off x="7188696" y="744904"/>
            <a:ext cx="3053496" cy="4921844"/>
          </a:xfrm>
          <a:custGeom>
            <a:avLst/>
            <a:gdLst>
              <a:gd name="connsiteX0" fmla="*/ 0 w 3760833"/>
              <a:gd name="connsiteY0" fmla="*/ 626818 h 5071932"/>
              <a:gd name="connsiteX1" fmla="*/ 626818 w 3760833"/>
              <a:gd name="connsiteY1" fmla="*/ 0 h 5071932"/>
              <a:gd name="connsiteX2" fmla="*/ 3134015 w 3760833"/>
              <a:gd name="connsiteY2" fmla="*/ 0 h 5071932"/>
              <a:gd name="connsiteX3" fmla="*/ 3760833 w 3760833"/>
              <a:gd name="connsiteY3" fmla="*/ 626818 h 5071932"/>
              <a:gd name="connsiteX4" fmla="*/ 3760833 w 3760833"/>
              <a:gd name="connsiteY4" fmla="*/ 4445114 h 5071932"/>
              <a:gd name="connsiteX5" fmla="*/ 3134015 w 3760833"/>
              <a:gd name="connsiteY5" fmla="*/ 5071932 h 5071932"/>
              <a:gd name="connsiteX6" fmla="*/ 626818 w 3760833"/>
              <a:gd name="connsiteY6" fmla="*/ 5071932 h 5071932"/>
              <a:gd name="connsiteX7" fmla="*/ 0 w 3760833"/>
              <a:gd name="connsiteY7" fmla="*/ 4445114 h 5071932"/>
              <a:gd name="connsiteX8" fmla="*/ 0 w 3760833"/>
              <a:gd name="connsiteY8" fmla="*/ 626818 h 5071932"/>
              <a:gd name="connsiteX0" fmla="*/ 0 w 3760833"/>
              <a:gd name="connsiteY0" fmla="*/ 626818 h 5071932"/>
              <a:gd name="connsiteX1" fmla="*/ 626818 w 3760833"/>
              <a:gd name="connsiteY1" fmla="*/ 0 h 5071932"/>
              <a:gd name="connsiteX2" fmla="*/ 3134015 w 3760833"/>
              <a:gd name="connsiteY2" fmla="*/ 0 h 5071932"/>
              <a:gd name="connsiteX3" fmla="*/ 3451855 w 3760833"/>
              <a:gd name="connsiteY3" fmla="*/ 630884 h 5071932"/>
              <a:gd name="connsiteX4" fmla="*/ 3760833 w 3760833"/>
              <a:gd name="connsiteY4" fmla="*/ 4445114 h 5071932"/>
              <a:gd name="connsiteX5" fmla="*/ 3134015 w 3760833"/>
              <a:gd name="connsiteY5" fmla="*/ 5071932 h 5071932"/>
              <a:gd name="connsiteX6" fmla="*/ 626818 w 3760833"/>
              <a:gd name="connsiteY6" fmla="*/ 5071932 h 5071932"/>
              <a:gd name="connsiteX7" fmla="*/ 0 w 3760833"/>
              <a:gd name="connsiteY7" fmla="*/ 4445114 h 5071932"/>
              <a:gd name="connsiteX8" fmla="*/ 0 w 3760833"/>
              <a:gd name="connsiteY8" fmla="*/ 626818 h 5071932"/>
              <a:gd name="connsiteX0" fmla="*/ 0 w 3760833"/>
              <a:gd name="connsiteY0" fmla="*/ 626818 h 5071932"/>
              <a:gd name="connsiteX1" fmla="*/ 626818 w 3760833"/>
              <a:gd name="connsiteY1" fmla="*/ 0 h 5071932"/>
              <a:gd name="connsiteX2" fmla="*/ 3134015 w 3760833"/>
              <a:gd name="connsiteY2" fmla="*/ 0 h 5071932"/>
              <a:gd name="connsiteX3" fmla="*/ 3760833 w 3760833"/>
              <a:gd name="connsiteY3" fmla="*/ 4445114 h 5071932"/>
              <a:gd name="connsiteX4" fmla="*/ 3134015 w 3760833"/>
              <a:gd name="connsiteY4" fmla="*/ 5071932 h 5071932"/>
              <a:gd name="connsiteX5" fmla="*/ 626818 w 3760833"/>
              <a:gd name="connsiteY5" fmla="*/ 5071932 h 5071932"/>
              <a:gd name="connsiteX6" fmla="*/ 0 w 3760833"/>
              <a:gd name="connsiteY6" fmla="*/ 4445114 h 5071932"/>
              <a:gd name="connsiteX7" fmla="*/ 0 w 3760833"/>
              <a:gd name="connsiteY7" fmla="*/ 626818 h 5071932"/>
              <a:gd name="connsiteX0" fmla="*/ 0 w 3765809"/>
              <a:gd name="connsiteY0" fmla="*/ 626818 h 5071932"/>
              <a:gd name="connsiteX1" fmla="*/ 626818 w 3765809"/>
              <a:gd name="connsiteY1" fmla="*/ 0 h 5071932"/>
              <a:gd name="connsiteX2" fmla="*/ 3322511 w 3765809"/>
              <a:gd name="connsiteY2" fmla="*/ 43457 h 5071932"/>
              <a:gd name="connsiteX3" fmla="*/ 3760833 w 3765809"/>
              <a:gd name="connsiteY3" fmla="*/ 4445114 h 5071932"/>
              <a:gd name="connsiteX4" fmla="*/ 3134015 w 3765809"/>
              <a:gd name="connsiteY4" fmla="*/ 5071932 h 5071932"/>
              <a:gd name="connsiteX5" fmla="*/ 626818 w 3765809"/>
              <a:gd name="connsiteY5" fmla="*/ 5071932 h 5071932"/>
              <a:gd name="connsiteX6" fmla="*/ 0 w 3765809"/>
              <a:gd name="connsiteY6" fmla="*/ 4445114 h 5071932"/>
              <a:gd name="connsiteX7" fmla="*/ 0 w 3765809"/>
              <a:gd name="connsiteY7" fmla="*/ 626818 h 5071932"/>
              <a:gd name="connsiteX0" fmla="*/ 0 w 3760833"/>
              <a:gd name="connsiteY0" fmla="*/ 626818 h 5071932"/>
              <a:gd name="connsiteX1" fmla="*/ 626818 w 3760833"/>
              <a:gd name="connsiteY1" fmla="*/ 0 h 5071932"/>
              <a:gd name="connsiteX2" fmla="*/ 3322511 w 3760833"/>
              <a:gd name="connsiteY2" fmla="*/ 43457 h 5071932"/>
              <a:gd name="connsiteX3" fmla="*/ 3760833 w 3760833"/>
              <a:gd name="connsiteY3" fmla="*/ 4445114 h 5071932"/>
              <a:gd name="connsiteX4" fmla="*/ 3134015 w 3760833"/>
              <a:gd name="connsiteY4" fmla="*/ 5071932 h 5071932"/>
              <a:gd name="connsiteX5" fmla="*/ 626818 w 3760833"/>
              <a:gd name="connsiteY5" fmla="*/ 5071932 h 5071932"/>
              <a:gd name="connsiteX6" fmla="*/ 0 w 3760833"/>
              <a:gd name="connsiteY6" fmla="*/ 4445114 h 5071932"/>
              <a:gd name="connsiteX7" fmla="*/ 0 w 3760833"/>
              <a:gd name="connsiteY7" fmla="*/ 626818 h 5071932"/>
              <a:gd name="connsiteX0" fmla="*/ 0 w 4024760"/>
              <a:gd name="connsiteY0" fmla="*/ 626818 h 5071932"/>
              <a:gd name="connsiteX1" fmla="*/ 626818 w 4024760"/>
              <a:gd name="connsiteY1" fmla="*/ 0 h 5071932"/>
              <a:gd name="connsiteX2" fmla="*/ 3322511 w 4024760"/>
              <a:gd name="connsiteY2" fmla="*/ 43457 h 5071932"/>
              <a:gd name="connsiteX3" fmla="*/ 4024760 w 4024760"/>
              <a:gd name="connsiteY3" fmla="*/ 4191075 h 5071932"/>
              <a:gd name="connsiteX4" fmla="*/ 3134015 w 4024760"/>
              <a:gd name="connsiteY4" fmla="*/ 5071932 h 5071932"/>
              <a:gd name="connsiteX5" fmla="*/ 626818 w 4024760"/>
              <a:gd name="connsiteY5" fmla="*/ 5071932 h 5071932"/>
              <a:gd name="connsiteX6" fmla="*/ 0 w 4024760"/>
              <a:gd name="connsiteY6" fmla="*/ 4445114 h 5071932"/>
              <a:gd name="connsiteX7" fmla="*/ 0 w 4024760"/>
              <a:gd name="connsiteY7" fmla="*/ 626818 h 5071932"/>
              <a:gd name="connsiteX0" fmla="*/ 0 w 4024760"/>
              <a:gd name="connsiteY0" fmla="*/ 626818 h 5071932"/>
              <a:gd name="connsiteX1" fmla="*/ 626818 w 4024760"/>
              <a:gd name="connsiteY1" fmla="*/ 0 h 5071932"/>
              <a:gd name="connsiteX2" fmla="*/ 3322511 w 4024760"/>
              <a:gd name="connsiteY2" fmla="*/ 43457 h 5071932"/>
              <a:gd name="connsiteX3" fmla="*/ 4024760 w 4024760"/>
              <a:gd name="connsiteY3" fmla="*/ 4191075 h 5071932"/>
              <a:gd name="connsiteX4" fmla="*/ 3134015 w 4024760"/>
              <a:gd name="connsiteY4" fmla="*/ 5071932 h 5071932"/>
              <a:gd name="connsiteX5" fmla="*/ 626818 w 4024760"/>
              <a:gd name="connsiteY5" fmla="*/ 5071932 h 5071932"/>
              <a:gd name="connsiteX6" fmla="*/ 0 w 4024760"/>
              <a:gd name="connsiteY6" fmla="*/ 4445114 h 5071932"/>
              <a:gd name="connsiteX7" fmla="*/ 0 w 4024760"/>
              <a:gd name="connsiteY7" fmla="*/ 626818 h 5071932"/>
              <a:gd name="connsiteX0" fmla="*/ 0 w 4024760"/>
              <a:gd name="connsiteY0" fmla="*/ 626818 h 5071932"/>
              <a:gd name="connsiteX1" fmla="*/ 626818 w 4024760"/>
              <a:gd name="connsiteY1" fmla="*/ 0 h 5071932"/>
              <a:gd name="connsiteX2" fmla="*/ 3322511 w 4024760"/>
              <a:gd name="connsiteY2" fmla="*/ 43457 h 5071932"/>
              <a:gd name="connsiteX3" fmla="*/ 4024760 w 4024760"/>
              <a:gd name="connsiteY3" fmla="*/ 4191075 h 5071932"/>
              <a:gd name="connsiteX4" fmla="*/ 626818 w 4024760"/>
              <a:gd name="connsiteY4" fmla="*/ 5071932 h 5071932"/>
              <a:gd name="connsiteX5" fmla="*/ 0 w 4024760"/>
              <a:gd name="connsiteY5" fmla="*/ 4445114 h 5071932"/>
              <a:gd name="connsiteX6" fmla="*/ 0 w 4024760"/>
              <a:gd name="connsiteY6" fmla="*/ 626818 h 5071932"/>
              <a:gd name="connsiteX0" fmla="*/ 0 w 4037258"/>
              <a:gd name="connsiteY0" fmla="*/ 626818 h 5071932"/>
              <a:gd name="connsiteX1" fmla="*/ 626818 w 4037258"/>
              <a:gd name="connsiteY1" fmla="*/ 0 h 5071932"/>
              <a:gd name="connsiteX2" fmla="*/ 3322511 w 4037258"/>
              <a:gd name="connsiteY2" fmla="*/ 43457 h 5071932"/>
              <a:gd name="connsiteX3" fmla="*/ 4037258 w 4037258"/>
              <a:gd name="connsiteY3" fmla="*/ 4188823 h 5071932"/>
              <a:gd name="connsiteX4" fmla="*/ 626818 w 4037258"/>
              <a:gd name="connsiteY4" fmla="*/ 5071932 h 5071932"/>
              <a:gd name="connsiteX5" fmla="*/ 0 w 4037258"/>
              <a:gd name="connsiteY5" fmla="*/ 4445114 h 5071932"/>
              <a:gd name="connsiteX6" fmla="*/ 0 w 4037258"/>
              <a:gd name="connsiteY6" fmla="*/ 626818 h 5071932"/>
              <a:gd name="connsiteX0" fmla="*/ 0 w 4037258"/>
              <a:gd name="connsiteY0" fmla="*/ 626818 h 5071932"/>
              <a:gd name="connsiteX1" fmla="*/ 626818 w 4037258"/>
              <a:gd name="connsiteY1" fmla="*/ 0 h 5071932"/>
              <a:gd name="connsiteX2" fmla="*/ 3322511 w 4037258"/>
              <a:gd name="connsiteY2" fmla="*/ 43457 h 5071932"/>
              <a:gd name="connsiteX3" fmla="*/ 4037258 w 4037258"/>
              <a:gd name="connsiteY3" fmla="*/ 4188823 h 5071932"/>
              <a:gd name="connsiteX4" fmla="*/ 626818 w 4037258"/>
              <a:gd name="connsiteY4" fmla="*/ 5071932 h 5071932"/>
              <a:gd name="connsiteX5" fmla="*/ 0 w 4037258"/>
              <a:gd name="connsiteY5" fmla="*/ 4445114 h 5071932"/>
              <a:gd name="connsiteX6" fmla="*/ 0 w 4037258"/>
              <a:gd name="connsiteY6" fmla="*/ 626818 h 5071932"/>
              <a:gd name="connsiteX0" fmla="*/ 0 w 4066760"/>
              <a:gd name="connsiteY0" fmla="*/ 626818 h 5071932"/>
              <a:gd name="connsiteX1" fmla="*/ 626818 w 4066760"/>
              <a:gd name="connsiteY1" fmla="*/ 0 h 5071932"/>
              <a:gd name="connsiteX2" fmla="*/ 3322511 w 4066760"/>
              <a:gd name="connsiteY2" fmla="*/ 43457 h 5071932"/>
              <a:gd name="connsiteX3" fmla="*/ 4066760 w 4066760"/>
              <a:gd name="connsiteY3" fmla="*/ 4209315 h 5071932"/>
              <a:gd name="connsiteX4" fmla="*/ 626818 w 4066760"/>
              <a:gd name="connsiteY4" fmla="*/ 5071932 h 5071932"/>
              <a:gd name="connsiteX5" fmla="*/ 0 w 4066760"/>
              <a:gd name="connsiteY5" fmla="*/ 4445114 h 5071932"/>
              <a:gd name="connsiteX6" fmla="*/ 0 w 4066760"/>
              <a:gd name="connsiteY6" fmla="*/ 626818 h 5071932"/>
              <a:gd name="connsiteX0" fmla="*/ 0 w 4066760"/>
              <a:gd name="connsiteY0" fmla="*/ 626818 h 5071932"/>
              <a:gd name="connsiteX1" fmla="*/ 626818 w 4066760"/>
              <a:gd name="connsiteY1" fmla="*/ 0 h 5071932"/>
              <a:gd name="connsiteX2" fmla="*/ 3322511 w 4066760"/>
              <a:gd name="connsiteY2" fmla="*/ 43457 h 5071932"/>
              <a:gd name="connsiteX3" fmla="*/ 4066760 w 4066760"/>
              <a:gd name="connsiteY3" fmla="*/ 4209315 h 5071932"/>
              <a:gd name="connsiteX4" fmla="*/ 626818 w 4066760"/>
              <a:gd name="connsiteY4" fmla="*/ 5071932 h 5071932"/>
              <a:gd name="connsiteX5" fmla="*/ 0 w 4066760"/>
              <a:gd name="connsiteY5" fmla="*/ 4445114 h 5071932"/>
              <a:gd name="connsiteX6" fmla="*/ 0 w 4066760"/>
              <a:gd name="connsiteY6" fmla="*/ 626818 h 5071932"/>
              <a:gd name="connsiteX0" fmla="*/ 0 w 4085125"/>
              <a:gd name="connsiteY0" fmla="*/ 626818 h 5071932"/>
              <a:gd name="connsiteX1" fmla="*/ 626818 w 4085125"/>
              <a:gd name="connsiteY1" fmla="*/ 0 h 5071932"/>
              <a:gd name="connsiteX2" fmla="*/ 3322511 w 4085125"/>
              <a:gd name="connsiteY2" fmla="*/ 43457 h 5071932"/>
              <a:gd name="connsiteX3" fmla="*/ 4085125 w 4085125"/>
              <a:gd name="connsiteY3" fmla="*/ 4206005 h 5071932"/>
              <a:gd name="connsiteX4" fmla="*/ 626818 w 4085125"/>
              <a:gd name="connsiteY4" fmla="*/ 5071932 h 5071932"/>
              <a:gd name="connsiteX5" fmla="*/ 0 w 4085125"/>
              <a:gd name="connsiteY5" fmla="*/ 4445114 h 5071932"/>
              <a:gd name="connsiteX6" fmla="*/ 0 w 4085125"/>
              <a:gd name="connsiteY6" fmla="*/ 626818 h 5071932"/>
              <a:gd name="connsiteX0" fmla="*/ 0 w 4085125"/>
              <a:gd name="connsiteY0" fmla="*/ 626818 h 5071932"/>
              <a:gd name="connsiteX1" fmla="*/ 626818 w 4085125"/>
              <a:gd name="connsiteY1" fmla="*/ 0 h 5071932"/>
              <a:gd name="connsiteX2" fmla="*/ 3340876 w 4085125"/>
              <a:gd name="connsiteY2" fmla="*/ 40147 h 5071932"/>
              <a:gd name="connsiteX3" fmla="*/ 4085125 w 4085125"/>
              <a:gd name="connsiteY3" fmla="*/ 4206005 h 5071932"/>
              <a:gd name="connsiteX4" fmla="*/ 626818 w 4085125"/>
              <a:gd name="connsiteY4" fmla="*/ 5071932 h 5071932"/>
              <a:gd name="connsiteX5" fmla="*/ 0 w 4085125"/>
              <a:gd name="connsiteY5" fmla="*/ 4445114 h 5071932"/>
              <a:gd name="connsiteX6" fmla="*/ 0 w 4085125"/>
              <a:gd name="connsiteY6" fmla="*/ 626818 h 507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5125" h="5071932">
                <a:moveTo>
                  <a:pt x="0" y="626818"/>
                </a:moveTo>
                <a:cubicBezTo>
                  <a:pt x="0" y="280636"/>
                  <a:pt x="280636" y="0"/>
                  <a:pt x="626818" y="0"/>
                </a:cubicBezTo>
                <a:lnTo>
                  <a:pt x="3340876" y="40147"/>
                </a:lnTo>
                <a:cubicBezTo>
                  <a:pt x="3487017" y="913320"/>
                  <a:pt x="3921627" y="3312722"/>
                  <a:pt x="4085125" y="4206005"/>
                </a:cubicBezTo>
                <a:cubicBezTo>
                  <a:pt x="3635843" y="5044084"/>
                  <a:pt x="1297611" y="5029592"/>
                  <a:pt x="626818" y="5071932"/>
                </a:cubicBezTo>
                <a:cubicBezTo>
                  <a:pt x="280636" y="5071932"/>
                  <a:pt x="0" y="4791296"/>
                  <a:pt x="0" y="4445114"/>
                </a:cubicBezTo>
                <a:lnTo>
                  <a:pt x="0" y="626818"/>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457200" indent="-457200">
              <a:buFont typeface="Arial" panose="020B0604020202020204" pitchFamily="34" charset="0"/>
              <a:buChar char="•"/>
            </a:pPr>
            <a:r>
              <a:rPr lang="en-GB" sz="2800" b="1" dirty="0">
                <a:solidFill>
                  <a:schemeClr val="tx1">
                    <a:lumMod val="10000"/>
                  </a:schemeClr>
                </a:solidFill>
                <a:latin typeface="Times New Roman" panose="02020603050405020304" pitchFamily="18" charset="0"/>
                <a:cs typeface="Times New Roman" panose="02020603050405020304" pitchFamily="18" charset="0"/>
              </a:rPr>
              <a:t>20 Applications received</a:t>
            </a:r>
          </a:p>
          <a:p>
            <a:pPr marL="457200" indent="-457200">
              <a:buFont typeface="Arial" panose="020B0604020202020204" pitchFamily="34" charset="0"/>
              <a:buChar char="•"/>
            </a:pPr>
            <a:r>
              <a:rPr lang="en-GB" sz="2800" b="1" dirty="0">
                <a:solidFill>
                  <a:schemeClr val="tx1">
                    <a:lumMod val="10000"/>
                  </a:schemeClr>
                </a:solidFill>
                <a:latin typeface="Times New Roman" panose="02020603050405020304" pitchFamily="18" charset="0"/>
                <a:cs typeface="Times New Roman" panose="02020603050405020304" pitchFamily="18" charset="0"/>
              </a:rPr>
              <a:t>$39,874.31 requested</a:t>
            </a:r>
          </a:p>
          <a:p>
            <a:pPr marL="457200" indent="-457200">
              <a:buFont typeface="Arial" panose="020B0604020202020204" pitchFamily="34" charset="0"/>
              <a:buChar char="•"/>
            </a:pPr>
            <a:r>
              <a:rPr lang="en-GB" sz="2800" b="1" dirty="0">
                <a:solidFill>
                  <a:schemeClr val="tx1">
                    <a:lumMod val="10000"/>
                  </a:schemeClr>
                </a:solidFill>
                <a:latin typeface="Times New Roman" panose="02020603050405020304" pitchFamily="18" charset="0"/>
                <a:cs typeface="Times New Roman" panose="02020603050405020304" pitchFamily="18" charset="0"/>
              </a:rPr>
              <a:t>16 Applications awarded</a:t>
            </a:r>
          </a:p>
          <a:p>
            <a:pPr marL="457200" indent="-457200">
              <a:buFont typeface="Arial" panose="020B0604020202020204" pitchFamily="34" charset="0"/>
              <a:buChar char="•"/>
            </a:pPr>
            <a:r>
              <a:rPr lang="en-GB" sz="2800" b="1" dirty="0">
                <a:solidFill>
                  <a:schemeClr val="tx1">
                    <a:lumMod val="10000"/>
                  </a:schemeClr>
                </a:solidFill>
                <a:latin typeface="Times New Roman" panose="02020603050405020304" pitchFamily="18" charset="0"/>
                <a:cs typeface="Times New Roman" panose="02020603050405020304" pitchFamily="18" charset="0"/>
              </a:rPr>
              <a:t>$25,000 awarded</a:t>
            </a:r>
          </a:p>
        </p:txBody>
      </p:sp>
      <p:sp>
        <p:nvSpPr>
          <p:cNvPr id="4" name="Rectangle 3">
            <a:extLst>
              <a:ext uri="{FF2B5EF4-FFF2-40B4-BE49-F238E27FC236}">
                <a16:creationId xmlns:a16="http://schemas.microsoft.com/office/drawing/2014/main" id="{7FC5D750-A98F-4DA5-8CAA-80FD6F81EDDF}"/>
              </a:ext>
            </a:extLst>
          </p:cNvPr>
          <p:cNvSpPr/>
          <p:nvPr/>
        </p:nvSpPr>
        <p:spPr>
          <a:xfrm>
            <a:off x="1713344" y="1710865"/>
            <a:ext cx="4990077" cy="1768088"/>
          </a:xfrm>
          <a:prstGeom prst="rect">
            <a:avLst/>
          </a:prstGeom>
          <a:solidFill>
            <a:schemeClr val="tx2">
              <a:lumMod val="50000"/>
            </a:schemeClr>
          </a:solidFill>
        </p:spPr>
        <p:txBody>
          <a:bodyPr wrap="square">
            <a:normAutofit/>
          </a:bodyPr>
          <a:lstStyle/>
          <a:p>
            <a:pPr algn="ctr">
              <a:lnSpc>
                <a:spcPts val="6500"/>
              </a:lnSpc>
            </a:pPr>
            <a:r>
              <a:rPr lang="en-US" sz="6600" dirty="0">
                <a:ln w="0"/>
                <a:solidFill>
                  <a:srgbClr val="FFC000"/>
                </a:solidFill>
                <a:effectLst>
                  <a:outerShdw blurRad="38100" dist="19050" dir="2700000" algn="tl" rotWithShape="0">
                    <a:schemeClr val="dk1">
                      <a:alpha val="40000"/>
                    </a:schemeClr>
                  </a:outerShdw>
                </a:effectLst>
                <a:latin typeface="Calibri Light" charset="0"/>
                <a:ea typeface="Calibri Light" charset="0"/>
                <a:cs typeface="Calibri Light" charset="0"/>
              </a:rPr>
              <a:t>Innovation Grants</a:t>
            </a:r>
            <a:endParaRPr lang="en-US" sz="6600" b="1" i="1" dirty="0">
              <a:ln w="0"/>
              <a:solidFill>
                <a:srgbClr val="FFC000"/>
              </a:solidFill>
              <a:effectLst>
                <a:outerShdw blurRad="38100" dist="19050" dir="2700000" algn="tl" rotWithShape="0">
                  <a:schemeClr val="dk1">
                    <a:alpha val="40000"/>
                  </a:schemeClr>
                </a:outerShdw>
              </a:effectLst>
              <a:latin typeface="Calibri Light" charset="0"/>
              <a:ea typeface="Calibri Light" charset="0"/>
              <a:cs typeface="Calibri Light" charset="0"/>
            </a:endParaRPr>
          </a:p>
        </p:txBody>
      </p:sp>
      <p:sp>
        <p:nvSpPr>
          <p:cNvPr id="29" name="Rectangle 28">
            <a:extLst>
              <a:ext uri="{FF2B5EF4-FFF2-40B4-BE49-F238E27FC236}">
                <a16:creationId xmlns:a16="http://schemas.microsoft.com/office/drawing/2014/main" id="{937B7641-F91F-4B1A-A531-C4D161D3FAAA}"/>
              </a:ext>
            </a:extLst>
          </p:cNvPr>
          <p:cNvSpPr/>
          <p:nvPr/>
        </p:nvSpPr>
        <p:spPr>
          <a:xfrm>
            <a:off x="1524000" y="6455636"/>
            <a:ext cx="9144000" cy="5017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7769" y="-169184"/>
            <a:ext cx="5581228" cy="2377470"/>
          </a:xfrm>
          <a:prstGeom prst="rect">
            <a:avLst/>
          </a:prstGeom>
        </p:spPr>
      </p:pic>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7769" y="-151811"/>
            <a:ext cx="5581228" cy="2377470"/>
          </a:xfrm>
          <a:prstGeom prst="rect">
            <a:avLst/>
          </a:prstGeom>
        </p:spPr>
      </p:pic>
      <p:sp>
        <p:nvSpPr>
          <p:cNvPr id="17" name="Rectangle: Rounded Corners 13">
            <a:extLst>
              <a:ext uri="{FF2B5EF4-FFF2-40B4-BE49-F238E27FC236}">
                <a16:creationId xmlns:a16="http://schemas.microsoft.com/office/drawing/2014/main" id="{D27835DB-7213-4049-819D-2ADD5D9868A0}"/>
              </a:ext>
            </a:extLst>
          </p:cNvPr>
          <p:cNvSpPr/>
          <p:nvPr/>
        </p:nvSpPr>
        <p:spPr>
          <a:xfrm>
            <a:off x="2571700" y="2557975"/>
            <a:ext cx="3063045" cy="4469209"/>
          </a:xfrm>
          <a:custGeom>
            <a:avLst/>
            <a:gdLst>
              <a:gd name="connsiteX0" fmla="*/ 0 w 3760833"/>
              <a:gd name="connsiteY0" fmla="*/ 626818 h 5071932"/>
              <a:gd name="connsiteX1" fmla="*/ 626818 w 3760833"/>
              <a:gd name="connsiteY1" fmla="*/ 0 h 5071932"/>
              <a:gd name="connsiteX2" fmla="*/ 3134015 w 3760833"/>
              <a:gd name="connsiteY2" fmla="*/ 0 h 5071932"/>
              <a:gd name="connsiteX3" fmla="*/ 3760833 w 3760833"/>
              <a:gd name="connsiteY3" fmla="*/ 626818 h 5071932"/>
              <a:gd name="connsiteX4" fmla="*/ 3760833 w 3760833"/>
              <a:gd name="connsiteY4" fmla="*/ 4445114 h 5071932"/>
              <a:gd name="connsiteX5" fmla="*/ 3134015 w 3760833"/>
              <a:gd name="connsiteY5" fmla="*/ 5071932 h 5071932"/>
              <a:gd name="connsiteX6" fmla="*/ 626818 w 3760833"/>
              <a:gd name="connsiteY6" fmla="*/ 5071932 h 5071932"/>
              <a:gd name="connsiteX7" fmla="*/ 0 w 3760833"/>
              <a:gd name="connsiteY7" fmla="*/ 4445114 h 5071932"/>
              <a:gd name="connsiteX8" fmla="*/ 0 w 3760833"/>
              <a:gd name="connsiteY8" fmla="*/ 626818 h 5071932"/>
              <a:gd name="connsiteX0" fmla="*/ 0 w 3760833"/>
              <a:gd name="connsiteY0" fmla="*/ 626818 h 5071932"/>
              <a:gd name="connsiteX1" fmla="*/ 626818 w 3760833"/>
              <a:gd name="connsiteY1" fmla="*/ 0 h 5071932"/>
              <a:gd name="connsiteX2" fmla="*/ 3134015 w 3760833"/>
              <a:gd name="connsiteY2" fmla="*/ 0 h 5071932"/>
              <a:gd name="connsiteX3" fmla="*/ 3451855 w 3760833"/>
              <a:gd name="connsiteY3" fmla="*/ 630884 h 5071932"/>
              <a:gd name="connsiteX4" fmla="*/ 3760833 w 3760833"/>
              <a:gd name="connsiteY4" fmla="*/ 4445114 h 5071932"/>
              <a:gd name="connsiteX5" fmla="*/ 3134015 w 3760833"/>
              <a:gd name="connsiteY5" fmla="*/ 5071932 h 5071932"/>
              <a:gd name="connsiteX6" fmla="*/ 626818 w 3760833"/>
              <a:gd name="connsiteY6" fmla="*/ 5071932 h 5071932"/>
              <a:gd name="connsiteX7" fmla="*/ 0 w 3760833"/>
              <a:gd name="connsiteY7" fmla="*/ 4445114 h 5071932"/>
              <a:gd name="connsiteX8" fmla="*/ 0 w 3760833"/>
              <a:gd name="connsiteY8" fmla="*/ 626818 h 5071932"/>
              <a:gd name="connsiteX0" fmla="*/ 0 w 3760833"/>
              <a:gd name="connsiteY0" fmla="*/ 626818 h 5071932"/>
              <a:gd name="connsiteX1" fmla="*/ 626818 w 3760833"/>
              <a:gd name="connsiteY1" fmla="*/ 0 h 5071932"/>
              <a:gd name="connsiteX2" fmla="*/ 3134015 w 3760833"/>
              <a:gd name="connsiteY2" fmla="*/ 0 h 5071932"/>
              <a:gd name="connsiteX3" fmla="*/ 3760833 w 3760833"/>
              <a:gd name="connsiteY3" fmla="*/ 4445114 h 5071932"/>
              <a:gd name="connsiteX4" fmla="*/ 3134015 w 3760833"/>
              <a:gd name="connsiteY4" fmla="*/ 5071932 h 5071932"/>
              <a:gd name="connsiteX5" fmla="*/ 626818 w 3760833"/>
              <a:gd name="connsiteY5" fmla="*/ 5071932 h 5071932"/>
              <a:gd name="connsiteX6" fmla="*/ 0 w 3760833"/>
              <a:gd name="connsiteY6" fmla="*/ 4445114 h 5071932"/>
              <a:gd name="connsiteX7" fmla="*/ 0 w 3760833"/>
              <a:gd name="connsiteY7" fmla="*/ 626818 h 5071932"/>
              <a:gd name="connsiteX0" fmla="*/ 0 w 3765809"/>
              <a:gd name="connsiteY0" fmla="*/ 626818 h 5071932"/>
              <a:gd name="connsiteX1" fmla="*/ 626818 w 3765809"/>
              <a:gd name="connsiteY1" fmla="*/ 0 h 5071932"/>
              <a:gd name="connsiteX2" fmla="*/ 3322511 w 3765809"/>
              <a:gd name="connsiteY2" fmla="*/ 43457 h 5071932"/>
              <a:gd name="connsiteX3" fmla="*/ 3760833 w 3765809"/>
              <a:gd name="connsiteY3" fmla="*/ 4445114 h 5071932"/>
              <a:gd name="connsiteX4" fmla="*/ 3134015 w 3765809"/>
              <a:gd name="connsiteY4" fmla="*/ 5071932 h 5071932"/>
              <a:gd name="connsiteX5" fmla="*/ 626818 w 3765809"/>
              <a:gd name="connsiteY5" fmla="*/ 5071932 h 5071932"/>
              <a:gd name="connsiteX6" fmla="*/ 0 w 3765809"/>
              <a:gd name="connsiteY6" fmla="*/ 4445114 h 5071932"/>
              <a:gd name="connsiteX7" fmla="*/ 0 w 3765809"/>
              <a:gd name="connsiteY7" fmla="*/ 626818 h 5071932"/>
              <a:gd name="connsiteX0" fmla="*/ 0 w 3760833"/>
              <a:gd name="connsiteY0" fmla="*/ 626818 h 5071932"/>
              <a:gd name="connsiteX1" fmla="*/ 626818 w 3760833"/>
              <a:gd name="connsiteY1" fmla="*/ 0 h 5071932"/>
              <a:gd name="connsiteX2" fmla="*/ 3322511 w 3760833"/>
              <a:gd name="connsiteY2" fmla="*/ 43457 h 5071932"/>
              <a:gd name="connsiteX3" fmla="*/ 3760833 w 3760833"/>
              <a:gd name="connsiteY3" fmla="*/ 4445114 h 5071932"/>
              <a:gd name="connsiteX4" fmla="*/ 3134015 w 3760833"/>
              <a:gd name="connsiteY4" fmla="*/ 5071932 h 5071932"/>
              <a:gd name="connsiteX5" fmla="*/ 626818 w 3760833"/>
              <a:gd name="connsiteY5" fmla="*/ 5071932 h 5071932"/>
              <a:gd name="connsiteX6" fmla="*/ 0 w 3760833"/>
              <a:gd name="connsiteY6" fmla="*/ 4445114 h 5071932"/>
              <a:gd name="connsiteX7" fmla="*/ 0 w 3760833"/>
              <a:gd name="connsiteY7" fmla="*/ 626818 h 5071932"/>
              <a:gd name="connsiteX0" fmla="*/ 0 w 4024760"/>
              <a:gd name="connsiteY0" fmla="*/ 626818 h 5071932"/>
              <a:gd name="connsiteX1" fmla="*/ 626818 w 4024760"/>
              <a:gd name="connsiteY1" fmla="*/ 0 h 5071932"/>
              <a:gd name="connsiteX2" fmla="*/ 3322511 w 4024760"/>
              <a:gd name="connsiteY2" fmla="*/ 43457 h 5071932"/>
              <a:gd name="connsiteX3" fmla="*/ 4024760 w 4024760"/>
              <a:gd name="connsiteY3" fmla="*/ 4191075 h 5071932"/>
              <a:gd name="connsiteX4" fmla="*/ 3134015 w 4024760"/>
              <a:gd name="connsiteY4" fmla="*/ 5071932 h 5071932"/>
              <a:gd name="connsiteX5" fmla="*/ 626818 w 4024760"/>
              <a:gd name="connsiteY5" fmla="*/ 5071932 h 5071932"/>
              <a:gd name="connsiteX6" fmla="*/ 0 w 4024760"/>
              <a:gd name="connsiteY6" fmla="*/ 4445114 h 5071932"/>
              <a:gd name="connsiteX7" fmla="*/ 0 w 4024760"/>
              <a:gd name="connsiteY7" fmla="*/ 626818 h 5071932"/>
              <a:gd name="connsiteX0" fmla="*/ 0 w 4024760"/>
              <a:gd name="connsiteY0" fmla="*/ 626818 h 5071932"/>
              <a:gd name="connsiteX1" fmla="*/ 626818 w 4024760"/>
              <a:gd name="connsiteY1" fmla="*/ 0 h 5071932"/>
              <a:gd name="connsiteX2" fmla="*/ 3322511 w 4024760"/>
              <a:gd name="connsiteY2" fmla="*/ 43457 h 5071932"/>
              <a:gd name="connsiteX3" fmla="*/ 4024760 w 4024760"/>
              <a:gd name="connsiteY3" fmla="*/ 4191075 h 5071932"/>
              <a:gd name="connsiteX4" fmla="*/ 3134015 w 4024760"/>
              <a:gd name="connsiteY4" fmla="*/ 5071932 h 5071932"/>
              <a:gd name="connsiteX5" fmla="*/ 626818 w 4024760"/>
              <a:gd name="connsiteY5" fmla="*/ 5071932 h 5071932"/>
              <a:gd name="connsiteX6" fmla="*/ 0 w 4024760"/>
              <a:gd name="connsiteY6" fmla="*/ 4445114 h 5071932"/>
              <a:gd name="connsiteX7" fmla="*/ 0 w 4024760"/>
              <a:gd name="connsiteY7" fmla="*/ 626818 h 5071932"/>
              <a:gd name="connsiteX0" fmla="*/ 0 w 4024760"/>
              <a:gd name="connsiteY0" fmla="*/ 626818 h 5071932"/>
              <a:gd name="connsiteX1" fmla="*/ 626818 w 4024760"/>
              <a:gd name="connsiteY1" fmla="*/ 0 h 5071932"/>
              <a:gd name="connsiteX2" fmla="*/ 3322511 w 4024760"/>
              <a:gd name="connsiteY2" fmla="*/ 43457 h 5071932"/>
              <a:gd name="connsiteX3" fmla="*/ 4024760 w 4024760"/>
              <a:gd name="connsiteY3" fmla="*/ 4191075 h 5071932"/>
              <a:gd name="connsiteX4" fmla="*/ 626818 w 4024760"/>
              <a:gd name="connsiteY4" fmla="*/ 5071932 h 5071932"/>
              <a:gd name="connsiteX5" fmla="*/ 0 w 4024760"/>
              <a:gd name="connsiteY5" fmla="*/ 4445114 h 5071932"/>
              <a:gd name="connsiteX6" fmla="*/ 0 w 4024760"/>
              <a:gd name="connsiteY6" fmla="*/ 626818 h 5071932"/>
              <a:gd name="connsiteX0" fmla="*/ 0 w 4037258"/>
              <a:gd name="connsiteY0" fmla="*/ 626818 h 5071932"/>
              <a:gd name="connsiteX1" fmla="*/ 626818 w 4037258"/>
              <a:gd name="connsiteY1" fmla="*/ 0 h 5071932"/>
              <a:gd name="connsiteX2" fmla="*/ 3322511 w 4037258"/>
              <a:gd name="connsiteY2" fmla="*/ 43457 h 5071932"/>
              <a:gd name="connsiteX3" fmla="*/ 4037258 w 4037258"/>
              <a:gd name="connsiteY3" fmla="*/ 4188823 h 5071932"/>
              <a:gd name="connsiteX4" fmla="*/ 626818 w 4037258"/>
              <a:gd name="connsiteY4" fmla="*/ 5071932 h 5071932"/>
              <a:gd name="connsiteX5" fmla="*/ 0 w 4037258"/>
              <a:gd name="connsiteY5" fmla="*/ 4445114 h 5071932"/>
              <a:gd name="connsiteX6" fmla="*/ 0 w 4037258"/>
              <a:gd name="connsiteY6" fmla="*/ 626818 h 5071932"/>
              <a:gd name="connsiteX0" fmla="*/ 0 w 4037258"/>
              <a:gd name="connsiteY0" fmla="*/ 626818 h 5071932"/>
              <a:gd name="connsiteX1" fmla="*/ 626818 w 4037258"/>
              <a:gd name="connsiteY1" fmla="*/ 0 h 5071932"/>
              <a:gd name="connsiteX2" fmla="*/ 3322511 w 4037258"/>
              <a:gd name="connsiteY2" fmla="*/ 43457 h 5071932"/>
              <a:gd name="connsiteX3" fmla="*/ 4037258 w 4037258"/>
              <a:gd name="connsiteY3" fmla="*/ 4188823 h 5071932"/>
              <a:gd name="connsiteX4" fmla="*/ 626818 w 4037258"/>
              <a:gd name="connsiteY4" fmla="*/ 5071932 h 5071932"/>
              <a:gd name="connsiteX5" fmla="*/ 0 w 4037258"/>
              <a:gd name="connsiteY5" fmla="*/ 4445114 h 5071932"/>
              <a:gd name="connsiteX6" fmla="*/ 0 w 4037258"/>
              <a:gd name="connsiteY6" fmla="*/ 626818 h 5071932"/>
              <a:gd name="connsiteX0" fmla="*/ 0 w 4066760"/>
              <a:gd name="connsiteY0" fmla="*/ 626818 h 5071932"/>
              <a:gd name="connsiteX1" fmla="*/ 626818 w 4066760"/>
              <a:gd name="connsiteY1" fmla="*/ 0 h 5071932"/>
              <a:gd name="connsiteX2" fmla="*/ 3322511 w 4066760"/>
              <a:gd name="connsiteY2" fmla="*/ 43457 h 5071932"/>
              <a:gd name="connsiteX3" fmla="*/ 4066760 w 4066760"/>
              <a:gd name="connsiteY3" fmla="*/ 4209315 h 5071932"/>
              <a:gd name="connsiteX4" fmla="*/ 626818 w 4066760"/>
              <a:gd name="connsiteY4" fmla="*/ 5071932 h 5071932"/>
              <a:gd name="connsiteX5" fmla="*/ 0 w 4066760"/>
              <a:gd name="connsiteY5" fmla="*/ 4445114 h 5071932"/>
              <a:gd name="connsiteX6" fmla="*/ 0 w 4066760"/>
              <a:gd name="connsiteY6" fmla="*/ 626818 h 5071932"/>
              <a:gd name="connsiteX0" fmla="*/ 0 w 4066760"/>
              <a:gd name="connsiteY0" fmla="*/ 626818 h 5071932"/>
              <a:gd name="connsiteX1" fmla="*/ 626818 w 4066760"/>
              <a:gd name="connsiteY1" fmla="*/ 0 h 5071932"/>
              <a:gd name="connsiteX2" fmla="*/ 3322511 w 4066760"/>
              <a:gd name="connsiteY2" fmla="*/ 43457 h 5071932"/>
              <a:gd name="connsiteX3" fmla="*/ 4066760 w 4066760"/>
              <a:gd name="connsiteY3" fmla="*/ 4209315 h 5071932"/>
              <a:gd name="connsiteX4" fmla="*/ 626818 w 4066760"/>
              <a:gd name="connsiteY4" fmla="*/ 5071932 h 5071932"/>
              <a:gd name="connsiteX5" fmla="*/ 0 w 4066760"/>
              <a:gd name="connsiteY5" fmla="*/ 4445114 h 5071932"/>
              <a:gd name="connsiteX6" fmla="*/ 0 w 4066760"/>
              <a:gd name="connsiteY6" fmla="*/ 626818 h 5071932"/>
              <a:gd name="connsiteX0" fmla="*/ 0 w 4085125"/>
              <a:gd name="connsiteY0" fmla="*/ 626818 h 5071932"/>
              <a:gd name="connsiteX1" fmla="*/ 626818 w 4085125"/>
              <a:gd name="connsiteY1" fmla="*/ 0 h 5071932"/>
              <a:gd name="connsiteX2" fmla="*/ 3322511 w 4085125"/>
              <a:gd name="connsiteY2" fmla="*/ 43457 h 5071932"/>
              <a:gd name="connsiteX3" fmla="*/ 4085125 w 4085125"/>
              <a:gd name="connsiteY3" fmla="*/ 4206005 h 5071932"/>
              <a:gd name="connsiteX4" fmla="*/ 626818 w 4085125"/>
              <a:gd name="connsiteY4" fmla="*/ 5071932 h 5071932"/>
              <a:gd name="connsiteX5" fmla="*/ 0 w 4085125"/>
              <a:gd name="connsiteY5" fmla="*/ 4445114 h 5071932"/>
              <a:gd name="connsiteX6" fmla="*/ 0 w 4085125"/>
              <a:gd name="connsiteY6" fmla="*/ 626818 h 5071932"/>
              <a:gd name="connsiteX0" fmla="*/ 0 w 4085125"/>
              <a:gd name="connsiteY0" fmla="*/ 626818 h 5071932"/>
              <a:gd name="connsiteX1" fmla="*/ 626818 w 4085125"/>
              <a:gd name="connsiteY1" fmla="*/ 0 h 5071932"/>
              <a:gd name="connsiteX2" fmla="*/ 3340876 w 4085125"/>
              <a:gd name="connsiteY2" fmla="*/ 40147 h 5071932"/>
              <a:gd name="connsiteX3" fmla="*/ 4085125 w 4085125"/>
              <a:gd name="connsiteY3" fmla="*/ 4206005 h 5071932"/>
              <a:gd name="connsiteX4" fmla="*/ 626818 w 4085125"/>
              <a:gd name="connsiteY4" fmla="*/ 5071932 h 5071932"/>
              <a:gd name="connsiteX5" fmla="*/ 0 w 4085125"/>
              <a:gd name="connsiteY5" fmla="*/ 4445114 h 5071932"/>
              <a:gd name="connsiteX6" fmla="*/ 0 w 4085125"/>
              <a:gd name="connsiteY6" fmla="*/ 626818 h 507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5125" h="5071932">
                <a:moveTo>
                  <a:pt x="0" y="626818"/>
                </a:moveTo>
                <a:cubicBezTo>
                  <a:pt x="0" y="280636"/>
                  <a:pt x="280636" y="0"/>
                  <a:pt x="626818" y="0"/>
                </a:cubicBezTo>
                <a:lnTo>
                  <a:pt x="3340876" y="40147"/>
                </a:lnTo>
                <a:cubicBezTo>
                  <a:pt x="3487017" y="913320"/>
                  <a:pt x="3921627" y="3312722"/>
                  <a:pt x="4085125" y="4206005"/>
                </a:cubicBezTo>
                <a:cubicBezTo>
                  <a:pt x="3635843" y="5044084"/>
                  <a:pt x="1297611" y="5029592"/>
                  <a:pt x="626818" y="5071932"/>
                </a:cubicBezTo>
                <a:cubicBezTo>
                  <a:pt x="280636" y="5071932"/>
                  <a:pt x="0" y="4791296"/>
                  <a:pt x="0" y="4445114"/>
                </a:cubicBezTo>
                <a:lnTo>
                  <a:pt x="0" y="626818"/>
                </a:lnTo>
                <a:close/>
              </a:path>
            </a:pathLst>
          </a:custGeom>
          <a:noFill/>
          <a:ln>
            <a:noFill/>
          </a:ln>
        </p:spPr>
        <p:style>
          <a:lnRef idx="2">
            <a:schemeClr val="dk1"/>
          </a:lnRef>
          <a:fillRef idx="1">
            <a:schemeClr val="lt1"/>
          </a:fillRef>
          <a:effectRef idx="0">
            <a:schemeClr val="dk1"/>
          </a:effectRef>
          <a:fontRef idx="minor">
            <a:schemeClr val="dk1"/>
          </a:fontRef>
        </p:style>
        <p:txBody>
          <a:bodyPr rtlCol="0" anchor="ctr">
            <a:normAutofit/>
          </a:bodyPr>
          <a:lstStyle/>
          <a:p>
            <a:pPr algn="ctr"/>
            <a:endParaRPr lang="en-GB" sz="2400" b="1" dirty="0">
              <a:solidFill>
                <a:schemeClr val="bg2"/>
              </a:solidFill>
              <a:latin typeface="Times New Roman" panose="02020603050405020304" pitchFamily="18" charset="0"/>
              <a:cs typeface="Times New Roman" panose="02020603050405020304" pitchFamily="18" charset="0"/>
            </a:endParaRPr>
          </a:p>
          <a:p>
            <a:pPr algn="ctr"/>
            <a:r>
              <a:rPr lang="en-GB" sz="2400" b="1" dirty="0">
                <a:solidFill>
                  <a:schemeClr val="accent1"/>
                </a:solidFill>
                <a:latin typeface="Times New Roman" panose="02020603050405020304" pitchFamily="18" charset="0"/>
                <a:cs typeface="Times New Roman" panose="02020603050405020304" pitchFamily="18" charset="0"/>
              </a:rPr>
              <a:t>Grant Selection Committee Members</a:t>
            </a:r>
          </a:p>
          <a:p>
            <a:pPr algn="ctr"/>
            <a:r>
              <a:rPr lang="en-GB" sz="2400" b="1" dirty="0">
                <a:solidFill>
                  <a:schemeClr val="bg2"/>
                </a:solidFill>
                <a:latin typeface="Times New Roman" panose="02020603050405020304" pitchFamily="18" charset="0"/>
                <a:cs typeface="Times New Roman" panose="02020603050405020304" pitchFamily="18" charset="0"/>
              </a:rPr>
              <a:t>Adam Alvidrez</a:t>
            </a:r>
          </a:p>
          <a:p>
            <a:pPr algn="ctr"/>
            <a:r>
              <a:rPr lang="en-GB" sz="2400" b="1" dirty="0">
                <a:solidFill>
                  <a:schemeClr val="bg2"/>
                </a:solidFill>
                <a:latin typeface="Times New Roman" panose="02020603050405020304" pitchFamily="18" charset="0"/>
                <a:cs typeface="Times New Roman" panose="02020603050405020304" pitchFamily="18" charset="0"/>
              </a:rPr>
              <a:t>Carole Cohen</a:t>
            </a:r>
          </a:p>
          <a:p>
            <a:pPr algn="ctr"/>
            <a:r>
              <a:rPr lang="en-GB" sz="2400" b="1" dirty="0">
                <a:solidFill>
                  <a:schemeClr val="bg2"/>
                </a:solidFill>
                <a:latin typeface="Times New Roman" panose="02020603050405020304" pitchFamily="18" charset="0"/>
                <a:cs typeface="Times New Roman" panose="02020603050405020304" pitchFamily="18" charset="0"/>
              </a:rPr>
              <a:t>Penny Fulton</a:t>
            </a:r>
          </a:p>
          <a:p>
            <a:pPr algn="ctr"/>
            <a:r>
              <a:rPr lang="en-GB" sz="2400" b="1" dirty="0">
                <a:solidFill>
                  <a:schemeClr val="bg2"/>
                </a:solidFill>
                <a:latin typeface="Times New Roman" panose="02020603050405020304" pitchFamily="18" charset="0"/>
                <a:cs typeface="Times New Roman" panose="02020603050405020304" pitchFamily="18" charset="0"/>
              </a:rPr>
              <a:t>Larry Peahl</a:t>
            </a:r>
          </a:p>
          <a:p>
            <a:pPr algn="ctr"/>
            <a:r>
              <a:rPr lang="en-GB" sz="2400" b="1" dirty="0">
                <a:solidFill>
                  <a:schemeClr val="bg2"/>
                </a:solidFill>
                <a:latin typeface="Times New Roman" panose="02020603050405020304" pitchFamily="18" charset="0"/>
                <a:cs typeface="Times New Roman" panose="02020603050405020304" pitchFamily="18" charset="0"/>
              </a:rPr>
              <a:t>Don Zumbro</a:t>
            </a:r>
          </a:p>
        </p:txBody>
      </p:sp>
    </p:spTree>
    <p:extLst>
      <p:ext uri="{BB962C8B-B14F-4D97-AF65-F5344CB8AC3E}">
        <p14:creationId xmlns:p14="http://schemas.microsoft.com/office/powerpoint/2010/main" val="105766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48000" fill="hold" grpId="0" nodeType="withEffect">
                                  <p:stCondLst>
                                    <p:cond delay="3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decel="48000" fill="hold" grpId="0"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48000" fill="hold" grpId="0" nodeType="withEffect">
                                  <p:stCondLst>
                                    <p:cond delay="6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decel="48000" fill="hold" grpId="0" nodeType="withEffect">
                                  <p:stCondLst>
                                    <p:cond delay="70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000" fill="hold"/>
                                        <p:tgtEl>
                                          <p:spTgt spid="25"/>
                                        </p:tgtEl>
                                        <p:attrNameLst>
                                          <p:attrName>ppt_x</p:attrName>
                                        </p:attrNameLst>
                                      </p:cBhvr>
                                      <p:tavLst>
                                        <p:tav tm="0">
                                          <p:val>
                                            <p:strVal val="#ppt_x"/>
                                          </p:val>
                                        </p:tav>
                                        <p:tav tm="100000">
                                          <p:val>
                                            <p:strVal val="#ppt_x"/>
                                          </p:val>
                                        </p:tav>
                                      </p:tavLst>
                                    </p:anim>
                                    <p:anim calcmode="lin" valueType="num">
                                      <p:cBhvr additive="base">
                                        <p:cTn id="20" dur="10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decel="48000" fill="hold" grpId="0" nodeType="withEffect">
                                  <p:stCondLst>
                                    <p:cond delay="80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1000" fill="hold"/>
                                        <p:tgtEl>
                                          <p:spTgt spid="24"/>
                                        </p:tgtEl>
                                        <p:attrNameLst>
                                          <p:attrName>ppt_x</p:attrName>
                                        </p:attrNameLst>
                                      </p:cBhvr>
                                      <p:tavLst>
                                        <p:tav tm="0">
                                          <p:val>
                                            <p:strVal val="#ppt_x"/>
                                          </p:val>
                                        </p:tav>
                                        <p:tav tm="100000">
                                          <p:val>
                                            <p:strVal val="#ppt_x"/>
                                          </p:val>
                                        </p:tav>
                                      </p:tavLst>
                                    </p:anim>
                                    <p:anim calcmode="lin" valueType="num">
                                      <p:cBhvr additive="base">
                                        <p:cTn id="24" dur="1000" fill="hold"/>
                                        <p:tgtEl>
                                          <p:spTgt spid="24"/>
                                        </p:tgtEl>
                                        <p:attrNameLst>
                                          <p:attrName>ppt_y</p:attrName>
                                        </p:attrNameLst>
                                      </p:cBhvr>
                                      <p:tavLst>
                                        <p:tav tm="0">
                                          <p:val>
                                            <p:strVal val="1+#ppt_h/2"/>
                                          </p:val>
                                        </p:tav>
                                        <p:tav tm="100000">
                                          <p:val>
                                            <p:strVal val="#ppt_y"/>
                                          </p:val>
                                        </p:tav>
                                      </p:tavLst>
                                    </p:anim>
                                  </p:childTnLst>
                                </p:cTn>
                              </p:par>
                            </p:childTnLst>
                          </p:cTn>
                        </p:par>
                        <p:par>
                          <p:cTn id="25" fill="hold">
                            <p:stCondLst>
                              <p:cond delay="1800"/>
                            </p:stCondLst>
                            <p:childTnLst>
                              <p:par>
                                <p:cTn id="26" presetID="10" presetClass="entr" presetSubtype="0" fill="hold" grpId="0" nodeType="afterEffect">
                                  <p:stCondLst>
                                    <p:cond delay="10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2" presetClass="entr" presetSubtype="4" decel="48000" fill="hold" grpId="0" nodeType="withEffect">
                                  <p:stCondLst>
                                    <p:cond delay="30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1000" fill="hold"/>
                                        <p:tgtEl>
                                          <p:spTgt spid="17"/>
                                        </p:tgtEl>
                                        <p:attrNameLst>
                                          <p:attrName>ppt_x</p:attrName>
                                        </p:attrNameLst>
                                      </p:cBhvr>
                                      <p:tavLst>
                                        <p:tav tm="0">
                                          <p:val>
                                            <p:strVal val="#ppt_x"/>
                                          </p:val>
                                        </p:tav>
                                        <p:tav tm="100000">
                                          <p:val>
                                            <p:strVal val="#ppt_x"/>
                                          </p:val>
                                        </p:tav>
                                      </p:tavLst>
                                    </p:anim>
                                    <p:anim calcmode="lin" valueType="num">
                                      <p:cBhvr additive="base">
                                        <p:cTn id="32"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12" grpId="0" animBg="1"/>
      <p:bldP spid="2" grpId="0" animBg="1"/>
      <p:bldP spid="14" grpId="0" animBg="1"/>
      <p:bldP spid="4" grpId="0" animBg="1"/>
      <p:bldP spid="17"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237BF7-36ED-4080-8AE7-0D70E4CFB23A}"/>
              </a:ext>
            </a:extLst>
          </p:cNvPr>
          <p:cNvSpPr/>
          <p:nvPr/>
        </p:nvSpPr>
        <p:spPr>
          <a:xfrm>
            <a:off x="750438" y="-36817"/>
            <a:ext cx="11130455" cy="6858000"/>
          </a:xfrm>
          <a:prstGeom prst="rect">
            <a:avLst/>
          </a:prstGeom>
          <a:solidFill>
            <a:schemeClr val="accent6">
              <a:lumMod val="75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15" name="Rectangle: Rounded Corners 1">
            <a:extLst>
              <a:ext uri="{FF2B5EF4-FFF2-40B4-BE49-F238E27FC236}">
                <a16:creationId xmlns:a16="http://schemas.microsoft.com/office/drawing/2014/main" id="{4AF24BDE-22B8-4322-AD03-E49D669A50CB}"/>
              </a:ext>
            </a:extLst>
          </p:cNvPr>
          <p:cNvSpPr/>
          <p:nvPr/>
        </p:nvSpPr>
        <p:spPr>
          <a:xfrm rot="6443728">
            <a:off x="-977799" y="2875800"/>
            <a:ext cx="5724725" cy="1869077"/>
          </a:xfrm>
          <a:custGeom>
            <a:avLst/>
            <a:gdLst>
              <a:gd name="connsiteX0" fmla="*/ 0 w 8872010"/>
              <a:gd name="connsiteY0" fmla="*/ 621732 h 3730317"/>
              <a:gd name="connsiteX1" fmla="*/ 621732 w 8872010"/>
              <a:gd name="connsiteY1" fmla="*/ 0 h 3730317"/>
              <a:gd name="connsiteX2" fmla="*/ 8250278 w 8872010"/>
              <a:gd name="connsiteY2" fmla="*/ 0 h 3730317"/>
              <a:gd name="connsiteX3" fmla="*/ 8872010 w 8872010"/>
              <a:gd name="connsiteY3" fmla="*/ 621732 h 3730317"/>
              <a:gd name="connsiteX4" fmla="*/ 8872010 w 8872010"/>
              <a:gd name="connsiteY4" fmla="*/ 3108585 h 3730317"/>
              <a:gd name="connsiteX5" fmla="*/ 8250278 w 8872010"/>
              <a:gd name="connsiteY5" fmla="*/ 3730317 h 3730317"/>
              <a:gd name="connsiteX6" fmla="*/ 621732 w 8872010"/>
              <a:gd name="connsiteY6" fmla="*/ 3730317 h 3730317"/>
              <a:gd name="connsiteX7" fmla="*/ 0 w 8872010"/>
              <a:gd name="connsiteY7" fmla="*/ 3108585 h 3730317"/>
              <a:gd name="connsiteX8" fmla="*/ 0 w 8872010"/>
              <a:gd name="connsiteY8" fmla="*/ 621732 h 3730317"/>
              <a:gd name="connsiteX0" fmla="*/ 593917 w 9465927"/>
              <a:gd name="connsiteY0" fmla="*/ 621732 h 3730317"/>
              <a:gd name="connsiteX1" fmla="*/ 1215649 w 9465927"/>
              <a:gd name="connsiteY1" fmla="*/ 0 h 3730317"/>
              <a:gd name="connsiteX2" fmla="*/ 8844195 w 9465927"/>
              <a:gd name="connsiteY2" fmla="*/ 0 h 3730317"/>
              <a:gd name="connsiteX3" fmla="*/ 9465927 w 9465927"/>
              <a:gd name="connsiteY3" fmla="*/ 621732 h 3730317"/>
              <a:gd name="connsiteX4" fmla="*/ 9465927 w 9465927"/>
              <a:gd name="connsiteY4" fmla="*/ 3108585 h 3730317"/>
              <a:gd name="connsiteX5" fmla="*/ 8844195 w 9465927"/>
              <a:gd name="connsiteY5" fmla="*/ 3730317 h 3730317"/>
              <a:gd name="connsiteX6" fmla="*/ 1215649 w 9465927"/>
              <a:gd name="connsiteY6" fmla="*/ 3730317 h 3730317"/>
              <a:gd name="connsiteX7" fmla="*/ 0 w 9465927"/>
              <a:gd name="connsiteY7" fmla="*/ 2955116 h 3730317"/>
              <a:gd name="connsiteX8" fmla="*/ 593917 w 9465927"/>
              <a:gd name="connsiteY8" fmla="*/ 621732 h 3730317"/>
              <a:gd name="connsiteX0" fmla="*/ 424482 w 9465927"/>
              <a:gd name="connsiteY0" fmla="*/ 620586 h 3730317"/>
              <a:gd name="connsiteX1" fmla="*/ 1215649 w 9465927"/>
              <a:gd name="connsiteY1" fmla="*/ 0 h 3730317"/>
              <a:gd name="connsiteX2" fmla="*/ 8844195 w 9465927"/>
              <a:gd name="connsiteY2" fmla="*/ 0 h 3730317"/>
              <a:gd name="connsiteX3" fmla="*/ 9465927 w 9465927"/>
              <a:gd name="connsiteY3" fmla="*/ 621732 h 3730317"/>
              <a:gd name="connsiteX4" fmla="*/ 9465927 w 9465927"/>
              <a:gd name="connsiteY4" fmla="*/ 3108585 h 3730317"/>
              <a:gd name="connsiteX5" fmla="*/ 8844195 w 9465927"/>
              <a:gd name="connsiteY5" fmla="*/ 3730317 h 3730317"/>
              <a:gd name="connsiteX6" fmla="*/ 1215649 w 9465927"/>
              <a:gd name="connsiteY6" fmla="*/ 3730317 h 3730317"/>
              <a:gd name="connsiteX7" fmla="*/ 0 w 9465927"/>
              <a:gd name="connsiteY7" fmla="*/ 2955116 h 3730317"/>
              <a:gd name="connsiteX8" fmla="*/ 424482 w 9465927"/>
              <a:gd name="connsiteY8" fmla="*/ 620586 h 3730317"/>
              <a:gd name="connsiteX0" fmla="*/ 424482 w 9465927"/>
              <a:gd name="connsiteY0" fmla="*/ 620586 h 3730317"/>
              <a:gd name="connsiteX1" fmla="*/ 1215649 w 9465927"/>
              <a:gd name="connsiteY1" fmla="*/ 0 h 3730317"/>
              <a:gd name="connsiteX2" fmla="*/ 8844195 w 9465927"/>
              <a:gd name="connsiteY2" fmla="*/ 0 h 3730317"/>
              <a:gd name="connsiteX3" fmla="*/ 9465927 w 9465927"/>
              <a:gd name="connsiteY3" fmla="*/ 621732 h 3730317"/>
              <a:gd name="connsiteX4" fmla="*/ 9465927 w 9465927"/>
              <a:gd name="connsiteY4" fmla="*/ 3108585 h 3730317"/>
              <a:gd name="connsiteX5" fmla="*/ 8844195 w 9465927"/>
              <a:gd name="connsiteY5" fmla="*/ 3730317 h 3730317"/>
              <a:gd name="connsiteX6" fmla="*/ 1215649 w 9465927"/>
              <a:gd name="connsiteY6" fmla="*/ 3730317 h 3730317"/>
              <a:gd name="connsiteX7" fmla="*/ 0 w 9465927"/>
              <a:gd name="connsiteY7" fmla="*/ 2955116 h 3730317"/>
              <a:gd name="connsiteX8" fmla="*/ 424482 w 9465927"/>
              <a:gd name="connsiteY8" fmla="*/ 620586 h 3730317"/>
              <a:gd name="connsiteX0" fmla="*/ 424482 w 9465927"/>
              <a:gd name="connsiteY0" fmla="*/ 620586 h 3730317"/>
              <a:gd name="connsiteX1" fmla="*/ 1215649 w 9465927"/>
              <a:gd name="connsiteY1" fmla="*/ 0 h 3730317"/>
              <a:gd name="connsiteX2" fmla="*/ 8844195 w 9465927"/>
              <a:gd name="connsiteY2" fmla="*/ 0 h 3730317"/>
              <a:gd name="connsiteX3" fmla="*/ 9465927 w 9465927"/>
              <a:gd name="connsiteY3" fmla="*/ 621732 h 3730317"/>
              <a:gd name="connsiteX4" fmla="*/ 9465927 w 9465927"/>
              <a:gd name="connsiteY4" fmla="*/ 3108585 h 3730317"/>
              <a:gd name="connsiteX5" fmla="*/ 8844195 w 9465927"/>
              <a:gd name="connsiteY5" fmla="*/ 3730317 h 3730317"/>
              <a:gd name="connsiteX6" fmla="*/ 0 w 9465927"/>
              <a:gd name="connsiteY6" fmla="*/ 2955116 h 3730317"/>
              <a:gd name="connsiteX7" fmla="*/ 424482 w 9465927"/>
              <a:gd name="connsiteY7" fmla="*/ 620586 h 3730317"/>
              <a:gd name="connsiteX0" fmla="*/ 424482 w 9465927"/>
              <a:gd name="connsiteY0" fmla="*/ 620586 h 3342261"/>
              <a:gd name="connsiteX1" fmla="*/ 1215649 w 9465927"/>
              <a:gd name="connsiteY1" fmla="*/ 0 h 3342261"/>
              <a:gd name="connsiteX2" fmla="*/ 8844195 w 9465927"/>
              <a:gd name="connsiteY2" fmla="*/ 0 h 3342261"/>
              <a:gd name="connsiteX3" fmla="*/ 9465927 w 9465927"/>
              <a:gd name="connsiteY3" fmla="*/ 621732 h 3342261"/>
              <a:gd name="connsiteX4" fmla="*/ 9465927 w 9465927"/>
              <a:gd name="connsiteY4" fmla="*/ 3108585 h 3342261"/>
              <a:gd name="connsiteX5" fmla="*/ 0 w 9465927"/>
              <a:gd name="connsiteY5" fmla="*/ 2955116 h 3342261"/>
              <a:gd name="connsiteX6" fmla="*/ 424482 w 9465927"/>
              <a:gd name="connsiteY6" fmla="*/ 620586 h 3342261"/>
              <a:gd name="connsiteX0" fmla="*/ 424482 w 9465927"/>
              <a:gd name="connsiteY0" fmla="*/ 620586 h 2955116"/>
              <a:gd name="connsiteX1" fmla="*/ 1215649 w 9465927"/>
              <a:gd name="connsiteY1" fmla="*/ 0 h 2955116"/>
              <a:gd name="connsiteX2" fmla="*/ 8844195 w 9465927"/>
              <a:gd name="connsiteY2" fmla="*/ 0 h 2955116"/>
              <a:gd name="connsiteX3" fmla="*/ 9465927 w 9465927"/>
              <a:gd name="connsiteY3" fmla="*/ 621732 h 2955116"/>
              <a:gd name="connsiteX4" fmla="*/ 0 w 9465927"/>
              <a:gd name="connsiteY4" fmla="*/ 2955116 h 2955116"/>
              <a:gd name="connsiteX5" fmla="*/ 424482 w 9465927"/>
              <a:gd name="connsiteY5" fmla="*/ 620586 h 2955116"/>
              <a:gd name="connsiteX0" fmla="*/ 354197 w 9465927"/>
              <a:gd name="connsiteY0" fmla="*/ 597264 h 2955116"/>
              <a:gd name="connsiteX1" fmla="*/ 1215649 w 9465927"/>
              <a:gd name="connsiteY1" fmla="*/ 0 h 2955116"/>
              <a:gd name="connsiteX2" fmla="*/ 8844195 w 9465927"/>
              <a:gd name="connsiteY2" fmla="*/ 0 h 2955116"/>
              <a:gd name="connsiteX3" fmla="*/ 9465927 w 9465927"/>
              <a:gd name="connsiteY3" fmla="*/ 621732 h 2955116"/>
              <a:gd name="connsiteX4" fmla="*/ 0 w 9465927"/>
              <a:gd name="connsiteY4" fmla="*/ 2955116 h 2955116"/>
              <a:gd name="connsiteX5" fmla="*/ 354197 w 9465927"/>
              <a:gd name="connsiteY5" fmla="*/ 597264 h 2955116"/>
              <a:gd name="connsiteX0" fmla="*/ 354197 w 9465927"/>
              <a:gd name="connsiteY0" fmla="*/ 597264 h 2955116"/>
              <a:gd name="connsiteX1" fmla="*/ 1215649 w 9465927"/>
              <a:gd name="connsiteY1" fmla="*/ 0 h 2955116"/>
              <a:gd name="connsiteX2" fmla="*/ 8844195 w 9465927"/>
              <a:gd name="connsiteY2" fmla="*/ 0 h 2955116"/>
              <a:gd name="connsiteX3" fmla="*/ 9465927 w 9465927"/>
              <a:gd name="connsiteY3" fmla="*/ 621732 h 2955116"/>
              <a:gd name="connsiteX4" fmla="*/ 0 w 9465927"/>
              <a:gd name="connsiteY4" fmla="*/ 2955116 h 2955116"/>
              <a:gd name="connsiteX5" fmla="*/ 354197 w 9465927"/>
              <a:gd name="connsiteY5" fmla="*/ 597264 h 2955116"/>
              <a:gd name="connsiteX0" fmla="*/ 354197 w 9465927"/>
              <a:gd name="connsiteY0" fmla="*/ 597264 h 2955116"/>
              <a:gd name="connsiteX1" fmla="*/ 1215649 w 9465927"/>
              <a:gd name="connsiteY1" fmla="*/ 0 h 2955116"/>
              <a:gd name="connsiteX2" fmla="*/ 8844195 w 9465927"/>
              <a:gd name="connsiteY2" fmla="*/ 0 h 2955116"/>
              <a:gd name="connsiteX3" fmla="*/ 9465927 w 9465927"/>
              <a:gd name="connsiteY3" fmla="*/ 621732 h 2955116"/>
              <a:gd name="connsiteX4" fmla="*/ 0 w 9465927"/>
              <a:gd name="connsiteY4" fmla="*/ 2955116 h 2955116"/>
              <a:gd name="connsiteX5" fmla="*/ 354197 w 9465927"/>
              <a:gd name="connsiteY5" fmla="*/ 597264 h 2955116"/>
              <a:gd name="connsiteX0" fmla="*/ 354197 w 9465927"/>
              <a:gd name="connsiteY0" fmla="*/ 597264 h 2955116"/>
              <a:gd name="connsiteX1" fmla="*/ 1215649 w 9465927"/>
              <a:gd name="connsiteY1" fmla="*/ 0 h 2955116"/>
              <a:gd name="connsiteX2" fmla="*/ 8844195 w 9465927"/>
              <a:gd name="connsiteY2" fmla="*/ 0 h 2955116"/>
              <a:gd name="connsiteX3" fmla="*/ 9465927 w 9465927"/>
              <a:gd name="connsiteY3" fmla="*/ 621732 h 2955116"/>
              <a:gd name="connsiteX4" fmla="*/ 0 w 9465927"/>
              <a:gd name="connsiteY4" fmla="*/ 2955116 h 2955116"/>
              <a:gd name="connsiteX5" fmla="*/ 354197 w 9465927"/>
              <a:gd name="connsiteY5" fmla="*/ 597264 h 2955116"/>
              <a:gd name="connsiteX0" fmla="*/ 354197 w 9465927"/>
              <a:gd name="connsiteY0" fmla="*/ 597264 h 2955116"/>
              <a:gd name="connsiteX1" fmla="*/ 1215649 w 9465927"/>
              <a:gd name="connsiteY1" fmla="*/ 0 h 2955116"/>
              <a:gd name="connsiteX2" fmla="*/ 8844195 w 9465927"/>
              <a:gd name="connsiteY2" fmla="*/ 0 h 2955116"/>
              <a:gd name="connsiteX3" fmla="*/ 9465927 w 9465927"/>
              <a:gd name="connsiteY3" fmla="*/ 621732 h 2955116"/>
              <a:gd name="connsiteX4" fmla="*/ 0 w 9465927"/>
              <a:gd name="connsiteY4" fmla="*/ 2955116 h 2955116"/>
              <a:gd name="connsiteX5" fmla="*/ 354197 w 9465927"/>
              <a:gd name="connsiteY5" fmla="*/ 597264 h 2955116"/>
              <a:gd name="connsiteX0" fmla="*/ 367112 w 9478842"/>
              <a:gd name="connsiteY0" fmla="*/ 597264 h 2808730"/>
              <a:gd name="connsiteX1" fmla="*/ 1228564 w 9478842"/>
              <a:gd name="connsiteY1" fmla="*/ 0 h 2808730"/>
              <a:gd name="connsiteX2" fmla="*/ 8857110 w 9478842"/>
              <a:gd name="connsiteY2" fmla="*/ 0 h 2808730"/>
              <a:gd name="connsiteX3" fmla="*/ 9478842 w 9478842"/>
              <a:gd name="connsiteY3" fmla="*/ 621732 h 2808730"/>
              <a:gd name="connsiteX4" fmla="*/ -1 w 9478842"/>
              <a:gd name="connsiteY4" fmla="*/ 2808730 h 2808730"/>
              <a:gd name="connsiteX5" fmla="*/ 367112 w 9478842"/>
              <a:gd name="connsiteY5" fmla="*/ 597264 h 2808730"/>
              <a:gd name="connsiteX0" fmla="*/ 21757 w 9133487"/>
              <a:gd name="connsiteY0" fmla="*/ 597264 h 4127587"/>
              <a:gd name="connsiteX1" fmla="*/ 883209 w 9133487"/>
              <a:gd name="connsiteY1" fmla="*/ 0 h 4127587"/>
              <a:gd name="connsiteX2" fmla="*/ 8511755 w 9133487"/>
              <a:gd name="connsiteY2" fmla="*/ 0 h 4127587"/>
              <a:gd name="connsiteX3" fmla="*/ 9133487 w 9133487"/>
              <a:gd name="connsiteY3" fmla="*/ 621732 h 4127587"/>
              <a:gd name="connsiteX4" fmla="*/ 753263 w 9133487"/>
              <a:gd name="connsiteY4" fmla="*/ 4127588 h 4127587"/>
              <a:gd name="connsiteX5" fmla="*/ 21757 w 9133487"/>
              <a:gd name="connsiteY5" fmla="*/ 597264 h 4127587"/>
              <a:gd name="connsiteX0" fmla="*/ 37686 w 9149416"/>
              <a:gd name="connsiteY0" fmla="*/ 597264 h 4127588"/>
              <a:gd name="connsiteX1" fmla="*/ 899138 w 9149416"/>
              <a:gd name="connsiteY1" fmla="*/ 0 h 4127588"/>
              <a:gd name="connsiteX2" fmla="*/ 8527684 w 9149416"/>
              <a:gd name="connsiteY2" fmla="*/ 0 h 4127588"/>
              <a:gd name="connsiteX3" fmla="*/ 9149416 w 9149416"/>
              <a:gd name="connsiteY3" fmla="*/ 621732 h 4127588"/>
              <a:gd name="connsiteX4" fmla="*/ 769192 w 9149416"/>
              <a:gd name="connsiteY4" fmla="*/ 4127588 h 4127588"/>
              <a:gd name="connsiteX5" fmla="*/ 37686 w 9149416"/>
              <a:gd name="connsiteY5" fmla="*/ 597264 h 4127588"/>
              <a:gd name="connsiteX0" fmla="*/ 45509 w 9157239"/>
              <a:gd name="connsiteY0" fmla="*/ 597264 h 3785602"/>
              <a:gd name="connsiteX1" fmla="*/ 906961 w 9157239"/>
              <a:gd name="connsiteY1" fmla="*/ 0 h 3785602"/>
              <a:gd name="connsiteX2" fmla="*/ 8535507 w 9157239"/>
              <a:gd name="connsiteY2" fmla="*/ 0 h 3785602"/>
              <a:gd name="connsiteX3" fmla="*/ 9157239 w 9157239"/>
              <a:gd name="connsiteY3" fmla="*/ 621732 h 3785602"/>
              <a:gd name="connsiteX4" fmla="*/ 662078 w 9157239"/>
              <a:gd name="connsiteY4" fmla="*/ 3785602 h 3785602"/>
              <a:gd name="connsiteX5" fmla="*/ 45509 w 9157239"/>
              <a:gd name="connsiteY5" fmla="*/ 597264 h 3785602"/>
              <a:gd name="connsiteX0" fmla="*/ 49890 w 9161620"/>
              <a:gd name="connsiteY0" fmla="*/ 597264 h 3701245"/>
              <a:gd name="connsiteX1" fmla="*/ 911342 w 9161620"/>
              <a:gd name="connsiteY1" fmla="*/ 0 h 3701245"/>
              <a:gd name="connsiteX2" fmla="*/ 8539888 w 9161620"/>
              <a:gd name="connsiteY2" fmla="*/ 0 h 3701245"/>
              <a:gd name="connsiteX3" fmla="*/ 9161620 w 9161620"/>
              <a:gd name="connsiteY3" fmla="*/ 621732 h 3701245"/>
              <a:gd name="connsiteX4" fmla="*/ 616903 w 9161620"/>
              <a:gd name="connsiteY4" fmla="*/ 3701245 h 3701245"/>
              <a:gd name="connsiteX5" fmla="*/ 49890 w 9161620"/>
              <a:gd name="connsiteY5" fmla="*/ 597264 h 3701245"/>
              <a:gd name="connsiteX0" fmla="*/ 49890 w 9120927"/>
              <a:gd name="connsiteY0" fmla="*/ 597264 h 3701245"/>
              <a:gd name="connsiteX1" fmla="*/ 911342 w 9120927"/>
              <a:gd name="connsiteY1" fmla="*/ 0 h 3701245"/>
              <a:gd name="connsiteX2" fmla="*/ 8539888 w 9120927"/>
              <a:gd name="connsiteY2" fmla="*/ 0 h 3701245"/>
              <a:gd name="connsiteX3" fmla="*/ 9120927 w 9120927"/>
              <a:gd name="connsiteY3" fmla="*/ 1068466 h 3701245"/>
              <a:gd name="connsiteX4" fmla="*/ 616903 w 9120927"/>
              <a:gd name="connsiteY4" fmla="*/ 3701245 h 3701245"/>
              <a:gd name="connsiteX5" fmla="*/ 49890 w 9120927"/>
              <a:gd name="connsiteY5" fmla="*/ 597264 h 370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20927" h="3701245">
                <a:moveTo>
                  <a:pt x="49890" y="597264"/>
                </a:moveTo>
                <a:cubicBezTo>
                  <a:pt x="180678" y="198611"/>
                  <a:pt x="567969" y="0"/>
                  <a:pt x="911342" y="0"/>
                </a:cubicBezTo>
                <a:lnTo>
                  <a:pt x="8539888" y="0"/>
                </a:lnTo>
                <a:cubicBezTo>
                  <a:pt x="8883261" y="0"/>
                  <a:pt x="9120927" y="725093"/>
                  <a:pt x="9120927" y="1068466"/>
                </a:cubicBezTo>
                <a:lnTo>
                  <a:pt x="616903" y="3701245"/>
                </a:lnTo>
                <a:cubicBezTo>
                  <a:pt x="198038" y="2490696"/>
                  <a:pt x="-128656" y="1491946"/>
                  <a:pt x="49890" y="597264"/>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
            <a:extLst>
              <a:ext uri="{FF2B5EF4-FFF2-40B4-BE49-F238E27FC236}">
                <a16:creationId xmlns:a16="http://schemas.microsoft.com/office/drawing/2014/main" id="{DE837B3A-193A-4CBD-9B7E-C4200DC7F853}"/>
              </a:ext>
            </a:extLst>
          </p:cNvPr>
          <p:cNvSpPr/>
          <p:nvPr/>
        </p:nvSpPr>
        <p:spPr>
          <a:xfrm rot="6158510">
            <a:off x="-749376" y="3604332"/>
            <a:ext cx="4854506" cy="1075576"/>
          </a:xfrm>
          <a:custGeom>
            <a:avLst/>
            <a:gdLst>
              <a:gd name="connsiteX0" fmla="*/ 0 w 8872010"/>
              <a:gd name="connsiteY0" fmla="*/ 621732 h 3730317"/>
              <a:gd name="connsiteX1" fmla="*/ 621732 w 8872010"/>
              <a:gd name="connsiteY1" fmla="*/ 0 h 3730317"/>
              <a:gd name="connsiteX2" fmla="*/ 8250278 w 8872010"/>
              <a:gd name="connsiteY2" fmla="*/ 0 h 3730317"/>
              <a:gd name="connsiteX3" fmla="*/ 8872010 w 8872010"/>
              <a:gd name="connsiteY3" fmla="*/ 621732 h 3730317"/>
              <a:gd name="connsiteX4" fmla="*/ 8872010 w 8872010"/>
              <a:gd name="connsiteY4" fmla="*/ 3108585 h 3730317"/>
              <a:gd name="connsiteX5" fmla="*/ 8250278 w 8872010"/>
              <a:gd name="connsiteY5" fmla="*/ 3730317 h 3730317"/>
              <a:gd name="connsiteX6" fmla="*/ 621732 w 8872010"/>
              <a:gd name="connsiteY6" fmla="*/ 3730317 h 3730317"/>
              <a:gd name="connsiteX7" fmla="*/ 0 w 8872010"/>
              <a:gd name="connsiteY7" fmla="*/ 3108585 h 3730317"/>
              <a:gd name="connsiteX8" fmla="*/ 0 w 8872010"/>
              <a:gd name="connsiteY8" fmla="*/ 621732 h 3730317"/>
              <a:gd name="connsiteX0" fmla="*/ 593917 w 9465927"/>
              <a:gd name="connsiteY0" fmla="*/ 621732 h 3730317"/>
              <a:gd name="connsiteX1" fmla="*/ 1215649 w 9465927"/>
              <a:gd name="connsiteY1" fmla="*/ 0 h 3730317"/>
              <a:gd name="connsiteX2" fmla="*/ 8844195 w 9465927"/>
              <a:gd name="connsiteY2" fmla="*/ 0 h 3730317"/>
              <a:gd name="connsiteX3" fmla="*/ 9465927 w 9465927"/>
              <a:gd name="connsiteY3" fmla="*/ 621732 h 3730317"/>
              <a:gd name="connsiteX4" fmla="*/ 9465927 w 9465927"/>
              <a:gd name="connsiteY4" fmla="*/ 3108585 h 3730317"/>
              <a:gd name="connsiteX5" fmla="*/ 8844195 w 9465927"/>
              <a:gd name="connsiteY5" fmla="*/ 3730317 h 3730317"/>
              <a:gd name="connsiteX6" fmla="*/ 1215649 w 9465927"/>
              <a:gd name="connsiteY6" fmla="*/ 3730317 h 3730317"/>
              <a:gd name="connsiteX7" fmla="*/ 0 w 9465927"/>
              <a:gd name="connsiteY7" fmla="*/ 2955116 h 3730317"/>
              <a:gd name="connsiteX8" fmla="*/ 593917 w 9465927"/>
              <a:gd name="connsiteY8" fmla="*/ 621732 h 3730317"/>
              <a:gd name="connsiteX0" fmla="*/ 424482 w 9465927"/>
              <a:gd name="connsiteY0" fmla="*/ 620586 h 3730317"/>
              <a:gd name="connsiteX1" fmla="*/ 1215649 w 9465927"/>
              <a:gd name="connsiteY1" fmla="*/ 0 h 3730317"/>
              <a:gd name="connsiteX2" fmla="*/ 8844195 w 9465927"/>
              <a:gd name="connsiteY2" fmla="*/ 0 h 3730317"/>
              <a:gd name="connsiteX3" fmla="*/ 9465927 w 9465927"/>
              <a:gd name="connsiteY3" fmla="*/ 621732 h 3730317"/>
              <a:gd name="connsiteX4" fmla="*/ 9465927 w 9465927"/>
              <a:gd name="connsiteY4" fmla="*/ 3108585 h 3730317"/>
              <a:gd name="connsiteX5" fmla="*/ 8844195 w 9465927"/>
              <a:gd name="connsiteY5" fmla="*/ 3730317 h 3730317"/>
              <a:gd name="connsiteX6" fmla="*/ 1215649 w 9465927"/>
              <a:gd name="connsiteY6" fmla="*/ 3730317 h 3730317"/>
              <a:gd name="connsiteX7" fmla="*/ 0 w 9465927"/>
              <a:gd name="connsiteY7" fmla="*/ 2955116 h 3730317"/>
              <a:gd name="connsiteX8" fmla="*/ 424482 w 9465927"/>
              <a:gd name="connsiteY8" fmla="*/ 620586 h 3730317"/>
              <a:gd name="connsiteX0" fmla="*/ 424482 w 9465927"/>
              <a:gd name="connsiteY0" fmla="*/ 620586 h 3730317"/>
              <a:gd name="connsiteX1" fmla="*/ 1215649 w 9465927"/>
              <a:gd name="connsiteY1" fmla="*/ 0 h 3730317"/>
              <a:gd name="connsiteX2" fmla="*/ 8844195 w 9465927"/>
              <a:gd name="connsiteY2" fmla="*/ 0 h 3730317"/>
              <a:gd name="connsiteX3" fmla="*/ 9465927 w 9465927"/>
              <a:gd name="connsiteY3" fmla="*/ 621732 h 3730317"/>
              <a:gd name="connsiteX4" fmla="*/ 9465927 w 9465927"/>
              <a:gd name="connsiteY4" fmla="*/ 3108585 h 3730317"/>
              <a:gd name="connsiteX5" fmla="*/ 8844195 w 9465927"/>
              <a:gd name="connsiteY5" fmla="*/ 3730317 h 3730317"/>
              <a:gd name="connsiteX6" fmla="*/ 1215649 w 9465927"/>
              <a:gd name="connsiteY6" fmla="*/ 3730317 h 3730317"/>
              <a:gd name="connsiteX7" fmla="*/ 0 w 9465927"/>
              <a:gd name="connsiteY7" fmla="*/ 2955116 h 3730317"/>
              <a:gd name="connsiteX8" fmla="*/ 424482 w 9465927"/>
              <a:gd name="connsiteY8" fmla="*/ 620586 h 3730317"/>
              <a:gd name="connsiteX0" fmla="*/ 424482 w 9465927"/>
              <a:gd name="connsiteY0" fmla="*/ 620586 h 3730317"/>
              <a:gd name="connsiteX1" fmla="*/ 1215649 w 9465927"/>
              <a:gd name="connsiteY1" fmla="*/ 0 h 3730317"/>
              <a:gd name="connsiteX2" fmla="*/ 8844195 w 9465927"/>
              <a:gd name="connsiteY2" fmla="*/ 0 h 3730317"/>
              <a:gd name="connsiteX3" fmla="*/ 9465927 w 9465927"/>
              <a:gd name="connsiteY3" fmla="*/ 621732 h 3730317"/>
              <a:gd name="connsiteX4" fmla="*/ 9465927 w 9465927"/>
              <a:gd name="connsiteY4" fmla="*/ 3108585 h 3730317"/>
              <a:gd name="connsiteX5" fmla="*/ 8844195 w 9465927"/>
              <a:gd name="connsiteY5" fmla="*/ 3730317 h 3730317"/>
              <a:gd name="connsiteX6" fmla="*/ 0 w 9465927"/>
              <a:gd name="connsiteY6" fmla="*/ 2955116 h 3730317"/>
              <a:gd name="connsiteX7" fmla="*/ 424482 w 9465927"/>
              <a:gd name="connsiteY7" fmla="*/ 620586 h 3730317"/>
              <a:gd name="connsiteX0" fmla="*/ 424482 w 9465927"/>
              <a:gd name="connsiteY0" fmla="*/ 620586 h 3342261"/>
              <a:gd name="connsiteX1" fmla="*/ 1215649 w 9465927"/>
              <a:gd name="connsiteY1" fmla="*/ 0 h 3342261"/>
              <a:gd name="connsiteX2" fmla="*/ 8844195 w 9465927"/>
              <a:gd name="connsiteY2" fmla="*/ 0 h 3342261"/>
              <a:gd name="connsiteX3" fmla="*/ 9465927 w 9465927"/>
              <a:gd name="connsiteY3" fmla="*/ 621732 h 3342261"/>
              <a:gd name="connsiteX4" fmla="*/ 9465927 w 9465927"/>
              <a:gd name="connsiteY4" fmla="*/ 3108585 h 3342261"/>
              <a:gd name="connsiteX5" fmla="*/ 0 w 9465927"/>
              <a:gd name="connsiteY5" fmla="*/ 2955116 h 3342261"/>
              <a:gd name="connsiteX6" fmla="*/ 424482 w 9465927"/>
              <a:gd name="connsiteY6" fmla="*/ 620586 h 3342261"/>
              <a:gd name="connsiteX0" fmla="*/ 424482 w 9465927"/>
              <a:gd name="connsiteY0" fmla="*/ 620586 h 2955116"/>
              <a:gd name="connsiteX1" fmla="*/ 1215649 w 9465927"/>
              <a:gd name="connsiteY1" fmla="*/ 0 h 2955116"/>
              <a:gd name="connsiteX2" fmla="*/ 8844195 w 9465927"/>
              <a:gd name="connsiteY2" fmla="*/ 0 h 2955116"/>
              <a:gd name="connsiteX3" fmla="*/ 9465927 w 9465927"/>
              <a:gd name="connsiteY3" fmla="*/ 621732 h 2955116"/>
              <a:gd name="connsiteX4" fmla="*/ 0 w 9465927"/>
              <a:gd name="connsiteY4" fmla="*/ 2955116 h 2955116"/>
              <a:gd name="connsiteX5" fmla="*/ 424482 w 9465927"/>
              <a:gd name="connsiteY5" fmla="*/ 620586 h 2955116"/>
              <a:gd name="connsiteX0" fmla="*/ 354197 w 9465927"/>
              <a:gd name="connsiteY0" fmla="*/ 597264 h 2955116"/>
              <a:gd name="connsiteX1" fmla="*/ 1215649 w 9465927"/>
              <a:gd name="connsiteY1" fmla="*/ 0 h 2955116"/>
              <a:gd name="connsiteX2" fmla="*/ 8844195 w 9465927"/>
              <a:gd name="connsiteY2" fmla="*/ 0 h 2955116"/>
              <a:gd name="connsiteX3" fmla="*/ 9465927 w 9465927"/>
              <a:gd name="connsiteY3" fmla="*/ 621732 h 2955116"/>
              <a:gd name="connsiteX4" fmla="*/ 0 w 9465927"/>
              <a:gd name="connsiteY4" fmla="*/ 2955116 h 2955116"/>
              <a:gd name="connsiteX5" fmla="*/ 354197 w 9465927"/>
              <a:gd name="connsiteY5" fmla="*/ 597264 h 2955116"/>
              <a:gd name="connsiteX0" fmla="*/ 354197 w 9465927"/>
              <a:gd name="connsiteY0" fmla="*/ 597264 h 2955116"/>
              <a:gd name="connsiteX1" fmla="*/ 1215649 w 9465927"/>
              <a:gd name="connsiteY1" fmla="*/ 0 h 2955116"/>
              <a:gd name="connsiteX2" fmla="*/ 8844195 w 9465927"/>
              <a:gd name="connsiteY2" fmla="*/ 0 h 2955116"/>
              <a:gd name="connsiteX3" fmla="*/ 9465927 w 9465927"/>
              <a:gd name="connsiteY3" fmla="*/ 621732 h 2955116"/>
              <a:gd name="connsiteX4" fmla="*/ 0 w 9465927"/>
              <a:gd name="connsiteY4" fmla="*/ 2955116 h 2955116"/>
              <a:gd name="connsiteX5" fmla="*/ 354197 w 9465927"/>
              <a:gd name="connsiteY5" fmla="*/ 597264 h 2955116"/>
              <a:gd name="connsiteX0" fmla="*/ 354197 w 9465927"/>
              <a:gd name="connsiteY0" fmla="*/ 597264 h 2955116"/>
              <a:gd name="connsiteX1" fmla="*/ 1215649 w 9465927"/>
              <a:gd name="connsiteY1" fmla="*/ 0 h 2955116"/>
              <a:gd name="connsiteX2" fmla="*/ 8844195 w 9465927"/>
              <a:gd name="connsiteY2" fmla="*/ 0 h 2955116"/>
              <a:gd name="connsiteX3" fmla="*/ 9465927 w 9465927"/>
              <a:gd name="connsiteY3" fmla="*/ 621732 h 2955116"/>
              <a:gd name="connsiteX4" fmla="*/ 0 w 9465927"/>
              <a:gd name="connsiteY4" fmla="*/ 2955116 h 2955116"/>
              <a:gd name="connsiteX5" fmla="*/ 354197 w 9465927"/>
              <a:gd name="connsiteY5" fmla="*/ 597264 h 2955116"/>
              <a:gd name="connsiteX0" fmla="*/ 354197 w 9465927"/>
              <a:gd name="connsiteY0" fmla="*/ 597264 h 2955116"/>
              <a:gd name="connsiteX1" fmla="*/ 1215649 w 9465927"/>
              <a:gd name="connsiteY1" fmla="*/ 0 h 2955116"/>
              <a:gd name="connsiteX2" fmla="*/ 8844195 w 9465927"/>
              <a:gd name="connsiteY2" fmla="*/ 0 h 2955116"/>
              <a:gd name="connsiteX3" fmla="*/ 9465927 w 9465927"/>
              <a:gd name="connsiteY3" fmla="*/ 621732 h 2955116"/>
              <a:gd name="connsiteX4" fmla="*/ 0 w 9465927"/>
              <a:gd name="connsiteY4" fmla="*/ 2955116 h 2955116"/>
              <a:gd name="connsiteX5" fmla="*/ 354197 w 9465927"/>
              <a:gd name="connsiteY5" fmla="*/ 597264 h 2955116"/>
              <a:gd name="connsiteX0" fmla="*/ 354197 w 9465927"/>
              <a:gd name="connsiteY0" fmla="*/ 597264 h 2955116"/>
              <a:gd name="connsiteX1" fmla="*/ 1215649 w 9465927"/>
              <a:gd name="connsiteY1" fmla="*/ 0 h 2955116"/>
              <a:gd name="connsiteX2" fmla="*/ 8844195 w 9465927"/>
              <a:gd name="connsiteY2" fmla="*/ 0 h 2955116"/>
              <a:gd name="connsiteX3" fmla="*/ 9465927 w 9465927"/>
              <a:gd name="connsiteY3" fmla="*/ 621732 h 2955116"/>
              <a:gd name="connsiteX4" fmla="*/ 0 w 9465927"/>
              <a:gd name="connsiteY4" fmla="*/ 2955116 h 2955116"/>
              <a:gd name="connsiteX5" fmla="*/ 354197 w 9465927"/>
              <a:gd name="connsiteY5" fmla="*/ 597264 h 2955116"/>
              <a:gd name="connsiteX0" fmla="*/ 354197 w 9428599"/>
              <a:gd name="connsiteY0" fmla="*/ 597264 h 2955116"/>
              <a:gd name="connsiteX1" fmla="*/ 1215649 w 9428599"/>
              <a:gd name="connsiteY1" fmla="*/ 0 h 2955116"/>
              <a:gd name="connsiteX2" fmla="*/ 8844195 w 9428599"/>
              <a:gd name="connsiteY2" fmla="*/ 0 h 2955116"/>
              <a:gd name="connsiteX3" fmla="*/ 9428598 w 9428599"/>
              <a:gd name="connsiteY3" fmla="*/ 496990 h 2955116"/>
              <a:gd name="connsiteX4" fmla="*/ 0 w 9428599"/>
              <a:gd name="connsiteY4" fmla="*/ 2955116 h 2955116"/>
              <a:gd name="connsiteX5" fmla="*/ 354197 w 9428599"/>
              <a:gd name="connsiteY5" fmla="*/ 597264 h 2955116"/>
              <a:gd name="connsiteX0" fmla="*/ 380775 w 9455177"/>
              <a:gd name="connsiteY0" fmla="*/ 597264 h 2712626"/>
              <a:gd name="connsiteX1" fmla="*/ 1242227 w 9455177"/>
              <a:gd name="connsiteY1" fmla="*/ 0 h 2712626"/>
              <a:gd name="connsiteX2" fmla="*/ 8870773 w 9455177"/>
              <a:gd name="connsiteY2" fmla="*/ 0 h 2712626"/>
              <a:gd name="connsiteX3" fmla="*/ 9455176 w 9455177"/>
              <a:gd name="connsiteY3" fmla="*/ 496990 h 2712626"/>
              <a:gd name="connsiteX4" fmla="*/ 0 w 9455177"/>
              <a:gd name="connsiteY4" fmla="*/ 2712626 h 2712626"/>
              <a:gd name="connsiteX5" fmla="*/ 380775 w 9455177"/>
              <a:gd name="connsiteY5" fmla="*/ 597264 h 2712626"/>
              <a:gd name="connsiteX0" fmla="*/ 402364 w 9476766"/>
              <a:gd name="connsiteY0" fmla="*/ 597264 h 2624257"/>
              <a:gd name="connsiteX1" fmla="*/ 1263816 w 9476766"/>
              <a:gd name="connsiteY1" fmla="*/ 0 h 2624257"/>
              <a:gd name="connsiteX2" fmla="*/ 8892362 w 9476766"/>
              <a:gd name="connsiteY2" fmla="*/ 0 h 2624257"/>
              <a:gd name="connsiteX3" fmla="*/ 9476765 w 9476766"/>
              <a:gd name="connsiteY3" fmla="*/ 496990 h 2624257"/>
              <a:gd name="connsiteX4" fmla="*/ -1 w 9476766"/>
              <a:gd name="connsiteY4" fmla="*/ 2624257 h 2624257"/>
              <a:gd name="connsiteX5" fmla="*/ 402364 w 9476766"/>
              <a:gd name="connsiteY5" fmla="*/ 597264 h 2624257"/>
              <a:gd name="connsiteX0" fmla="*/ 426163 w 9500565"/>
              <a:gd name="connsiteY0" fmla="*/ 597264 h 2660552"/>
              <a:gd name="connsiteX1" fmla="*/ 1287615 w 9500565"/>
              <a:gd name="connsiteY1" fmla="*/ 0 h 2660552"/>
              <a:gd name="connsiteX2" fmla="*/ 8916161 w 9500565"/>
              <a:gd name="connsiteY2" fmla="*/ 0 h 2660552"/>
              <a:gd name="connsiteX3" fmla="*/ 9500564 w 9500565"/>
              <a:gd name="connsiteY3" fmla="*/ 496990 h 2660552"/>
              <a:gd name="connsiteX4" fmla="*/ 0 w 9500565"/>
              <a:gd name="connsiteY4" fmla="*/ 2660551 h 2660552"/>
              <a:gd name="connsiteX5" fmla="*/ 426163 w 9500565"/>
              <a:gd name="connsiteY5" fmla="*/ 597264 h 2660552"/>
              <a:gd name="connsiteX0" fmla="*/ 426163 w 9522152"/>
              <a:gd name="connsiteY0" fmla="*/ 597264 h 2660552"/>
              <a:gd name="connsiteX1" fmla="*/ 1287615 w 9522152"/>
              <a:gd name="connsiteY1" fmla="*/ 0 h 2660552"/>
              <a:gd name="connsiteX2" fmla="*/ 8916161 w 9522152"/>
              <a:gd name="connsiteY2" fmla="*/ 0 h 2660552"/>
              <a:gd name="connsiteX3" fmla="*/ 9522153 w 9522152"/>
              <a:gd name="connsiteY3" fmla="*/ 585360 h 2660552"/>
              <a:gd name="connsiteX4" fmla="*/ 0 w 9522152"/>
              <a:gd name="connsiteY4" fmla="*/ 2660551 h 2660552"/>
              <a:gd name="connsiteX5" fmla="*/ 426163 w 9522152"/>
              <a:gd name="connsiteY5" fmla="*/ 597264 h 2660552"/>
              <a:gd name="connsiteX0" fmla="*/ 349783 w 9445772"/>
              <a:gd name="connsiteY0" fmla="*/ 597264 h 2705786"/>
              <a:gd name="connsiteX1" fmla="*/ 1211235 w 9445772"/>
              <a:gd name="connsiteY1" fmla="*/ 0 h 2705786"/>
              <a:gd name="connsiteX2" fmla="*/ 8839781 w 9445772"/>
              <a:gd name="connsiteY2" fmla="*/ 0 h 2705786"/>
              <a:gd name="connsiteX3" fmla="*/ 9445773 w 9445772"/>
              <a:gd name="connsiteY3" fmla="*/ 585360 h 2705786"/>
              <a:gd name="connsiteX4" fmla="*/ 1 w 9445772"/>
              <a:gd name="connsiteY4" fmla="*/ 2705785 h 2705786"/>
              <a:gd name="connsiteX5" fmla="*/ 349783 w 9445772"/>
              <a:gd name="connsiteY5" fmla="*/ 597264 h 2705786"/>
              <a:gd name="connsiteX0" fmla="*/ 349781 w 9510594"/>
              <a:gd name="connsiteY0" fmla="*/ 597264 h 2705784"/>
              <a:gd name="connsiteX1" fmla="*/ 1211233 w 9510594"/>
              <a:gd name="connsiteY1" fmla="*/ 0 h 2705784"/>
              <a:gd name="connsiteX2" fmla="*/ 8839779 w 9510594"/>
              <a:gd name="connsiteY2" fmla="*/ 0 h 2705784"/>
              <a:gd name="connsiteX3" fmla="*/ 9510593 w 9510594"/>
              <a:gd name="connsiteY3" fmla="*/ 644165 h 2705784"/>
              <a:gd name="connsiteX4" fmla="*/ -1 w 9510594"/>
              <a:gd name="connsiteY4" fmla="*/ 2705785 h 2705784"/>
              <a:gd name="connsiteX5" fmla="*/ 349781 w 9510594"/>
              <a:gd name="connsiteY5" fmla="*/ 597264 h 2705784"/>
              <a:gd name="connsiteX0" fmla="*/ 343833 w 9504645"/>
              <a:gd name="connsiteY0" fmla="*/ 597264 h 2650053"/>
              <a:gd name="connsiteX1" fmla="*/ 1205285 w 9504645"/>
              <a:gd name="connsiteY1" fmla="*/ 0 h 2650053"/>
              <a:gd name="connsiteX2" fmla="*/ 8833831 w 9504645"/>
              <a:gd name="connsiteY2" fmla="*/ 0 h 2650053"/>
              <a:gd name="connsiteX3" fmla="*/ 9504645 w 9504645"/>
              <a:gd name="connsiteY3" fmla="*/ 644165 h 2650053"/>
              <a:gd name="connsiteX4" fmla="*/ -1 w 9504645"/>
              <a:gd name="connsiteY4" fmla="*/ 2650052 h 2650053"/>
              <a:gd name="connsiteX5" fmla="*/ 343833 w 9504645"/>
              <a:gd name="connsiteY5" fmla="*/ 597264 h 2650053"/>
              <a:gd name="connsiteX0" fmla="*/ 343835 w 9504647"/>
              <a:gd name="connsiteY0" fmla="*/ 597264 h 2650053"/>
              <a:gd name="connsiteX1" fmla="*/ 1205287 w 9504647"/>
              <a:gd name="connsiteY1" fmla="*/ 0 h 2650053"/>
              <a:gd name="connsiteX2" fmla="*/ 8833833 w 9504647"/>
              <a:gd name="connsiteY2" fmla="*/ 0 h 2650053"/>
              <a:gd name="connsiteX3" fmla="*/ 9504647 w 9504647"/>
              <a:gd name="connsiteY3" fmla="*/ 644165 h 2650053"/>
              <a:gd name="connsiteX4" fmla="*/ 0 w 9504647"/>
              <a:gd name="connsiteY4" fmla="*/ 2650053 h 2650053"/>
              <a:gd name="connsiteX5" fmla="*/ 343835 w 9504647"/>
              <a:gd name="connsiteY5" fmla="*/ 597264 h 2650053"/>
              <a:gd name="connsiteX0" fmla="*/ 339755 w 9500567"/>
              <a:gd name="connsiteY0" fmla="*/ 597264 h 2667337"/>
              <a:gd name="connsiteX1" fmla="*/ 1201207 w 9500567"/>
              <a:gd name="connsiteY1" fmla="*/ 0 h 2667337"/>
              <a:gd name="connsiteX2" fmla="*/ 8829753 w 9500567"/>
              <a:gd name="connsiteY2" fmla="*/ 0 h 2667337"/>
              <a:gd name="connsiteX3" fmla="*/ 9500567 w 9500567"/>
              <a:gd name="connsiteY3" fmla="*/ 644165 h 2667337"/>
              <a:gd name="connsiteX4" fmla="*/ 0 w 9500567"/>
              <a:gd name="connsiteY4" fmla="*/ 2667337 h 2667337"/>
              <a:gd name="connsiteX5" fmla="*/ 339755 w 9500567"/>
              <a:gd name="connsiteY5" fmla="*/ 597264 h 266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0567" h="2667337">
                <a:moveTo>
                  <a:pt x="339755" y="597264"/>
                </a:moveTo>
                <a:cubicBezTo>
                  <a:pt x="470543" y="198611"/>
                  <a:pt x="857834" y="0"/>
                  <a:pt x="1201207" y="0"/>
                </a:cubicBezTo>
                <a:lnTo>
                  <a:pt x="8829753" y="0"/>
                </a:lnTo>
                <a:cubicBezTo>
                  <a:pt x="9173126" y="0"/>
                  <a:pt x="9500567" y="300792"/>
                  <a:pt x="9500567" y="644165"/>
                </a:cubicBezTo>
                <a:lnTo>
                  <a:pt x="0" y="2667337"/>
                </a:lnTo>
                <a:cubicBezTo>
                  <a:pt x="71117" y="1831001"/>
                  <a:pt x="161209" y="1491946"/>
                  <a:pt x="339755" y="59726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17" name="Rectangle: Rounded Corners 1">
            <a:extLst>
              <a:ext uri="{FF2B5EF4-FFF2-40B4-BE49-F238E27FC236}">
                <a16:creationId xmlns:a16="http://schemas.microsoft.com/office/drawing/2014/main" id="{97105F04-616A-48ED-81D9-9A214C719BC8}"/>
              </a:ext>
            </a:extLst>
          </p:cNvPr>
          <p:cNvSpPr/>
          <p:nvPr/>
        </p:nvSpPr>
        <p:spPr>
          <a:xfrm rot="6016087">
            <a:off x="-533694" y="3925465"/>
            <a:ext cx="4343708" cy="768109"/>
          </a:xfrm>
          <a:custGeom>
            <a:avLst/>
            <a:gdLst>
              <a:gd name="connsiteX0" fmla="*/ 0 w 8872010"/>
              <a:gd name="connsiteY0" fmla="*/ 621732 h 3730317"/>
              <a:gd name="connsiteX1" fmla="*/ 621732 w 8872010"/>
              <a:gd name="connsiteY1" fmla="*/ 0 h 3730317"/>
              <a:gd name="connsiteX2" fmla="*/ 8250278 w 8872010"/>
              <a:gd name="connsiteY2" fmla="*/ 0 h 3730317"/>
              <a:gd name="connsiteX3" fmla="*/ 8872010 w 8872010"/>
              <a:gd name="connsiteY3" fmla="*/ 621732 h 3730317"/>
              <a:gd name="connsiteX4" fmla="*/ 8872010 w 8872010"/>
              <a:gd name="connsiteY4" fmla="*/ 3108585 h 3730317"/>
              <a:gd name="connsiteX5" fmla="*/ 8250278 w 8872010"/>
              <a:gd name="connsiteY5" fmla="*/ 3730317 h 3730317"/>
              <a:gd name="connsiteX6" fmla="*/ 621732 w 8872010"/>
              <a:gd name="connsiteY6" fmla="*/ 3730317 h 3730317"/>
              <a:gd name="connsiteX7" fmla="*/ 0 w 8872010"/>
              <a:gd name="connsiteY7" fmla="*/ 3108585 h 3730317"/>
              <a:gd name="connsiteX8" fmla="*/ 0 w 8872010"/>
              <a:gd name="connsiteY8" fmla="*/ 621732 h 3730317"/>
              <a:gd name="connsiteX0" fmla="*/ 593917 w 9465927"/>
              <a:gd name="connsiteY0" fmla="*/ 621732 h 3730317"/>
              <a:gd name="connsiteX1" fmla="*/ 1215649 w 9465927"/>
              <a:gd name="connsiteY1" fmla="*/ 0 h 3730317"/>
              <a:gd name="connsiteX2" fmla="*/ 8844195 w 9465927"/>
              <a:gd name="connsiteY2" fmla="*/ 0 h 3730317"/>
              <a:gd name="connsiteX3" fmla="*/ 9465927 w 9465927"/>
              <a:gd name="connsiteY3" fmla="*/ 621732 h 3730317"/>
              <a:gd name="connsiteX4" fmla="*/ 9465927 w 9465927"/>
              <a:gd name="connsiteY4" fmla="*/ 3108585 h 3730317"/>
              <a:gd name="connsiteX5" fmla="*/ 8844195 w 9465927"/>
              <a:gd name="connsiteY5" fmla="*/ 3730317 h 3730317"/>
              <a:gd name="connsiteX6" fmla="*/ 1215649 w 9465927"/>
              <a:gd name="connsiteY6" fmla="*/ 3730317 h 3730317"/>
              <a:gd name="connsiteX7" fmla="*/ 0 w 9465927"/>
              <a:gd name="connsiteY7" fmla="*/ 2955116 h 3730317"/>
              <a:gd name="connsiteX8" fmla="*/ 593917 w 9465927"/>
              <a:gd name="connsiteY8" fmla="*/ 621732 h 3730317"/>
              <a:gd name="connsiteX0" fmla="*/ 424482 w 9465927"/>
              <a:gd name="connsiteY0" fmla="*/ 620586 h 3730317"/>
              <a:gd name="connsiteX1" fmla="*/ 1215649 w 9465927"/>
              <a:gd name="connsiteY1" fmla="*/ 0 h 3730317"/>
              <a:gd name="connsiteX2" fmla="*/ 8844195 w 9465927"/>
              <a:gd name="connsiteY2" fmla="*/ 0 h 3730317"/>
              <a:gd name="connsiteX3" fmla="*/ 9465927 w 9465927"/>
              <a:gd name="connsiteY3" fmla="*/ 621732 h 3730317"/>
              <a:gd name="connsiteX4" fmla="*/ 9465927 w 9465927"/>
              <a:gd name="connsiteY4" fmla="*/ 3108585 h 3730317"/>
              <a:gd name="connsiteX5" fmla="*/ 8844195 w 9465927"/>
              <a:gd name="connsiteY5" fmla="*/ 3730317 h 3730317"/>
              <a:gd name="connsiteX6" fmla="*/ 1215649 w 9465927"/>
              <a:gd name="connsiteY6" fmla="*/ 3730317 h 3730317"/>
              <a:gd name="connsiteX7" fmla="*/ 0 w 9465927"/>
              <a:gd name="connsiteY7" fmla="*/ 2955116 h 3730317"/>
              <a:gd name="connsiteX8" fmla="*/ 424482 w 9465927"/>
              <a:gd name="connsiteY8" fmla="*/ 620586 h 3730317"/>
              <a:gd name="connsiteX0" fmla="*/ 424482 w 9465927"/>
              <a:gd name="connsiteY0" fmla="*/ 620586 h 3730317"/>
              <a:gd name="connsiteX1" fmla="*/ 1215649 w 9465927"/>
              <a:gd name="connsiteY1" fmla="*/ 0 h 3730317"/>
              <a:gd name="connsiteX2" fmla="*/ 8844195 w 9465927"/>
              <a:gd name="connsiteY2" fmla="*/ 0 h 3730317"/>
              <a:gd name="connsiteX3" fmla="*/ 9465927 w 9465927"/>
              <a:gd name="connsiteY3" fmla="*/ 621732 h 3730317"/>
              <a:gd name="connsiteX4" fmla="*/ 9465927 w 9465927"/>
              <a:gd name="connsiteY4" fmla="*/ 3108585 h 3730317"/>
              <a:gd name="connsiteX5" fmla="*/ 8844195 w 9465927"/>
              <a:gd name="connsiteY5" fmla="*/ 3730317 h 3730317"/>
              <a:gd name="connsiteX6" fmla="*/ 1215649 w 9465927"/>
              <a:gd name="connsiteY6" fmla="*/ 3730317 h 3730317"/>
              <a:gd name="connsiteX7" fmla="*/ 0 w 9465927"/>
              <a:gd name="connsiteY7" fmla="*/ 2955116 h 3730317"/>
              <a:gd name="connsiteX8" fmla="*/ 424482 w 9465927"/>
              <a:gd name="connsiteY8" fmla="*/ 620586 h 3730317"/>
              <a:gd name="connsiteX0" fmla="*/ 424482 w 9465927"/>
              <a:gd name="connsiteY0" fmla="*/ 620586 h 3730317"/>
              <a:gd name="connsiteX1" fmla="*/ 1215649 w 9465927"/>
              <a:gd name="connsiteY1" fmla="*/ 0 h 3730317"/>
              <a:gd name="connsiteX2" fmla="*/ 8844195 w 9465927"/>
              <a:gd name="connsiteY2" fmla="*/ 0 h 3730317"/>
              <a:gd name="connsiteX3" fmla="*/ 9465927 w 9465927"/>
              <a:gd name="connsiteY3" fmla="*/ 621732 h 3730317"/>
              <a:gd name="connsiteX4" fmla="*/ 9465927 w 9465927"/>
              <a:gd name="connsiteY4" fmla="*/ 3108585 h 3730317"/>
              <a:gd name="connsiteX5" fmla="*/ 8844195 w 9465927"/>
              <a:gd name="connsiteY5" fmla="*/ 3730317 h 3730317"/>
              <a:gd name="connsiteX6" fmla="*/ 0 w 9465927"/>
              <a:gd name="connsiteY6" fmla="*/ 2955116 h 3730317"/>
              <a:gd name="connsiteX7" fmla="*/ 424482 w 9465927"/>
              <a:gd name="connsiteY7" fmla="*/ 620586 h 3730317"/>
              <a:gd name="connsiteX0" fmla="*/ 424482 w 9465927"/>
              <a:gd name="connsiteY0" fmla="*/ 620586 h 3342261"/>
              <a:gd name="connsiteX1" fmla="*/ 1215649 w 9465927"/>
              <a:gd name="connsiteY1" fmla="*/ 0 h 3342261"/>
              <a:gd name="connsiteX2" fmla="*/ 8844195 w 9465927"/>
              <a:gd name="connsiteY2" fmla="*/ 0 h 3342261"/>
              <a:gd name="connsiteX3" fmla="*/ 9465927 w 9465927"/>
              <a:gd name="connsiteY3" fmla="*/ 621732 h 3342261"/>
              <a:gd name="connsiteX4" fmla="*/ 9465927 w 9465927"/>
              <a:gd name="connsiteY4" fmla="*/ 3108585 h 3342261"/>
              <a:gd name="connsiteX5" fmla="*/ 0 w 9465927"/>
              <a:gd name="connsiteY5" fmla="*/ 2955116 h 3342261"/>
              <a:gd name="connsiteX6" fmla="*/ 424482 w 9465927"/>
              <a:gd name="connsiteY6" fmla="*/ 620586 h 3342261"/>
              <a:gd name="connsiteX0" fmla="*/ 424482 w 9465927"/>
              <a:gd name="connsiteY0" fmla="*/ 620586 h 2955116"/>
              <a:gd name="connsiteX1" fmla="*/ 1215649 w 9465927"/>
              <a:gd name="connsiteY1" fmla="*/ 0 h 2955116"/>
              <a:gd name="connsiteX2" fmla="*/ 8844195 w 9465927"/>
              <a:gd name="connsiteY2" fmla="*/ 0 h 2955116"/>
              <a:gd name="connsiteX3" fmla="*/ 9465927 w 9465927"/>
              <a:gd name="connsiteY3" fmla="*/ 621732 h 2955116"/>
              <a:gd name="connsiteX4" fmla="*/ 0 w 9465927"/>
              <a:gd name="connsiteY4" fmla="*/ 2955116 h 2955116"/>
              <a:gd name="connsiteX5" fmla="*/ 424482 w 9465927"/>
              <a:gd name="connsiteY5" fmla="*/ 620586 h 2955116"/>
              <a:gd name="connsiteX0" fmla="*/ 354197 w 9465927"/>
              <a:gd name="connsiteY0" fmla="*/ 597264 h 2955116"/>
              <a:gd name="connsiteX1" fmla="*/ 1215649 w 9465927"/>
              <a:gd name="connsiteY1" fmla="*/ 0 h 2955116"/>
              <a:gd name="connsiteX2" fmla="*/ 8844195 w 9465927"/>
              <a:gd name="connsiteY2" fmla="*/ 0 h 2955116"/>
              <a:gd name="connsiteX3" fmla="*/ 9465927 w 9465927"/>
              <a:gd name="connsiteY3" fmla="*/ 621732 h 2955116"/>
              <a:gd name="connsiteX4" fmla="*/ 0 w 9465927"/>
              <a:gd name="connsiteY4" fmla="*/ 2955116 h 2955116"/>
              <a:gd name="connsiteX5" fmla="*/ 354197 w 9465927"/>
              <a:gd name="connsiteY5" fmla="*/ 597264 h 2955116"/>
              <a:gd name="connsiteX0" fmla="*/ 354197 w 9465927"/>
              <a:gd name="connsiteY0" fmla="*/ 597264 h 2955116"/>
              <a:gd name="connsiteX1" fmla="*/ 1215649 w 9465927"/>
              <a:gd name="connsiteY1" fmla="*/ 0 h 2955116"/>
              <a:gd name="connsiteX2" fmla="*/ 8844195 w 9465927"/>
              <a:gd name="connsiteY2" fmla="*/ 0 h 2955116"/>
              <a:gd name="connsiteX3" fmla="*/ 9465927 w 9465927"/>
              <a:gd name="connsiteY3" fmla="*/ 621732 h 2955116"/>
              <a:gd name="connsiteX4" fmla="*/ 0 w 9465927"/>
              <a:gd name="connsiteY4" fmla="*/ 2955116 h 2955116"/>
              <a:gd name="connsiteX5" fmla="*/ 354197 w 9465927"/>
              <a:gd name="connsiteY5" fmla="*/ 597264 h 2955116"/>
              <a:gd name="connsiteX0" fmla="*/ 354197 w 9465927"/>
              <a:gd name="connsiteY0" fmla="*/ 597264 h 2955116"/>
              <a:gd name="connsiteX1" fmla="*/ 1215649 w 9465927"/>
              <a:gd name="connsiteY1" fmla="*/ 0 h 2955116"/>
              <a:gd name="connsiteX2" fmla="*/ 8844195 w 9465927"/>
              <a:gd name="connsiteY2" fmla="*/ 0 h 2955116"/>
              <a:gd name="connsiteX3" fmla="*/ 9465927 w 9465927"/>
              <a:gd name="connsiteY3" fmla="*/ 621732 h 2955116"/>
              <a:gd name="connsiteX4" fmla="*/ 0 w 9465927"/>
              <a:gd name="connsiteY4" fmla="*/ 2955116 h 2955116"/>
              <a:gd name="connsiteX5" fmla="*/ 354197 w 9465927"/>
              <a:gd name="connsiteY5" fmla="*/ 597264 h 2955116"/>
              <a:gd name="connsiteX0" fmla="*/ 354197 w 9465927"/>
              <a:gd name="connsiteY0" fmla="*/ 597264 h 2955116"/>
              <a:gd name="connsiteX1" fmla="*/ 1215649 w 9465927"/>
              <a:gd name="connsiteY1" fmla="*/ 0 h 2955116"/>
              <a:gd name="connsiteX2" fmla="*/ 8844195 w 9465927"/>
              <a:gd name="connsiteY2" fmla="*/ 0 h 2955116"/>
              <a:gd name="connsiteX3" fmla="*/ 9465927 w 9465927"/>
              <a:gd name="connsiteY3" fmla="*/ 621732 h 2955116"/>
              <a:gd name="connsiteX4" fmla="*/ 0 w 9465927"/>
              <a:gd name="connsiteY4" fmla="*/ 2955116 h 2955116"/>
              <a:gd name="connsiteX5" fmla="*/ 354197 w 9465927"/>
              <a:gd name="connsiteY5" fmla="*/ 597264 h 2955116"/>
              <a:gd name="connsiteX0" fmla="*/ 354197 w 9465927"/>
              <a:gd name="connsiteY0" fmla="*/ 597264 h 2955116"/>
              <a:gd name="connsiteX1" fmla="*/ 1215649 w 9465927"/>
              <a:gd name="connsiteY1" fmla="*/ 0 h 2955116"/>
              <a:gd name="connsiteX2" fmla="*/ 8844195 w 9465927"/>
              <a:gd name="connsiteY2" fmla="*/ 0 h 2955116"/>
              <a:gd name="connsiteX3" fmla="*/ 9465927 w 9465927"/>
              <a:gd name="connsiteY3" fmla="*/ 621732 h 2955116"/>
              <a:gd name="connsiteX4" fmla="*/ 0 w 9465927"/>
              <a:gd name="connsiteY4" fmla="*/ 2955116 h 2955116"/>
              <a:gd name="connsiteX5" fmla="*/ 354197 w 9465927"/>
              <a:gd name="connsiteY5" fmla="*/ 597264 h 2955116"/>
              <a:gd name="connsiteX0" fmla="*/ 354197 w 9428599"/>
              <a:gd name="connsiteY0" fmla="*/ 597264 h 2955116"/>
              <a:gd name="connsiteX1" fmla="*/ 1215649 w 9428599"/>
              <a:gd name="connsiteY1" fmla="*/ 0 h 2955116"/>
              <a:gd name="connsiteX2" fmla="*/ 8844195 w 9428599"/>
              <a:gd name="connsiteY2" fmla="*/ 0 h 2955116"/>
              <a:gd name="connsiteX3" fmla="*/ 9428598 w 9428599"/>
              <a:gd name="connsiteY3" fmla="*/ 496990 h 2955116"/>
              <a:gd name="connsiteX4" fmla="*/ 0 w 9428599"/>
              <a:gd name="connsiteY4" fmla="*/ 2955116 h 2955116"/>
              <a:gd name="connsiteX5" fmla="*/ 354197 w 9428599"/>
              <a:gd name="connsiteY5" fmla="*/ 597264 h 2955116"/>
              <a:gd name="connsiteX0" fmla="*/ 331562 w 9405964"/>
              <a:gd name="connsiteY0" fmla="*/ 597264 h 3084200"/>
              <a:gd name="connsiteX1" fmla="*/ 1193014 w 9405964"/>
              <a:gd name="connsiteY1" fmla="*/ 0 h 3084200"/>
              <a:gd name="connsiteX2" fmla="*/ 8821560 w 9405964"/>
              <a:gd name="connsiteY2" fmla="*/ 0 h 3084200"/>
              <a:gd name="connsiteX3" fmla="*/ 9405963 w 9405964"/>
              <a:gd name="connsiteY3" fmla="*/ 496990 h 3084200"/>
              <a:gd name="connsiteX4" fmla="*/ -1 w 9405964"/>
              <a:gd name="connsiteY4" fmla="*/ 3084201 h 3084200"/>
              <a:gd name="connsiteX5" fmla="*/ 331562 w 9405964"/>
              <a:gd name="connsiteY5" fmla="*/ 597264 h 3084200"/>
              <a:gd name="connsiteX0" fmla="*/ 331562 w 9395776"/>
              <a:gd name="connsiteY0" fmla="*/ 597264 h 3084200"/>
              <a:gd name="connsiteX1" fmla="*/ 1193014 w 9395776"/>
              <a:gd name="connsiteY1" fmla="*/ 0 h 3084200"/>
              <a:gd name="connsiteX2" fmla="*/ 8821560 w 9395776"/>
              <a:gd name="connsiteY2" fmla="*/ 0 h 3084200"/>
              <a:gd name="connsiteX3" fmla="*/ 9395777 w 9395776"/>
              <a:gd name="connsiteY3" fmla="*/ 698368 h 3084200"/>
              <a:gd name="connsiteX4" fmla="*/ -1 w 9395776"/>
              <a:gd name="connsiteY4" fmla="*/ 3084201 h 3084200"/>
              <a:gd name="connsiteX5" fmla="*/ 331562 w 9395776"/>
              <a:gd name="connsiteY5" fmla="*/ 597264 h 308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95776" h="3084200">
                <a:moveTo>
                  <a:pt x="331562" y="597264"/>
                </a:moveTo>
                <a:cubicBezTo>
                  <a:pt x="462350" y="198611"/>
                  <a:pt x="849641" y="0"/>
                  <a:pt x="1193014" y="0"/>
                </a:cubicBezTo>
                <a:lnTo>
                  <a:pt x="8821560" y="0"/>
                </a:lnTo>
                <a:cubicBezTo>
                  <a:pt x="9164933" y="0"/>
                  <a:pt x="9395777" y="354995"/>
                  <a:pt x="9395777" y="698368"/>
                </a:cubicBezTo>
                <a:lnTo>
                  <a:pt x="-1" y="3084201"/>
                </a:lnTo>
                <a:cubicBezTo>
                  <a:pt x="71116" y="2247865"/>
                  <a:pt x="153016" y="1491946"/>
                  <a:pt x="331562" y="597264"/>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4" name="Rectangle 3">
            <a:extLst>
              <a:ext uri="{FF2B5EF4-FFF2-40B4-BE49-F238E27FC236}">
                <a16:creationId xmlns:a16="http://schemas.microsoft.com/office/drawing/2014/main" id="{714F0C82-99C8-4525-9EEF-1B5C43B6DAFC}"/>
              </a:ext>
            </a:extLst>
          </p:cNvPr>
          <p:cNvSpPr/>
          <p:nvPr/>
        </p:nvSpPr>
        <p:spPr>
          <a:xfrm>
            <a:off x="1524000" y="6466114"/>
            <a:ext cx="9144000" cy="3918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8" name="Rectangle 7">
            <a:extLst>
              <a:ext uri="{FF2B5EF4-FFF2-40B4-BE49-F238E27FC236}">
                <a16:creationId xmlns:a16="http://schemas.microsoft.com/office/drawing/2014/main" id="{2D16D854-3DD8-4BE8-B5E7-459103E0ACDE}"/>
              </a:ext>
            </a:extLst>
          </p:cNvPr>
          <p:cNvSpPr/>
          <p:nvPr/>
        </p:nvSpPr>
        <p:spPr>
          <a:xfrm>
            <a:off x="4791158" y="339753"/>
            <a:ext cx="3406573" cy="830997"/>
          </a:xfrm>
          <a:prstGeom prst="rect">
            <a:avLst/>
          </a:prstGeom>
        </p:spPr>
        <p:txBody>
          <a:bodyPr wrap="square">
            <a:normAutofit fontScale="55000" lnSpcReduction="20000"/>
          </a:bodyPr>
          <a:lstStyle/>
          <a:p>
            <a:r>
              <a:rPr lang="en-US" sz="4800" dirty="0">
                <a:solidFill>
                  <a:schemeClr val="accent4"/>
                </a:solidFill>
                <a:latin typeface="Calibri Bold" charset="0"/>
                <a:ea typeface="Calibri Bold" charset="0"/>
                <a:cs typeface="Calibri Light" charset="0"/>
              </a:rPr>
              <a:t>Taft College 2018-2019 Awarded Grants</a:t>
            </a:r>
            <a:endParaRPr lang="en-GB" sz="4800" b="1" dirty="0">
              <a:solidFill>
                <a:schemeClr val="accent4"/>
              </a:solidFill>
              <a:latin typeface="Calibri Bold" charset="0"/>
              <a:ea typeface="Calibri Bold" charset="0"/>
            </a:endParaRPr>
          </a:p>
        </p:txBody>
      </p:sp>
      <p:sp>
        <p:nvSpPr>
          <p:cNvPr id="14" name="TextBox 13">
            <a:extLst>
              <a:ext uri="{FF2B5EF4-FFF2-40B4-BE49-F238E27FC236}">
                <a16:creationId xmlns:a16="http://schemas.microsoft.com/office/drawing/2014/main" id="{3D7DC9C7-21D2-478B-9213-02FBBAFFA2ED}"/>
              </a:ext>
            </a:extLst>
          </p:cNvPr>
          <p:cNvSpPr txBox="1"/>
          <p:nvPr/>
        </p:nvSpPr>
        <p:spPr>
          <a:xfrm>
            <a:off x="2856521" y="223630"/>
            <a:ext cx="9142667" cy="6337106"/>
          </a:xfrm>
          <a:prstGeom prst="rect">
            <a:avLst/>
          </a:prstGeom>
          <a:noFill/>
        </p:spPr>
        <p:txBody>
          <a:bodyPr wrap="square" rtlCol="0">
            <a:normAutofit lnSpcReduction="10000"/>
          </a:bodyPr>
          <a:lstStyle/>
          <a:p>
            <a:endParaRPr lang="en-US" dirty="0"/>
          </a:p>
          <a:p>
            <a:endParaRPr lang="en-US" sz="2000" dirty="0">
              <a:solidFill>
                <a:schemeClr val="accent1"/>
              </a:solidFill>
            </a:endParaRPr>
          </a:p>
          <a:p>
            <a:endParaRPr lang="en-US" sz="2000" dirty="0">
              <a:solidFill>
                <a:schemeClr val="accent1"/>
              </a:solidFill>
            </a:endParaRPr>
          </a:p>
          <a:p>
            <a:r>
              <a:rPr lang="en-US" sz="2400" dirty="0">
                <a:solidFill>
                  <a:schemeClr val="accent1"/>
                </a:solidFill>
              </a:rPr>
              <a:t>Aaron </a:t>
            </a:r>
            <a:r>
              <a:rPr lang="en-US" sz="2400" dirty="0" err="1">
                <a:solidFill>
                  <a:schemeClr val="accent1"/>
                </a:solidFill>
              </a:rPr>
              <a:t>Markovits</a:t>
            </a:r>
            <a:r>
              <a:rPr lang="en-US" sz="2400" dirty="0">
                <a:solidFill>
                  <a:schemeClr val="accent1"/>
                </a:solidFill>
              </a:rPr>
              <a:t> –$1,945 for Tablet for TIL</a:t>
            </a:r>
          </a:p>
          <a:p>
            <a:r>
              <a:rPr lang="en-US" sz="2400" dirty="0">
                <a:solidFill>
                  <a:schemeClr val="accent1"/>
                </a:solidFill>
              </a:rPr>
              <a:t>Aaron </a:t>
            </a:r>
            <a:r>
              <a:rPr lang="en-US" sz="2400" dirty="0" err="1">
                <a:solidFill>
                  <a:schemeClr val="accent1"/>
                </a:solidFill>
              </a:rPr>
              <a:t>Markovits</a:t>
            </a:r>
            <a:r>
              <a:rPr lang="en-US" sz="2400" dirty="0">
                <a:solidFill>
                  <a:schemeClr val="accent1"/>
                </a:solidFill>
              </a:rPr>
              <a:t> –$1,150 for Phones for TIL</a:t>
            </a:r>
          </a:p>
          <a:p>
            <a:r>
              <a:rPr lang="en-US" sz="2400" dirty="0">
                <a:solidFill>
                  <a:schemeClr val="accent1"/>
                </a:solidFill>
              </a:rPr>
              <a:t>Andy </a:t>
            </a:r>
            <a:r>
              <a:rPr lang="en-US" sz="2400" dirty="0" err="1">
                <a:solidFill>
                  <a:schemeClr val="accent1"/>
                </a:solidFill>
              </a:rPr>
              <a:t>Prestage</a:t>
            </a:r>
            <a:r>
              <a:rPr lang="en-US" sz="2400" dirty="0">
                <a:solidFill>
                  <a:schemeClr val="accent1"/>
                </a:solidFill>
              </a:rPr>
              <a:t> –$440 for IT Team Boost</a:t>
            </a:r>
          </a:p>
          <a:p>
            <a:r>
              <a:rPr lang="en-US" sz="2400" dirty="0">
                <a:solidFill>
                  <a:schemeClr val="accent1"/>
                </a:solidFill>
              </a:rPr>
              <a:t>Bruce Ferguson –$1,500 for </a:t>
            </a:r>
            <a:r>
              <a:rPr lang="en-US" sz="2400" dirty="0" err="1">
                <a:solidFill>
                  <a:schemeClr val="accent1"/>
                </a:solidFill>
              </a:rPr>
              <a:t>Hydrocollator</a:t>
            </a:r>
            <a:endParaRPr lang="en-US" sz="2400" dirty="0">
              <a:solidFill>
                <a:schemeClr val="accent1"/>
              </a:solidFill>
            </a:endParaRPr>
          </a:p>
          <a:p>
            <a:r>
              <a:rPr lang="en-US" sz="2400" dirty="0">
                <a:solidFill>
                  <a:schemeClr val="accent1"/>
                </a:solidFill>
              </a:rPr>
              <a:t>Chase Brown/</a:t>
            </a:r>
            <a:r>
              <a:rPr lang="en-US" sz="2400" dirty="0" err="1">
                <a:solidFill>
                  <a:schemeClr val="accent1"/>
                </a:solidFill>
              </a:rPr>
              <a:t>Kanoe</a:t>
            </a:r>
            <a:r>
              <a:rPr lang="en-US" sz="2400" dirty="0">
                <a:solidFill>
                  <a:schemeClr val="accent1"/>
                </a:solidFill>
              </a:rPr>
              <a:t> Bandy –$400 for Game Attendance Initiative</a:t>
            </a:r>
          </a:p>
          <a:p>
            <a:r>
              <a:rPr lang="en-US" sz="2400" dirty="0">
                <a:solidFill>
                  <a:schemeClr val="accent1"/>
                </a:solidFill>
              </a:rPr>
              <a:t>James May –$2,000 for Covington Engineering Sphere Machine</a:t>
            </a:r>
          </a:p>
          <a:p>
            <a:r>
              <a:rPr lang="en-US" sz="2400" dirty="0">
                <a:solidFill>
                  <a:schemeClr val="accent1"/>
                </a:solidFill>
              </a:rPr>
              <a:t>Jill Brown –$1,672 for TRIO Student Support Services</a:t>
            </a:r>
          </a:p>
          <a:p>
            <a:r>
              <a:rPr lang="en-US" sz="2400" dirty="0">
                <a:solidFill>
                  <a:schemeClr val="accent1"/>
                </a:solidFill>
              </a:rPr>
              <a:t>Joanne </a:t>
            </a:r>
            <a:r>
              <a:rPr lang="en-US" sz="2400" dirty="0" err="1">
                <a:solidFill>
                  <a:schemeClr val="accent1"/>
                </a:solidFill>
              </a:rPr>
              <a:t>Dumbrigue</a:t>
            </a:r>
            <a:r>
              <a:rPr lang="en-US" sz="2400" dirty="0">
                <a:solidFill>
                  <a:schemeClr val="accent1"/>
                </a:solidFill>
              </a:rPr>
              <a:t> –$1,500 for Welcoming New TC Students</a:t>
            </a:r>
          </a:p>
          <a:p>
            <a:r>
              <a:rPr lang="en-US" sz="2400" dirty="0">
                <a:solidFill>
                  <a:schemeClr val="accent1"/>
                </a:solidFill>
              </a:rPr>
              <a:t>Justin Uribe –$490 for Veteran Club T-Shirts</a:t>
            </a:r>
          </a:p>
          <a:p>
            <a:r>
              <a:rPr lang="en-US" sz="2400" dirty="0">
                <a:solidFill>
                  <a:schemeClr val="accent1"/>
                </a:solidFill>
              </a:rPr>
              <a:t>Meghan Hall-</a:t>
            </a:r>
            <a:r>
              <a:rPr lang="en-US" sz="2400" dirty="0" err="1">
                <a:solidFill>
                  <a:schemeClr val="accent1"/>
                </a:solidFill>
              </a:rPr>
              <a:t>Silveira</a:t>
            </a:r>
            <a:r>
              <a:rPr lang="en-US" sz="2400" dirty="0">
                <a:solidFill>
                  <a:schemeClr val="accent1"/>
                </a:solidFill>
              </a:rPr>
              <a:t> –$2,000 for Beds for Babies</a:t>
            </a:r>
          </a:p>
          <a:p>
            <a:r>
              <a:rPr lang="en-US" sz="2400" dirty="0">
                <a:solidFill>
                  <a:schemeClr val="accent1"/>
                </a:solidFill>
              </a:rPr>
              <a:t>Richard </a:t>
            </a:r>
            <a:r>
              <a:rPr lang="en-US" sz="2400" dirty="0" err="1">
                <a:solidFill>
                  <a:schemeClr val="accent1"/>
                </a:solidFill>
              </a:rPr>
              <a:t>Treece</a:t>
            </a:r>
            <a:r>
              <a:rPr lang="en-US" sz="2400" dirty="0">
                <a:solidFill>
                  <a:schemeClr val="accent1"/>
                </a:solidFill>
              </a:rPr>
              <a:t> –$2,000 for Professional &amp; </a:t>
            </a:r>
            <a:r>
              <a:rPr lang="en-US" sz="2400" dirty="0" err="1">
                <a:solidFill>
                  <a:schemeClr val="accent1"/>
                </a:solidFill>
              </a:rPr>
              <a:t>Uniforma</a:t>
            </a:r>
            <a:r>
              <a:rPr lang="en-US" sz="2400" dirty="0">
                <a:solidFill>
                  <a:schemeClr val="accent1"/>
                </a:solidFill>
              </a:rPr>
              <a:t> Appearance</a:t>
            </a:r>
          </a:p>
          <a:p>
            <a:r>
              <a:rPr lang="en-US" sz="2400" dirty="0">
                <a:solidFill>
                  <a:schemeClr val="accent1"/>
                </a:solidFill>
              </a:rPr>
              <a:t>Sarah </a:t>
            </a:r>
            <a:r>
              <a:rPr lang="en-US" sz="2400" dirty="0" err="1">
                <a:solidFill>
                  <a:schemeClr val="accent1"/>
                </a:solidFill>
              </a:rPr>
              <a:t>Criss</a:t>
            </a:r>
            <a:r>
              <a:rPr lang="en-US" sz="2400" dirty="0">
                <a:solidFill>
                  <a:schemeClr val="accent1"/>
                </a:solidFill>
              </a:rPr>
              <a:t> –$1,250 for Display Board</a:t>
            </a:r>
          </a:p>
          <a:p>
            <a:r>
              <a:rPr lang="en-US" sz="2400" dirty="0">
                <a:solidFill>
                  <a:schemeClr val="accent1"/>
                </a:solidFill>
              </a:rPr>
              <a:t>Steve Lytle –$2,000 for Microscopes for G8</a:t>
            </a:r>
          </a:p>
          <a:p>
            <a:r>
              <a:rPr lang="en-US" sz="2400" dirty="0">
                <a:solidFill>
                  <a:schemeClr val="accent1"/>
                </a:solidFill>
              </a:rPr>
              <a:t>Tiffany </a:t>
            </a:r>
            <a:r>
              <a:rPr lang="en-US" sz="2400" dirty="0" err="1">
                <a:solidFill>
                  <a:schemeClr val="accent1"/>
                </a:solidFill>
              </a:rPr>
              <a:t>Rowden</a:t>
            </a:r>
            <a:r>
              <a:rPr lang="en-US" sz="2400" dirty="0">
                <a:solidFill>
                  <a:schemeClr val="accent1"/>
                </a:solidFill>
              </a:rPr>
              <a:t> –$1,100 for TC Operations Hydration</a:t>
            </a:r>
          </a:p>
          <a:p>
            <a:r>
              <a:rPr lang="en-US" sz="2400" dirty="0">
                <a:solidFill>
                  <a:schemeClr val="accent1"/>
                </a:solidFill>
              </a:rPr>
              <a:t>Vince </a:t>
            </a:r>
            <a:r>
              <a:rPr lang="en-US" sz="2400" dirty="0" err="1">
                <a:solidFill>
                  <a:schemeClr val="accent1"/>
                </a:solidFill>
              </a:rPr>
              <a:t>Maiocco</a:t>
            </a:r>
            <a:r>
              <a:rPr lang="en-US" sz="2400" dirty="0">
                <a:solidFill>
                  <a:schemeClr val="accent1"/>
                </a:solidFill>
              </a:rPr>
              <a:t>/Gabriela </a:t>
            </a:r>
            <a:r>
              <a:rPr lang="en-US" sz="2400" dirty="0" err="1">
                <a:solidFill>
                  <a:schemeClr val="accent1"/>
                </a:solidFill>
              </a:rPr>
              <a:t>Braxey</a:t>
            </a:r>
            <a:r>
              <a:rPr lang="en-US" sz="2400" dirty="0">
                <a:solidFill>
                  <a:schemeClr val="accent1"/>
                </a:solidFill>
              </a:rPr>
              <a:t> –$2,000 each for </a:t>
            </a:r>
            <a:r>
              <a:rPr lang="en-US" sz="2400" dirty="0" err="1">
                <a:solidFill>
                  <a:schemeClr val="accent1"/>
                </a:solidFill>
              </a:rPr>
              <a:t>Rapsodo</a:t>
            </a:r>
            <a:r>
              <a:rPr lang="en-US" sz="2400" dirty="0">
                <a:solidFill>
                  <a:schemeClr val="accent1"/>
                </a:solidFill>
              </a:rPr>
              <a:t> Hitting Unit</a:t>
            </a:r>
          </a:p>
        </p:txBody>
      </p:sp>
      <p:sp>
        <p:nvSpPr>
          <p:cNvPr id="25" name="Rectangle: Rounded Corners 25">
            <a:extLst>
              <a:ext uri="{FF2B5EF4-FFF2-40B4-BE49-F238E27FC236}">
                <a16:creationId xmlns:a16="http://schemas.microsoft.com/office/drawing/2014/main" id="{B74726EF-6FF1-46C9-B75D-5C03823571AF}"/>
              </a:ext>
            </a:extLst>
          </p:cNvPr>
          <p:cNvSpPr/>
          <p:nvPr/>
        </p:nvSpPr>
        <p:spPr>
          <a:xfrm>
            <a:off x="1533474" y="2349"/>
            <a:ext cx="1508045" cy="1168400"/>
          </a:xfrm>
          <a:custGeom>
            <a:avLst/>
            <a:gdLst>
              <a:gd name="connsiteX0" fmla="*/ 0 w 1996016"/>
              <a:gd name="connsiteY0" fmla="*/ 188387 h 1130300"/>
              <a:gd name="connsiteX1" fmla="*/ 188387 w 1996016"/>
              <a:gd name="connsiteY1" fmla="*/ 0 h 1130300"/>
              <a:gd name="connsiteX2" fmla="*/ 1807629 w 1996016"/>
              <a:gd name="connsiteY2" fmla="*/ 0 h 1130300"/>
              <a:gd name="connsiteX3" fmla="*/ 1996016 w 1996016"/>
              <a:gd name="connsiteY3" fmla="*/ 188387 h 1130300"/>
              <a:gd name="connsiteX4" fmla="*/ 1996016 w 1996016"/>
              <a:gd name="connsiteY4" fmla="*/ 941913 h 1130300"/>
              <a:gd name="connsiteX5" fmla="*/ 1807629 w 1996016"/>
              <a:gd name="connsiteY5" fmla="*/ 1130300 h 1130300"/>
              <a:gd name="connsiteX6" fmla="*/ 188387 w 1996016"/>
              <a:gd name="connsiteY6" fmla="*/ 1130300 h 1130300"/>
              <a:gd name="connsiteX7" fmla="*/ 0 w 1996016"/>
              <a:gd name="connsiteY7" fmla="*/ 941913 h 1130300"/>
              <a:gd name="connsiteX8" fmla="*/ 0 w 1996016"/>
              <a:gd name="connsiteY8" fmla="*/ 188387 h 1130300"/>
              <a:gd name="connsiteX0" fmla="*/ 14711 w 2010727"/>
              <a:gd name="connsiteY0" fmla="*/ 226487 h 1168400"/>
              <a:gd name="connsiteX1" fmla="*/ 63398 w 2010727"/>
              <a:gd name="connsiteY1" fmla="*/ 0 h 1168400"/>
              <a:gd name="connsiteX2" fmla="*/ 1822340 w 2010727"/>
              <a:gd name="connsiteY2" fmla="*/ 38100 h 1168400"/>
              <a:gd name="connsiteX3" fmla="*/ 2010727 w 2010727"/>
              <a:gd name="connsiteY3" fmla="*/ 226487 h 1168400"/>
              <a:gd name="connsiteX4" fmla="*/ 2010727 w 2010727"/>
              <a:gd name="connsiteY4" fmla="*/ 980013 h 1168400"/>
              <a:gd name="connsiteX5" fmla="*/ 1822340 w 2010727"/>
              <a:gd name="connsiteY5" fmla="*/ 1168400 h 1168400"/>
              <a:gd name="connsiteX6" fmla="*/ 203098 w 2010727"/>
              <a:gd name="connsiteY6" fmla="*/ 1168400 h 1168400"/>
              <a:gd name="connsiteX7" fmla="*/ 14711 w 2010727"/>
              <a:gd name="connsiteY7" fmla="*/ 980013 h 1168400"/>
              <a:gd name="connsiteX8" fmla="*/ 14711 w 2010727"/>
              <a:gd name="connsiteY8" fmla="*/ 226487 h 116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0727" h="1168400">
                <a:moveTo>
                  <a:pt x="14711" y="226487"/>
                </a:moveTo>
                <a:cubicBezTo>
                  <a:pt x="14711" y="122444"/>
                  <a:pt x="-40645" y="0"/>
                  <a:pt x="63398" y="0"/>
                </a:cubicBezTo>
                <a:cubicBezTo>
                  <a:pt x="603145" y="0"/>
                  <a:pt x="1282593" y="38100"/>
                  <a:pt x="1822340" y="38100"/>
                </a:cubicBezTo>
                <a:cubicBezTo>
                  <a:pt x="1926383" y="38100"/>
                  <a:pt x="2010727" y="122444"/>
                  <a:pt x="2010727" y="226487"/>
                </a:cubicBezTo>
                <a:lnTo>
                  <a:pt x="2010727" y="980013"/>
                </a:lnTo>
                <a:cubicBezTo>
                  <a:pt x="2010727" y="1084056"/>
                  <a:pt x="1926383" y="1168400"/>
                  <a:pt x="1822340" y="1168400"/>
                </a:cubicBezTo>
                <a:lnTo>
                  <a:pt x="203098" y="1168400"/>
                </a:lnTo>
                <a:cubicBezTo>
                  <a:pt x="99055" y="1168400"/>
                  <a:pt x="14711" y="1084056"/>
                  <a:pt x="14711" y="980013"/>
                </a:cubicBezTo>
                <a:lnTo>
                  <a:pt x="14711" y="22648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27" name="Picture 26">
            <a:extLst>
              <a:ext uri="{FF2B5EF4-FFF2-40B4-BE49-F238E27FC236}">
                <a16:creationId xmlns:a16="http://schemas.microsoft.com/office/drawing/2014/main" id="{9DF7C0D2-0D12-4A48-9E3C-69941821AF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9712"/>
          <a:stretch/>
        </p:blipFill>
        <p:spPr>
          <a:xfrm>
            <a:off x="1798307" y="-59452"/>
            <a:ext cx="828808" cy="1096176"/>
          </a:xfrm>
          <a:prstGeom prst="rect">
            <a:avLst/>
          </a:prstGeom>
        </p:spPr>
      </p:pic>
    </p:spTree>
    <p:extLst>
      <p:ext uri="{BB962C8B-B14F-4D97-AF65-F5344CB8AC3E}">
        <p14:creationId xmlns:p14="http://schemas.microsoft.com/office/powerpoint/2010/main" val="230505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2667" fill="hold" grpId="0" nodeType="withEffect">
                                  <p:stCondLst>
                                    <p:cond delay="3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0-#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decel="42667" fill="hold" grpId="0" nodeType="withEffect">
                                  <p:stCondLst>
                                    <p:cond delay="4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0-#ppt_w/2"/>
                                          </p:val>
                                        </p:tav>
                                        <p:tav tm="100000">
                                          <p:val>
                                            <p:strVal val="#ppt_x"/>
                                          </p:val>
                                        </p:tav>
                                      </p:tavLst>
                                    </p:anim>
                                    <p:anim calcmode="lin" valueType="num">
                                      <p:cBhvr additive="base">
                                        <p:cTn id="12" dur="75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8" decel="42667" fill="hold" grpId="0" nodeType="withEffect">
                                  <p:stCondLst>
                                    <p:cond delay="5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750" fill="hold"/>
                                        <p:tgtEl>
                                          <p:spTgt spid="15"/>
                                        </p:tgtEl>
                                        <p:attrNameLst>
                                          <p:attrName>ppt_x</p:attrName>
                                        </p:attrNameLst>
                                      </p:cBhvr>
                                      <p:tavLst>
                                        <p:tav tm="0">
                                          <p:val>
                                            <p:strVal val="0-#ppt_w/2"/>
                                          </p:val>
                                        </p:tav>
                                        <p:tav tm="100000">
                                          <p:val>
                                            <p:strVal val="#ppt_x"/>
                                          </p:val>
                                        </p:tav>
                                      </p:tavLst>
                                    </p:anim>
                                    <p:anim calcmode="lin" valueType="num">
                                      <p:cBhvr additive="base">
                                        <p:cTn id="16" dur="750" fill="hold"/>
                                        <p:tgtEl>
                                          <p:spTgt spid="15"/>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10" presetClass="entr" presetSubtype="0" fill="hold" grpId="0" nodeType="afterEffect">
                                  <p:stCondLst>
                                    <p:cond delay="1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750"/>
                                        <p:tgtEl>
                                          <p:spTgt spid="8"/>
                                        </p:tgtEl>
                                      </p:cBhvr>
                                    </p:animEffect>
                                  </p:childTnLst>
                                </p:cTn>
                              </p:par>
                              <p:par>
                                <p:cTn id="21" presetID="10" presetClass="entr" presetSubtype="0" fill="hold" grpId="0" nodeType="withEffect">
                                  <p:stCondLst>
                                    <p:cond delay="95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8" grpId="0"/>
      <p:bldP spid="1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B023C-55A5-1049-B3F1-1D6C469B2B5F}"/>
              </a:ext>
            </a:extLst>
          </p:cNvPr>
          <p:cNvSpPr>
            <a:spLocks noGrp="1"/>
          </p:cNvSpPr>
          <p:nvPr>
            <p:ph type="title"/>
          </p:nvPr>
        </p:nvSpPr>
        <p:spPr>
          <a:xfrm>
            <a:off x="8337884" y="34343"/>
            <a:ext cx="3709737" cy="1649355"/>
          </a:xfrm>
        </p:spPr>
        <p:txBody>
          <a:bodyPr>
            <a:normAutofit fontScale="90000"/>
          </a:bodyPr>
          <a:lstStyle/>
          <a:p>
            <a:r>
              <a:rPr lang="en-US" sz="2400" dirty="0"/>
              <a:t>Join us TODAY at the Employee giving Ice cream overload</a:t>
            </a:r>
          </a:p>
        </p:txBody>
      </p:sp>
      <p:pic>
        <p:nvPicPr>
          <p:cNvPr id="7" name="Content Placeholder 6">
            <a:extLst>
              <a:ext uri="{FF2B5EF4-FFF2-40B4-BE49-F238E27FC236}">
                <a16:creationId xmlns:a16="http://schemas.microsoft.com/office/drawing/2014/main" id="{A81EA998-8670-8044-9E91-843907A4895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02738" y="428"/>
            <a:ext cx="5310025" cy="6860588"/>
          </a:xfrm>
        </p:spPr>
      </p:pic>
      <p:sp>
        <p:nvSpPr>
          <p:cNvPr id="4" name="Text Placeholder 3">
            <a:extLst>
              <a:ext uri="{FF2B5EF4-FFF2-40B4-BE49-F238E27FC236}">
                <a16:creationId xmlns:a16="http://schemas.microsoft.com/office/drawing/2014/main" id="{0940D711-EB1A-BE42-A132-E489BBBEFD88}"/>
              </a:ext>
            </a:extLst>
          </p:cNvPr>
          <p:cNvSpPr>
            <a:spLocks noGrp="1"/>
          </p:cNvSpPr>
          <p:nvPr>
            <p:ph type="body" sz="half" idx="2"/>
          </p:nvPr>
        </p:nvSpPr>
        <p:spPr>
          <a:xfrm>
            <a:off x="8337885" y="1683698"/>
            <a:ext cx="3092115" cy="5174302"/>
          </a:xfrm>
        </p:spPr>
        <p:txBody>
          <a:bodyPr>
            <a:normAutofit fontScale="92500" lnSpcReduction="10000"/>
          </a:bodyPr>
          <a:lstStyle/>
          <a:p>
            <a:r>
              <a:rPr lang="en-US" sz="2000" dirty="0"/>
              <a:t>In the CONN Expo Room from 1 p.m. - 3 p.m.</a:t>
            </a:r>
          </a:p>
          <a:p>
            <a:r>
              <a:rPr lang="en-US" sz="2000" dirty="0"/>
              <a:t>2 Drawings – 1 for existing employees giving and 1 for new sign-ups. You don’t have to be present to win.</a:t>
            </a:r>
          </a:p>
          <a:p>
            <a:r>
              <a:rPr lang="en-US" sz="2000" dirty="0"/>
              <a:t>2018 Employee Giving total was $15,445.</a:t>
            </a:r>
          </a:p>
          <a:p>
            <a:r>
              <a:rPr lang="en-US" sz="2000" dirty="0"/>
              <a:t>2019 End of Year goal is $25,000.</a:t>
            </a:r>
          </a:p>
          <a:p>
            <a:r>
              <a:rPr lang="en-US" sz="2000" dirty="0"/>
              <a:t>Give to any program at Taft College-Tax deductible and pre tax deduction from payroll</a:t>
            </a:r>
            <a:endParaRPr lang="en-US" dirty="0"/>
          </a:p>
        </p:txBody>
      </p:sp>
    </p:spTree>
    <p:extLst>
      <p:ext uri="{BB962C8B-B14F-4D97-AF65-F5344CB8AC3E}">
        <p14:creationId xmlns:p14="http://schemas.microsoft.com/office/powerpoint/2010/main" val="2989711692"/>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1_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3.xml><?xml version="1.0" encoding="utf-8"?>
<a:theme xmlns:a="http://schemas.openxmlformats.org/drawingml/2006/main" name="3_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3996</Words>
  <Application>Microsoft Office PowerPoint</Application>
  <PresentationFormat>Widescreen</PresentationFormat>
  <Paragraphs>1024</Paragraphs>
  <Slides>121</Slides>
  <Notes>4</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121</vt:i4>
      </vt:variant>
    </vt:vector>
  </HeadingPairs>
  <TitlesOfParts>
    <vt:vector size="135" baseType="lpstr">
      <vt:lpstr>Agency FB</vt:lpstr>
      <vt:lpstr>Arial</vt:lpstr>
      <vt:lpstr>Calibri</vt:lpstr>
      <vt:lpstr>Calibri Bold</vt:lpstr>
      <vt:lpstr>Calibri Light</vt:lpstr>
      <vt:lpstr>Gill Sans MT</vt:lpstr>
      <vt:lpstr>Impact</vt:lpstr>
      <vt:lpstr>Times New Roman</vt:lpstr>
      <vt:lpstr>TVNordEF-Bold</vt:lpstr>
      <vt:lpstr>TVNordEF-Regular</vt:lpstr>
      <vt:lpstr>Wingdings</vt:lpstr>
      <vt:lpstr>Badge</vt:lpstr>
      <vt:lpstr>1_Badge</vt:lpstr>
      <vt:lpstr>3_Badge</vt:lpstr>
      <vt:lpstr>PowerPoint Presentation</vt:lpstr>
      <vt:lpstr>PowerPoint Presentation</vt:lpstr>
      <vt:lpstr>PowerPoint Presentation</vt:lpstr>
      <vt:lpstr>What’s new? Transitions </vt:lpstr>
      <vt:lpstr>What’s new? Students! </vt:lpstr>
      <vt:lpstr>What’s new? Curriculum! </vt:lpstr>
      <vt:lpstr>What’s new? Curriculum! </vt:lpstr>
      <vt:lpstr>What’s new? Curriculum! </vt:lpstr>
      <vt:lpstr>What’s new? Curriculum! </vt:lpstr>
      <vt:lpstr>What’s new? Curriculum! </vt:lpstr>
      <vt:lpstr>What’s new? Curriculum</vt:lpstr>
      <vt:lpstr>What’s new? Learning Support!</vt:lpstr>
      <vt:lpstr>What’s new? SUMMER Camp! </vt:lpstr>
      <vt:lpstr>What’s new? FACULTY 0rientations! </vt:lpstr>
      <vt:lpstr>What’s new? Grants! </vt:lpstr>
      <vt:lpstr>Ready for Fall?  Let’s Go Cougars!</vt:lpstr>
      <vt:lpstr>PowerPoint Presentation</vt:lpstr>
      <vt:lpstr>STUDENT SERVICES</vt:lpstr>
      <vt:lpstr>STUDENT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Vice president of human resources Heather del rosario</vt:lpstr>
      <vt:lpstr>2019/20 Updates</vt:lpstr>
      <vt:lpstr>Open enrollment</vt:lpstr>
      <vt:lpstr>Open Enrollment 2019-20</vt:lpstr>
      <vt:lpstr>PowerPoint Presentation</vt:lpstr>
      <vt:lpstr>PowerPoint Presentation</vt:lpstr>
      <vt:lpstr>PowerPoint Presentation</vt:lpstr>
      <vt:lpstr>PowerPoint Presentation</vt:lpstr>
      <vt:lpstr>Applicant Tracking-Newton </vt:lpstr>
      <vt:lpstr>Employee assistance program</vt:lpstr>
      <vt:lpstr>Questions or Concerns?</vt:lpstr>
      <vt:lpstr>Administrative Services Update Brock McMurray, Ex.VP of Administrative Services</vt:lpstr>
      <vt:lpstr>PowerPoint Presentation</vt:lpstr>
      <vt:lpstr>Student Centered Funding Formula (SCFF) –  How does it Work?</vt:lpstr>
      <vt:lpstr>Base Allocation</vt:lpstr>
      <vt:lpstr>Base allocation (70%) METRICS </vt:lpstr>
      <vt:lpstr>Base allocation (70%) TC 18-19 Funding</vt:lpstr>
      <vt:lpstr>supplemental Allocation</vt:lpstr>
      <vt:lpstr>Supplemental allocation (20%) METRICS</vt:lpstr>
      <vt:lpstr>Supplemental allocation (20%) TC 18-19 Funding</vt:lpstr>
      <vt:lpstr>Student Success  Allocation</vt:lpstr>
      <vt:lpstr>Student success allocation (10%) METRICS</vt:lpstr>
      <vt:lpstr>Student success allocation (10%)</vt:lpstr>
      <vt:lpstr>Student success (10%) TC 18-19 Funding   All Students</vt:lpstr>
      <vt:lpstr>Student success (10%) TC 18-19 Funding   Pell Grant Students</vt:lpstr>
      <vt:lpstr>Student success (10%) TC 18-19 Funding   college promise Students</vt:lpstr>
      <vt:lpstr>Student success (10%) TC 18-19 Funding</vt:lpstr>
      <vt:lpstr>2018-19  Total computational revenue</vt:lpstr>
      <vt:lpstr>Student Centered Funding Formula (SCFF)  Changes going into 2019-20</vt:lpstr>
      <vt:lpstr>PowerPoint Presentation</vt:lpstr>
      <vt:lpstr>2019-20  Estimated SCFF Revenue</vt:lpstr>
      <vt:lpstr>What now?</vt:lpstr>
      <vt:lpstr>PowerPoint Presentation</vt:lpstr>
      <vt:lpstr>Executive director of institutional research &amp; planning xiaohong li</vt:lpstr>
      <vt:lpstr>Key Functions of the Office of IR &amp; Planning  </vt:lpstr>
      <vt:lpstr>Accreditation Process – IR office</vt:lpstr>
      <vt:lpstr>Strategic planning</vt:lpstr>
      <vt:lpstr>Annual Program review – academic and administrative unit</vt:lpstr>
      <vt:lpstr>Institutional research</vt:lpstr>
      <vt:lpstr>Support   - Student learning outcome (SLO)</vt:lpstr>
      <vt:lpstr>2019/20 updates</vt:lpstr>
      <vt:lpstr>2019/20 updates</vt:lpstr>
      <vt:lpstr>Thank you! </vt:lpstr>
      <vt:lpstr>Executive director of information services andy prestage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Foundation Update Sheri Horn-Bunk Executive Director of the Foundation</vt:lpstr>
      <vt:lpstr>PowerPoint Presentation</vt:lpstr>
      <vt:lpstr>PowerPoint Presentation</vt:lpstr>
      <vt:lpstr>PowerPoint Presentation</vt:lpstr>
      <vt:lpstr>Join us TODAY at the Employee giving Ice cream overload</vt:lpstr>
      <vt:lpstr>Thank you to all the employees giving</vt:lpstr>
      <vt:lpstr>Employee Giving Forms</vt:lpstr>
      <vt:lpstr>TIL Casablanca Casino Night</vt:lpstr>
      <vt:lpstr>PowerPoint Presentation</vt:lpstr>
      <vt:lpstr>10th Annual cougar cookout</vt:lpstr>
      <vt:lpstr>PowerPoint Presentation</vt:lpstr>
      <vt:lpstr>PowerPoint Presentation</vt:lpstr>
      <vt:lpstr>PowerPoint Presentation</vt:lpstr>
      <vt:lpstr>PowerPoint Presentation</vt:lpstr>
      <vt:lpstr>Join us TODAY at the Employee giving Ice cream overload</vt:lpstr>
      <vt:lpstr>Thank you for all you do to make Taft College GREAT!  We are here to serve you!  Sheri, Mahea and Javier</vt:lpstr>
      <vt:lpstr>PowerPoint Presentation</vt:lpstr>
      <vt:lpstr>Compensation study</vt:lpstr>
      <vt:lpstr>Program review $~$375,000</vt:lpstr>
      <vt:lpstr>Professional development</vt:lpstr>
      <vt:lpstr>PowerPoint Presentation</vt:lpstr>
      <vt:lpstr>PowerPoint Presentation</vt:lpstr>
      <vt:lpstr>PowerPoint Presentation</vt:lpstr>
      <vt:lpstr>Last year’s Challenges</vt:lpstr>
      <vt:lpstr>Opportunities to communicate</vt:lpstr>
      <vt:lpstr>PowerPoint Presentation</vt:lpstr>
      <vt:lpstr>Thank you for your commitment to serving our students!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Debra Daniels</dc:creator>
  <cp:lastModifiedBy>Sarah Criss</cp:lastModifiedBy>
  <cp:revision>13</cp:revision>
  <dcterms:created xsi:type="dcterms:W3CDTF">2019-08-15T18:05:55Z</dcterms:created>
  <dcterms:modified xsi:type="dcterms:W3CDTF">2019-08-19T21:00:34Z</dcterms:modified>
</cp:coreProperties>
</file>